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571" r:id="rId6"/>
    <p:sldId id="267" r:id="rId7"/>
    <p:sldId id="573" r:id="rId8"/>
    <p:sldId id="268" r:id="rId9"/>
    <p:sldId id="5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990"/>
    <a:srgbClr val="BA42AC"/>
    <a:srgbClr val="AA5293"/>
    <a:srgbClr val="A55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EA67-C292-4F50-8151-0664F90D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6C06-141D-4C5B-89C5-CCE2A3207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E394-6643-40AE-BD50-C3DAF82F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20DC-EF6D-4329-AF2A-6489EC92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4BFFC-A969-40B7-9E49-35DD5D47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9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B796-E1B2-411E-82DB-EACBD28E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36C2C-198F-4508-B5EA-39D1FBF5E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32C1-DAD6-425C-BF7E-03D92D8D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9F16-E685-4776-B735-75E1F9B6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5A0C-85FA-4D16-937E-F15C1D24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0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DA455-5DCE-4363-9EA1-F85C2F357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5D5A3-9DA1-4B8F-A718-0EB6975AD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9463-4B5E-44B3-99D9-3FCB7E84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E05B5-1DC3-4967-9CED-B969B2A7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F8E9C-1371-4C43-B297-810E968E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3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C8907FD-C794-4092-A368-3A1597000B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538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1" y="1748409"/>
            <a:ext cx="6995441" cy="1470025"/>
          </a:xfrm>
        </p:spPr>
        <p:txBody>
          <a:bodyPr>
            <a:normAutofit/>
          </a:bodyPr>
          <a:lstStyle>
            <a:lvl1pPr algn="l">
              <a:defRPr sz="3200" b="1"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2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535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FB36B16-CE2D-4025-9607-BCECC93822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/>
          <a:stretch>
            <a:fillRect/>
          </a:stretch>
        </p:blipFill>
        <p:spPr bwMode="auto">
          <a:xfrm>
            <a:off x="-21493" y="0"/>
            <a:ext cx="122330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525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212EC1-E487-46B6-AFBE-669647C1D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1ECEEF4D-0DCB-4A67-894F-7DBC89DEFC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84907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480599-74BE-466B-BAEE-C04B9AEA923D}"/>
              </a:ext>
            </a:extLst>
          </p:cNvPr>
          <p:cNvSpPr txBox="1">
            <a:spLocks/>
          </p:cNvSpPr>
          <p:nvPr userDrawn="1"/>
        </p:nvSpPr>
        <p:spPr>
          <a:xfrm>
            <a:off x="455247" y="6411914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chemeClr val="bg1"/>
                </a:solidFill>
              </a:rPr>
              <a:t>PAGE </a:t>
            </a:r>
            <a:fld id="{D0AA64A1-3239-4B7D-9A4C-EFCA8823DFC8}" type="slidenum">
              <a:rPr lang="en-GB" altLang="en-US" sz="1000" b="1">
                <a:solidFill>
                  <a:schemeClr val="bg1"/>
                </a:solidFill>
              </a:rPr>
              <a:pPr eaLnBrk="1" hangingPunct="1"/>
              <a:t>‹#›</a:t>
            </a:fld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525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75B0F-624A-408F-B96C-D6826AA61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7DE72681-615D-490D-BF87-5AC72333B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816529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9931F1-60AD-424E-9725-E3F98F7666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/>
          <a:stretch>
            <a:fillRect/>
          </a:stretch>
        </p:blipFill>
        <p:spPr bwMode="auto">
          <a:xfrm>
            <a:off x="1" y="0"/>
            <a:ext cx="12211538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82" y="3705053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082" y="2204865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8180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0EF69FB-DA4F-42F4-964C-94555A49D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5"/>
          <a:stretch>
            <a:fillRect/>
          </a:stretch>
        </p:blipFill>
        <p:spPr bwMode="auto">
          <a:xfrm>
            <a:off x="1" y="0"/>
            <a:ext cx="12211538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82" y="3705053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082" y="2204865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85526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1FD79B-C656-4D0E-9438-CDFF2C85E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35" y="1412776"/>
            <a:ext cx="531091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55" y="1412776"/>
            <a:ext cx="531091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8D466-C032-40ED-AE06-A5D6ED462E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F5946957-82CD-4807-A993-82BA50D5FD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3512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1F52690-DB39-4155-B4E9-A90943C62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8"/>
            <a:ext cx="5386917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0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356988"/>
            <a:ext cx="5389034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996750"/>
            <a:ext cx="5389034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81E4FF-A8FC-4E79-9B00-5258BB8B55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5614256B-057E-4245-9AE1-7C543B1FB2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937743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D5A7D12-AC55-40E1-968C-2174D8EB0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7A1BEF-A427-4C77-9C1D-C7D63630F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A5C008B8-0F71-45D1-AE8F-801DC6B4D3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4901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0D02-7932-46B6-9479-0E468F29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28F1-A652-4C52-8152-413FC8556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855DA-7AE6-463F-AFBB-47AF106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A24F5-B0F9-49C1-8A17-2C3B4944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6312-152E-4944-82BB-EF59E38E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13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2527D75-225C-4E2E-B61B-311888DC2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76E50B-657C-42B6-82A2-504EE5655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A5C008B8-0F71-45D1-AE8F-801DC6B4D3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64381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138358-3092-46E6-B13C-23FDA31BB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6069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4937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55F71-1A26-4F6A-8C12-2FC8ED3ED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6A0C1048-DF56-4146-A2DD-AA7D9014B7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37178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BE3041-E762-48DA-A2E4-285FB6A9A3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4"/>
          <a:stretch>
            <a:fillRect/>
          </a:stretch>
        </p:blipFill>
        <p:spPr bwMode="auto">
          <a:xfrm>
            <a:off x="1" y="1733550"/>
            <a:ext cx="12211538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2B4FFB-ADA4-485E-91AA-C4CA1C6E7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4092" y="64484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A9875F8C-4307-4A7E-A94D-22361D8AAE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52238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84B2-CBA5-47DB-8CD3-CC087D6C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E330A-5667-4B76-9FCC-CAFB78D3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8C40-A4C1-4FA4-8198-7B8A6241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0860-D4FF-4EC9-B1D7-0B734341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CF6A4-C7A9-40E6-A0AA-E3C31A4C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67DB-DAAC-4822-9FDE-B404E304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09635-5BA1-48DF-8B27-47376FEB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25BB2-5361-4138-9324-311888032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84FCD-4919-4E79-AC23-D352D297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F3269-E82D-466F-8C1C-B951F40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40D7-9463-44E2-9E53-064EC766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9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2788-4E69-4E0A-BC40-CF7A784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D7069-6AE3-41F1-9278-E372E3DC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78D6E-D4E4-4BC3-944C-C072E6E8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9D9E5-57F5-40F5-AC39-655A89EBD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5E282-591F-484C-BE6A-8B96C6E60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BC5E7-15CC-4DA8-8F83-901DF6E5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30B0B-C88B-4466-B161-517D2CA4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681FD-E33B-4E39-A4CD-CC889A28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17FC-AA2A-41B2-9E21-DBE3A82B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227E6-DDBF-4959-B3EB-58F905B4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2F043-E56D-4515-BFD8-BD150F7A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2BC0D-7F3C-4845-98D1-351E44AC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9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9CA58-EF3A-43AE-85D3-6178F1B1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2A692-CCE1-449D-872F-CD2F481B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8472E-4C18-4364-B57E-1A3508D9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4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7AE5-94C4-4B88-8F3B-492186B2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E242-C996-4C42-944F-529B84E27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C2175-F64B-49A4-B60C-79D6C2687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95114-214D-4596-9CDF-084012C0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34E89-7C7B-4B62-9B51-919C018F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7C844-94EB-451F-97B4-CBF3C3EE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6F51-C279-4D47-AEF5-A5A57729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EECFC-635F-4F33-A820-E131E487D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13F96-5DB5-4FDC-88C3-BE7EC502F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AD6C7-2A25-43B1-8A09-5A7C7FA8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554C4-0270-4973-80CC-4F9F6980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5B961-2FC2-421B-9449-CC7A15E1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5BD23-8430-4726-AE78-3123A57E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2C1CE-7C0E-4626-985B-0ADEED3A3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E5AE-BD28-4D63-ACD9-1D92C8F15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9FF3-FFDA-4B13-A767-82A3EADF733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D2A6-C32A-4A61-BA3A-083BCED30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41CD8-FE84-4874-B75A-47709EB88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90DD-6EB9-4324-9A3E-AB97C1712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58B2A3-82AF-426E-8926-64C0EC3CB6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B6BE2F-ADB0-4F44-B16F-3F4BC2E503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517650"/>
            <a:ext cx="109728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9F80A-9AA2-4D28-860D-A5C79B4F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31" y="62468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898989"/>
                </a:solidFill>
              </a:defRPr>
            </a:lvl1pPr>
          </a:lstStyle>
          <a:p>
            <a:r>
              <a:rPr lang="en-GB" altLang="en-US"/>
              <a:t>PAGE </a:t>
            </a:r>
            <a:fld id="{3778B835-7D72-4AAC-9718-773D33F9BA5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CA1703-EE89-4775-913A-B3E7576E0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5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ov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 Light" pitchFamily="34" charset="0"/>
          <a:ea typeface="Arial Nova Light"/>
          <a:cs typeface="Arial Nova Ligh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 Nova Light" panose="020B0304020202020204" pitchFamily="34" charset="0"/>
        <a:buChar char="–"/>
        <a:defRPr kern="1200">
          <a:solidFill>
            <a:schemeClr val="tx1"/>
          </a:solidFill>
          <a:latin typeface="Arial Nova Light" pitchFamily="34" charset="0"/>
          <a:ea typeface="Arial Nova Light"/>
          <a:cs typeface="Arial Nova Ligh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 Nova Light" pitchFamily="34" charset="0"/>
          <a:ea typeface="Arial Nova Light"/>
          <a:cs typeface="Arial Nova Ligh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 Nova Light" pitchFamily="34" charset="0"/>
          <a:ea typeface="Arial Nova Light"/>
          <a:cs typeface="Arial Nova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my-eap.com/" TargetMode="External"/><Relationship Id="rId18" Type="http://schemas.openxmlformats.org/officeDocument/2006/relationships/hyperlink" Target="https://intranet.birmingham.gov.uk/info/20241/your_wellbeing/713/the_chaplaincy_service" TargetMode="External"/><Relationship Id="rId3" Type="http://schemas.openxmlformats.org/officeDocument/2006/relationships/image" Target="../media/image5.svg"/><Relationship Id="rId21" Type="http://schemas.openxmlformats.org/officeDocument/2006/relationships/image" Target="../media/image15.png"/><Relationship Id="rId7" Type="http://schemas.openxmlformats.org/officeDocument/2006/relationships/image" Target="../media/image9.svg"/><Relationship Id="rId12" Type="http://schemas.openxmlformats.org/officeDocument/2006/relationships/hyperlink" Target="mailto:wellbeingteam@birmingham.gov.uk" TargetMode="External"/><Relationship Id="rId17" Type="http://schemas.openxmlformats.org/officeDocument/2006/relationships/hyperlink" Target="mailto:rachel@birminghamcouncilchaplains.co.uk" TargetMode="External"/><Relationship Id="rId2" Type="http://schemas.openxmlformats.org/officeDocument/2006/relationships/image" Target="../media/image4.png"/><Relationship Id="rId16" Type="http://schemas.openxmlformats.org/officeDocument/2006/relationships/hyperlink" Target="mailto:val@birminghamcouncilchaplains.co.uk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hyperlink" Target="mailto:peter@birminghamcouncilchaplains.co.uk" TargetMode="External"/><Relationship Id="rId23" Type="http://schemas.openxmlformats.org/officeDocument/2006/relationships/hyperlink" Target="mailto:Occupational.Health@birmingham.gov.uk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intranet.birmingham.gov.uk/info/20276/mental_health/878/mental_health_first_aiders_mhfa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hyperlink" Target="https://intranet.birmingham.gov.uk/info/20216/our_services/714/employee_assistance_programme_eap" TargetMode="External"/><Relationship Id="rId22" Type="http://schemas.openxmlformats.org/officeDocument/2006/relationships/hyperlink" Target="https://intranet.birmingham.gov.uk/info/20203/occupational_health_and_wellbeing_servic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hyperlink" Target="mailto:val@birminghamcouncilchaplains.co.uk" TargetMode="External"/><Relationship Id="rId3" Type="http://schemas.openxmlformats.org/officeDocument/2006/relationships/image" Target="../media/image17.svg"/><Relationship Id="rId21" Type="http://schemas.openxmlformats.org/officeDocument/2006/relationships/image" Target="../media/image14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hyperlink" Target="mailto:peter@birminghamcouncilchaplains.co.uk" TargetMode="External"/><Relationship Id="rId2" Type="http://schemas.openxmlformats.org/officeDocument/2006/relationships/image" Target="../media/image16.png"/><Relationship Id="rId16" Type="http://schemas.openxmlformats.org/officeDocument/2006/relationships/hyperlink" Target="https://intranet.birmingham.gov.uk/info/20276/mental_health/878/mental_health_first_aiders" TargetMode="External"/><Relationship Id="rId20" Type="http://schemas.openxmlformats.org/officeDocument/2006/relationships/hyperlink" Target="mailto:wellbeingteam@birmingham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hyperlink" Target="https://intranet.birmingham.gov.uk/info/20203/occupational_health_and_wellbeing_service" TargetMode="External"/><Relationship Id="rId10" Type="http://schemas.openxmlformats.org/officeDocument/2006/relationships/image" Target="../media/image24.png"/><Relationship Id="rId19" Type="http://schemas.openxmlformats.org/officeDocument/2006/relationships/hyperlink" Target="mailto:rachel@birminghamcouncilchaplains.co.uk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products.office.com/en-gb/microsoft-teams/group-chat-software" TargetMode="External"/><Relationship Id="rId18" Type="http://schemas.openxmlformats.org/officeDocument/2006/relationships/hyperlink" Target="https://www.yammer.com/" TargetMode="External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hyperlink" Target="http://www.mybirminghamrewards.co.uk/" TargetMode="External"/><Relationship Id="rId2" Type="http://schemas.openxmlformats.org/officeDocument/2006/relationships/image" Target="../media/image29.png"/><Relationship Id="rId16" Type="http://schemas.openxmlformats.org/officeDocument/2006/relationships/hyperlink" Target="mailto:learningmatters@birmingham.gov.uk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hyperlink" Target="https://birmingham.learningpool.com/" TargetMode="External"/><Relationship Id="rId10" Type="http://schemas.openxmlformats.org/officeDocument/2006/relationships/image" Target="../media/image37.png"/><Relationship Id="rId19" Type="http://schemas.openxmlformats.org/officeDocument/2006/relationships/image" Target="../media/image14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hyperlink" Target="https://teams.microsoft.com/l/meetup-join/19%3ad84d6d944d6940608ba4084f9dbea854%40thread.tacv2/1587120357649?context=%7b%22Tid%22%3a%22699ace67-d2e4-4bcd-b303-d2bbe2b9bbf1%22%2c%22Oid%22%3a%229c9e0a8d-3d16-403c-a91b-6d582bc6db71%22%7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hyperlink" Target="mailto:jo@samaritans.org" TargetMode="External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25.svg"/><Relationship Id="rId2" Type="http://schemas.openxmlformats.org/officeDocument/2006/relationships/image" Target="../media/image40.png"/><Relationship Id="rId16" Type="http://schemas.openxmlformats.org/officeDocument/2006/relationships/image" Target="../media/image2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5.svg"/><Relationship Id="rId18" Type="http://schemas.openxmlformats.org/officeDocument/2006/relationships/hyperlink" Target="https://toughenoughtocare.help/" TargetMode="External"/><Relationship Id="rId26" Type="http://schemas.openxmlformats.org/officeDocument/2006/relationships/image" Target="../media/image15.png"/><Relationship Id="rId3" Type="http://schemas.openxmlformats.org/officeDocument/2006/relationships/image" Target="../media/image41.svg"/><Relationship Id="rId21" Type="http://schemas.openxmlformats.org/officeDocument/2006/relationships/image" Target="../media/image19.svg"/><Relationship Id="rId7" Type="http://schemas.openxmlformats.org/officeDocument/2006/relationships/image" Target="../media/image45.svg"/><Relationship Id="rId12" Type="http://schemas.openxmlformats.org/officeDocument/2006/relationships/image" Target="../media/image24.png"/><Relationship Id="rId17" Type="http://schemas.openxmlformats.org/officeDocument/2006/relationships/hyperlink" Target="https://www.agewelluk.org.uk/" TargetMode="External"/><Relationship Id="rId25" Type="http://schemas.openxmlformats.org/officeDocument/2006/relationships/image" Target="../media/image14.png"/><Relationship Id="rId2" Type="http://schemas.openxmlformats.org/officeDocument/2006/relationships/image" Target="../media/image40.png"/><Relationship Id="rId16" Type="http://schemas.openxmlformats.org/officeDocument/2006/relationships/hyperlink" Target="https://www.gov.uk/government/news/dedicated-app-for-social-care-workers-launched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24" Type="http://schemas.openxmlformats.org/officeDocument/2006/relationships/hyperlink" Target="http://www.selfhelpguides.ntw.nhs.uk/bsmhft/SelfHelp" TargetMode="External"/><Relationship Id="rId5" Type="http://schemas.openxmlformats.org/officeDocument/2006/relationships/image" Target="../media/image43.svg"/><Relationship Id="rId15" Type="http://schemas.openxmlformats.org/officeDocument/2006/relationships/hyperlink" Target="mailto:askbeam@childrenssociety.org.uk" TargetMode="External"/><Relationship Id="rId23" Type="http://schemas.openxmlformats.org/officeDocument/2006/relationships/hyperlink" Target="https://www.actionforhappiness.org/" TargetMode="External"/><Relationship Id="rId10" Type="http://schemas.openxmlformats.org/officeDocument/2006/relationships/image" Target="../media/image50.png"/><Relationship Id="rId19" Type="http://schemas.openxmlformats.org/officeDocument/2006/relationships/hyperlink" Target="https://the-waitingroom.org/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hyperlink" Target="https://www.bsmhft.nhs.uk/about-us/news/covid-19-mental-health-support-offer-for-birmingham-and-solihull/" TargetMode="External"/><Relationship Id="rId22" Type="http://schemas.openxmlformats.org/officeDocument/2006/relationships/hyperlink" Target="https://www.crisistextline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FBF802-0BAE-4143-BD3F-7F4BA00ACC8E}"/>
              </a:ext>
            </a:extLst>
          </p:cNvPr>
          <p:cNvGrpSpPr/>
          <p:nvPr/>
        </p:nvGrpSpPr>
        <p:grpSpPr>
          <a:xfrm>
            <a:off x="2739369" y="25207"/>
            <a:ext cx="6471306" cy="1083983"/>
            <a:chOff x="1629698" y="615222"/>
            <a:chExt cx="6470055" cy="1305787"/>
          </a:xfrm>
        </p:grpSpPr>
        <p:pic>
          <p:nvPicPr>
            <p:cNvPr id="3" name="Graphic 2" descr="Man">
              <a:extLst>
                <a:ext uri="{FF2B5EF4-FFF2-40B4-BE49-F238E27FC236}">
                  <a16:creationId xmlns:a16="http://schemas.microsoft.com/office/drawing/2014/main" id="{55D2B7F3-129F-4DEA-9401-1ECACA8F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1" b="35641"/>
            <a:stretch/>
          </p:blipFill>
          <p:spPr>
            <a:xfrm>
              <a:off x="1629698" y="615224"/>
              <a:ext cx="2028865" cy="1305785"/>
            </a:xfrm>
            <a:prstGeom prst="rect">
              <a:avLst/>
            </a:prstGeom>
          </p:spPr>
        </p:pic>
        <p:pic>
          <p:nvPicPr>
            <p:cNvPr id="14" name="Graphic 13" descr="Man">
              <a:extLst>
                <a:ext uri="{FF2B5EF4-FFF2-40B4-BE49-F238E27FC236}">
                  <a16:creationId xmlns:a16="http://schemas.microsoft.com/office/drawing/2014/main" id="{BC00C7AF-1912-44A4-8CD7-4C8EC1E52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-1" b="35640"/>
            <a:stretch/>
          </p:blipFill>
          <p:spPr>
            <a:xfrm>
              <a:off x="2735868" y="615223"/>
              <a:ext cx="2028865" cy="1305785"/>
            </a:xfrm>
            <a:prstGeom prst="rect">
              <a:avLst/>
            </a:prstGeom>
          </p:spPr>
        </p:pic>
        <p:pic>
          <p:nvPicPr>
            <p:cNvPr id="15" name="Graphic 14" descr="Man">
              <a:extLst>
                <a:ext uri="{FF2B5EF4-FFF2-40B4-BE49-F238E27FC236}">
                  <a16:creationId xmlns:a16="http://schemas.microsoft.com/office/drawing/2014/main" id="{85CCC385-547C-463E-8639-C57981D43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-1" b="35640"/>
            <a:stretch/>
          </p:blipFill>
          <p:spPr>
            <a:xfrm>
              <a:off x="3850293" y="615223"/>
              <a:ext cx="2028865" cy="1305785"/>
            </a:xfrm>
            <a:prstGeom prst="rect">
              <a:avLst/>
            </a:prstGeom>
          </p:spPr>
        </p:pic>
        <p:pic>
          <p:nvPicPr>
            <p:cNvPr id="16" name="Graphic 15" descr="Man">
              <a:extLst>
                <a:ext uri="{FF2B5EF4-FFF2-40B4-BE49-F238E27FC236}">
                  <a16:creationId xmlns:a16="http://schemas.microsoft.com/office/drawing/2014/main" id="{60182CC5-94E4-4DE3-A724-AAC9305C20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-1" b="35640"/>
            <a:stretch/>
          </p:blipFill>
          <p:spPr>
            <a:xfrm>
              <a:off x="4964717" y="615223"/>
              <a:ext cx="2028866" cy="1305786"/>
            </a:xfrm>
            <a:prstGeom prst="rect">
              <a:avLst/>
            </a:prstGeom>
          </p:spPr>
        </p:pic>
        <p:pic>
          <p:nvPicPr>
            <p:cNvPr id="17" name="Graphic 16" descr="Man">
              <a:extLst>
                <a:ext uri="{FF2B5EF4-FFF2-40B4-BE49-F238E27FC236}">
                  <a16:creationId xmlns:a16="http://schemas.microsoft.com/office/drawing/2014/main" id="{96BD9498-41B9-4EF3-9CF9-39CBBE0E1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-1" b="35640"/>
            <a:stretch/>
          </p:blipFill>
          <p:spPr>
            <a:xfrm>
              <a:off x="6070887" y="615222"/>
              <a:ext cx="2028866" cy="130578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E9FC62-716F-45B6-8260-C483E3509A1F}"/>
              </a:ext>
            </a:extLst>
          </p:cNvPr>
          <p:cNvGrpSpPr/>
          <p:nvPr/>
        </p:nvGrpSpPr>
        <p:grpSpPr>
          <a:xfrm>
            <a:off x="2081676" y="1088184"/>
            <a:ext cx="7986713" cy="1083983"/>
            <a:chOff x="959644" y="1925502"/>
            <a:chExt cx="7986713" cy="65888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1C867C-A3E6-47BC-BD90-A3ABAFFC544D}"/>
                </a:ext>
              </a:extLst>
            </p:cNvPr>
            <p:cNvSpPr txBox="1"/>
            <p:nvPr/>
          </p:nvSpPr>
          <p:spPr>
            <a:xfrm>
              <a:off x="1208824" y="2337447"/>
              <a:ext cx="2877006" cy="187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Get Support and Talk to Someone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FAD3EF-B0FD-4363-8A67-CA22526ECB74}"/>
                </a:ext>
              </a:extLst>
            </p:cNvPr>
            <p:cNvSpPr txBox="1"/>
            <p:nvPr/>
          </p:nvSpPr>
          <p:spPr>
            <a:xfrm>
              <a:off x="1729200" y="1944344"/>
              <a:ext cx="6447599" cy="374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000" b="1" dirty="0"/>
                <a:t>4 Pillars of Support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Birmingham City Council provides the following support to all employees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CA7032-632F-4BBB-A562-066AD893892D}"/>
                </a:ext>
              </a:extLst>
            </p:cNvPr>
            <p:cNvSpPr/>
            <p:nvPr/>
          </p:nvSpPr>
          <p:spPr>
            <a:xfrm>
              <a:off x="959644" y="1925502"/>
              <a:ext cx="7986713" cy="658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CB72CD-1537-4A73-B5AF-F83891C4F9CC}"/>
                </a:ext>
              </a:extLst>
            </p:cNvPr>
            <p:cNvSpPr txBox="1"/>
            <p:nvPr/>
          </p:nvSpPr>
          <p:spPr>
            <a:xfrm>
              <a:off x="5167396" y="2312743"/>
              <a:ext cx="3418693" cy="20578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5ADA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hlinkClick r:id="rId12"/>
                </a:rPr>
                <a:t>wellbeingteam@birmingham.gov.uk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5ADA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4C92FB-B0D5-49CE-A887-5B96DA8955AB}"/>
              </a:ext>
            </a:extLst>
          </p:cNvPr>
          <p:cNvSpPr/>
          <p:nvPr/>
        </p:nvSpPr>
        <p:spPr>
          <a:xfrm>
            <a:off x="127018" y="2220383"/>
            <a:ext cx="2724214" cy="4486578"/>
          </a:xfrm>
          <a:prstGeom prst="roundRect">
            <a:avLst/>
          </a:prstGeom>
          <a:solidFill>
            <a:srgbClr val="00B9F2">
              <a:alpha val="2509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 Assistance Programme (EAP)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Phone: 0800 111 6387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Visit: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3"/>
              </a:rPr>
              <a:t>https://my-eap.com/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 Code –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Bhamwell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9303" marR="0" lvl="0" indent="-13930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BCC staff have access to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free, confidential, 24/7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 to the EAP. </a:t>
            </a:r>
          </a:p>
          <a:p>
            <a:pPr marL="139303" marR="0" lvl="0" indent="-13930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Talk about: low mood, mental health support, financial wellbeing, bereavement, relationships, downloading from a bad day.  </a:t>
            </a:r>
          </a:p>
          <a:p>
            <a:pPr marL="139303" marR="0" lvl="0" indent="-13930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 counselling services</a:t>
            </a:r>
          </a:p>
          <a:p>
            <a:pPr marL="139303" marR="0" lvl="0" indent="-13930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Website: podcasts, downloadable guides on emotional wellbeing, personal resilience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Dedicated Managers Support Helpline: 0800 1116385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hlinkClick r:id="rId14"/>
              </a:rPr>
              <a:t>EAP BCC Intranet Link</a:t>
            </a: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410733-BFDC-4004-A253-ECDD35A11937}"/>
              </a:ext>
            </a:extLst>
          </p:cNvPr>
          <p:cNvSpPr/>
          <p:nvPr/>
        </p:nvSpPr>
        <p:spPr>
          <a:xfrm>
            <a:off x="9202842" y="2229211"/>
            <a:ext cx="2873621" cy="4486578"/>
          </a:xfrm>
          <a:prstGeom prst="roundRect">
            <a:avLst/>
          </a:prstGeom>
          <a:solidFill>
            <a:srgbClr val="72BF44">
              <a:alpha val="2509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Chaplains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Our Chaplains provide confidential &amp; independent support for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anyone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any/no faith.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Support on family worries, health concerns, bereavement, work relationships, mental health.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Phone: 07746 299 676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peter@birminghamcouncilchaplains.co.uk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val@birminghamcouncilchaplains.co.uk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rachel@birminghamcouncilchaplains.co.uk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Our Chaplains also host mindfulness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sessions for BCC staff Monday-Thursday 12.45-13.15pm.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8"/>
              </a:rPr>
              <a:t>Access Chaplains Intranet information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9484AD-C1B1-4D0A-AC3F-C092D072B150}"/>
              </a:ext>
            </a:extLst>
          </p:cNvPr>
          <p:cNvSpPr/>
          <p:nvPr/>
        </p:nvSpPr>
        <p:spPr>
          <a:xfrm>
            <a:off x="3058151" y="2229211"/>
            <a:ext cx="2816859" cy="4486578"/>
          </a:xfrm>
          <a:prstGeom prst="roundRect">
            <a:avLst>
              <a:gd name="adj" fmla="val 16667"/>
            </a:avLst>
          </a:prstGeom>
          <a:solidFill>
            <a:srgbClr val="9F248F">
              <a:alpha val="25098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First Aiders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BCC have 140 Mental Health First Aiders across the council, who have all attended comprehensive 2-day training.  These colleagues are available, like a physical first aider, to support when people need 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Our Mental Health First Aiders are volunteers, equipped to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listen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provide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initial support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signpost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towards support.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Mental health first aiders will listen, in a non-judgemental way, to what their colleague is feeling, and why.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Find a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9"/>
              </a:rPr>
              <a:t>Mental Health First Aider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the Intranet to access this confidential and anonymised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 descr="BCC_logo_black_2_16">
            <a:extLst>
              <a:ext uri="{FF2B5EF4-FFF2-40B4-BE49-F238E27FC236}">
                <a16:creationId xmlns:a16="http://schemas.microsoft.com/office/drawing/2014/main" id="{3C6899AD-F990-4AC6-B344-6EA883BA0A72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9" y="239600"/>
            <a:ext cx="2198370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8D81F87-406C-4147-A8AF-F8E74251194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119" y="73805"/>
            <a:ext cx="1816345" cy="181978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8D6157-60D7-404B-A60C-19BD4FAFD20C}"/>
              </a:ext>
            </a:extLst>
          </p:cNvPr>
          <p:cNvSpPr/>
          <p:nvPr/>
        </p:nvSpPr>
        <p:spPr>
          <a:xfrm>
            <a:off x="6147129" y="2229211"/>
            <a:ext cx="2837243" cy="4486578"/>
          </a:xfrm>
          <a:prstGeom prst="roundRect">
            <a:avLst/>
          </a:prstGeom>
          <a:solidFill>
            <a:schemeClr val="bg1">
              <a:lumMod val="50000"/>
              <a:alpha val="25098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Occupational Health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BCC have a SEQOHS accredited OH 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</a:rPr>
              <a:t>Service focused on promoting and protecting the health of our employees. The team are capable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providing a full</a:t>
            </a: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 of services </a:t>
            </a:r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the manager referral route</a:t>
            </a: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Referrals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Starter Pre-Placements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Surveillance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Physiotherapy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Therapies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Ill-Health Retirements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expert help and advice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</a:rPr>
              <a:t>Access the 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hlinkClick r:id="rId22"/>
              </a:rPr>
              <a:t>Occupational Health Intranet information </a:t>
            </a:r>
            <a:endParaRPr lang="en-GB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</a:rPr>
              <a:t>Advice can be accessed by email </a:t>
            </a: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hlinkClick r:id="rId23"/>
              </a:rPr>
              <a:t>Occupational.Health@birmingham.gov.uk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05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1C13587A-29CB-41E2-9D97-08060D5E9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86" y="2487339"/>
            <a:ext cx="624840" cy="624840"/>
          </a:xfrm>
          <a:prstGeom prst="rect">
            <a:avLst/>
          </a:prstGeom>
        </p:spPr>
      </p:pic>
      <p:pic>
        <p:nvPicPr>
          <p:cNvPr id="12" name="Graphic 11" descr="Brain">
            <a:extLst>
              <a:ext uri="{FF2B5EF4-FFF2-40B4-BE49-F238E27FC236}">
                <a16:creationId xmlns:a16="http://schemas.microsoft.com/office/drawing/2014/main" id="{68029871-0D67-4518-82EF-8CA51A21D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80" y="4716803"/>
            <a:ext cx="624840" cy="666901"/>
          </a:xfrm>
          <a:prstGeom prst="rect">
            <a:avLst/>
          </a:prstGeom>
        </p:spPr>
      </p:pic>
      <p:pic>
        <p:nvPicPr>
          <p:cNvPr id="11" name="Graphic 10" descr="Information">
            <a:extLst>
              <a:ext uri="{FF2B5EF4-FFF2-40B4-BE49-F238E27FC236}">
                <a16:creationId xmlns:a16="http://schemas.microsoft.com/office/drawing/2014/main" id="{96AC5FFC-68DC-4CC3-9CC0-0487F915D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7679" y="3137864"/>
            <a:ext cx="528735" cy="528735"/>
          </a:xfrm>
          <a:prstGeom prst="rect">
            <a:avLst/>
          </a:prstGeom>
        </p:spPr>
      </p:pic>
      <p:pic>
        <p:nvPicPr>
          <p:cNvPr id="23" name="Graphic 22" descr="Head with gears">
            <a:extLst>
              <a:ext uri="{FF2B5EF4-FFF2-40B4-BE49-F238E27FC236}">
                <a16:creationId xmlns:a16="http://schemas.microsoft.com/office/drawing/2014/main" id="{459B1477-C003-4A1B-8A5A-357A90B28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31" y="5978883"/>
            <a:ext cx="644925" cy="522726"/>
          </a:xfrm>
          <a:prstGeom prst="rect">
            <a:avLst/>
          </a:prstGeom>
        </p:spPr>
      </p:pic>
      <p:pic>
        <p:nvPicPr>
          <p:cNvPr id="37" name="Graphic 36" descr="Call center">
            <a:extLst>
              <a:ext uri="{FF2B5EF4-FFF2-40B4-BE49-F238E27FC236}">
                <a16:creationId xmlns:a16="http://schemas.microsoft.com/office/drawing/2014/main" id="{17C4E908-8649-442D-8C20-69A47676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386" y="3415839"/>
            <a:ext cx="703041" cy="701821"/>
          </a:xfrm>
          <a:prstGeom prst="rect">
            <a:avLst/>
          </a:prstGeom>
        </p:spPr>
      </p:pic>
      <p:pic>
        <p:nvPicPr>
          <p:cNvPr id="27" name="Graphic 26" descr="Internet">
            <a:extLst>
              <a:ext uri="{FF2B5EF4-FFF2-40B4-BE49-F238E27FC236}">
                <a16:creationId xmlns:a16="http://schemas.microsoft.com/office/drawing/2014/main" id="{05C7ABEC-8917-48E7-B81B-6AD565042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80906" y="2279398"/>
            <a:ext cx="555508" cy="555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EA47D-3A99-4955-ABF5-F95C3CE942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1582" y="3907643"/>
            <a:ext cx="4724627" cy="27834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77758C-CE0A-4A31-B67D-83518FCF16DE}"/>
              </a:ext>
            </a:extLst>
          </p:cNvPr>
          <p:cNvSpPr/>
          <p:nvPr/>
        </p:nvSpPr>
        <p:spPr>
          <a:xfrm>
            <a:off x="6367244" y="3051846"/>
            <a:ext cx="57912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BCC Intranet Occupational Health &amp; Wellbeing: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https://intranet.birmingham.gov.uk/info/20203/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occupational_health_and_wellbeing_service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FAF002-7E55-4BC0-81CD-4B9512145448}"/>
              </a:ext>
            </a:extLst>
          </p:cNvPr>
          <p:cNvSpPr/>
          <p:nvPr/>
        </p:nvSpPr>
        <p:spPr>
          <a:xfrm>
            <a:off x="6336414" y="2447558"/>
            <a:ext cx="55426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BCC Intranet COVID-19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www.birmingham.gov.uk/staffguidance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79D57C-CAF3-42C4-9F8D-7CC8111C65DD}"/>
              </a:ext>
            </a:extLst>
          </p:cNvPr>
          <p:cNvSpPr/>
          <p:nvPr/>
        </p:nvSpPr>
        <p:spPr>
          <a:xfrm>
            <a:off x="724701" y="5811848"/>
            <a:ext cx="54756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BCC Mental Health First Aiders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to spot signs, listen, &amp; signpost. Access list: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/>
              </a:rPr>
              <a:t>https://intranet.birmingham.gov.uk/info/20276/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/>
              </a:rPr>
              <a:t>mental_health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/>
              </a:rPr>
              <a:t>/878/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/>
              </a:rPr>
              <a:t>mental_health_first_aiders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BB67FF-5251-46CA-AF1B-4DF24322D966}"/>
              </a:ext>
            </a:extLst>
          </p:cNvPr>
          <p:cNvSpPr/>
          <p:nvPr/>
        </p:nvSpPr>
        <p:spPr>
          <a:xfrm>
            <a:off x="724701" y="4592989"/>
            <a:ext cx="37000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BCC Chaplains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07746 299 676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7"/>
              </a:rPr>
              <a:t>peter@birminghamcouncilchaplains.co.uk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8"/>
              </a:rPr>
              <a:t>val@birminghamcouncilchaplains.co.uk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9"/>
              </a:rPr>
              <a:t>rachel@birminghamcouncilchaplains.co.uk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60E89-893F-4B0B-8BA1-C97A36C279BD}"/>
              </a:ext>
            </a:extLst>
          </p:cNvPr>
          <p:cNvSpPr/>
          <p:nvPr/>
        </p:nvSpPr>
        <p:spPr>
          <a:xfrm>
            <a:off x="728835" y="3251018"/>
            <a:ext cx="360521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 Assistance Programme (EAP)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0800 111 6387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0800 1116385 (Press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https://my-eap.com/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Code: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Bhamwell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webinar of EAP service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9A61B-66A9-4366-96C9-2222FBB4DBA4}"/>
              </a:ext>
            </a:extLst>
          </p:cNvPr>
          <p:cNvSpPr txBox="1"/>
          <p:nvPr/>
        </p:nvSpPr>
        <p:spPr>
          <a:xfrm>
            <a:off x="724701" y="2604830"/>
            <a:ext cx="4555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latin typeface="Arial"/>
                <a:cs typeface="Arial"/>
              </a:rPr>
              <a:t>Organisational Development- Culture Change Team</a:t>
            </a:r>
            <a:endParaRPr lang="en-GB" sz="1400" b="1" dirty="0">
              <a:latin typeface="Arial"/>
              <a:cs typeface="Arial"/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85ADAE"/>
                </a:solidFill>
                <a:latin typeface="Arial"/>
                <a:cs typeface="Arial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wellbeingteam@birmingham.gov.uk</a:t>
            </a:r>
            <a:r>
              <a:rPr lang="en-GB" sz="1400" b="1" dirty="0">
                <a:solidFill>
                  <a:srgbClr val="85ADAE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3E0ADF-7269-4625-AFBF-6BC74A5FE502}"/>
              </a:ext>
            </a:extLst>
          </p:cNvPr>
          <p:cNvSpPr/>
          <p:nvPr/>
        </p:nvSpPr>
        <p:spPr>
          <a:xfrm>
            <a:off x="115536" y="1158467"/>
            <a:ext cx="861836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Council’s Corporate Leadership Team is committed to employee health and wellbeing. Therefore </a:t>
            </a:r>
            <a:r>
              <a:rPr lang="en-GB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line 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manager approval, where there is an opportunity to engage with the mindfulness / e-learning / wellbeing content, you are able to access this during work time provided it does not impact on your essential duties.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B40DD-AD3C-4136-9317-11AE8F50F51F}"/>
              </a:ext>
            </a:extLst>
          </p:cNvPr>
          <p:cNvSpPr txBox="1"/>
          <p:nvPr/>
        </p:nvSpPr>
        <p:spPr>
          <a:xfrm>
            <a:off x="1497640" y="166948"/>
            <a:ext cx="8449172" cy="8771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Health &amp; Wellbeing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all Birmingham City Council staff, we are here to support you! 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wellbeingteam@birmingham.gov.uk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 descr="BCC_logo_black_2_16">
            <a:extLst>
              <a:ext uri="{FF2B5EF4-FFF2-40B4-BE49-F238E27FC236}">
                <a16:creationId xmlns:a16="http://schemas.microsoft.com/office/drawing/2014/main" id="{CB9702F1-73DD-4DF3-AEAE-57DF3738178B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6" y="237643"/>
            <a:ext cx="1382104" cy="44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4E93CE7-3B99-46E1-9865-16C163381F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85" y="73806"/>
            <a:ext cx="2088679" cy="20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3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Help">
            <a:extLst>
              <a:ext uri="{FF2B5EF4-FFF2-40B4-BE49-F238E27FC236}">
                <a16:creationId xmlns:a16="http://schemas.microsoft.com/office/drawing/2014/main" id="{4C08B807-237C-4B1F-AA07-8C9477B4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09" y="4614712"/>
            <a:ext cx="588328" cy="588328"/>
          </a:xfrm>
          <a:prstGeom prst="rect">
            <a:avLst/>
          </a:prstGeom>
        </p:spPr>
      </p:pic>
      <p:pic>
        <p:nvPicPr>
          <p:cNvPr id="4" name="Graphic 3" descr="Customer review">
            <a:extLst>
              <a:ext uri="{FF2B5EF4-FFF2-40B4-BE49-F238E27FC236}">
                <a16:creationId xmlns:a16="http://schemas.microsoft.com/office/drawing/2014/main" id="{77A84B70-12FB-41D5-B3D7-55ACDC16D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654" y="1537353"/>
            <a:ext cx="607647" cy="607647"/>
          </a:xfrm>
          <a:prstGeom prst="rect">
            <a:avLst/>
          </a:prstGeom>
        </p:spPr>
      </p:pic>
      <p:pic>
        <p:nvPicPr>
          <p:cNvPr id="5" name="Graphic 4" descr="Group of people">
            <a:extLst>
              <a:ext uri="{FF2B5EF4-FFF2-40B4-BE49-F238E27FC236}">
                <a16:creationId xmlns:a16="http://schemas.microsoft.com/office/drawing/2014/main" id="{ABED5DAA-6370-4133-8A84-3A88F90E9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3959" y="4614712"/>
            <a:ext cx="914400" cy="914400"/>
          </a:xfrm>
          <a:prstGeom prst="rect">
            <a:avLst/>
          </a:prstGeom>
        </p:spPr>
      </p:pic>
      <p:pic>
        <p:nvPicPr>
          <p:cNvPr id="6" name="Graphic 5" descr="Wireless">
            <a:extLst>
              <a:ext uri="{FF2B5EF4-FFF2-40B4-BE49-F238E27FC236}">
                <a16:creationId xmlns:a16="http://schemas.microsoft.com/office/drawing/2014/main" id="{E2EFDC98-360C-42D1-938B-8FE94B1DBE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751" y="6279520"/>
            <a:ext cx="498994" cy="498994"/>
          </a:xfrm>
          <a:prstGeom prst="rect">
            <a:avLst/>
          </a:prstGeom>
        </p:spPr>
      </p:pic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73EFCC15-8F33-446A-A2FB-13F7F45779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389" y="1841176"/>
            <a:ext cx="616662" cy="499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8F4F4-F061-4FB0-8422-E523F76183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386" y="5623961"/>
            <a:ext cx="499915" cy="499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91AF16-C0A2-49EA-88C7-A92AF0AA3723}"/>
              </a:ext>
            </a:extLst>
          </p:cNvPr>
          <p:cNvSpPr/>
          <p:nvPr/>
        </p:nvSpPr>
        <p:spPr>
          <a:xfrm>
            <a:off x="5819413" y="4121356"/>
            <a:ext cx="6263125" cy="2908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Microsoft Teams – sign up with BCC email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https://products.office.com/en-gb/microsoft-teams/group-chat-software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&amp; Wellbeing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organisational Team- search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“Health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Wellbeing”.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lang="en-GB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Wellbeing Team in the Coffee Shop, access recorded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Videos,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Chaplains mindfulness, Parents Surviving Lockdown, EAP webinars.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events on MS Teams –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Parents Support: weekly chats and recorded videos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4"/>
              </a:rPr>
              <a:t>Meditation Sessions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Monday-Thursday 12.45-13.15pm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 recorded webinar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Carers Group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98B844-C2C9-4241-A524-BAFEB5548045}"/>
              </a:ext>
            </a:extLst>
          </p:cNvPr>
          <p:cNvSpPr/>
          <p:nvPr/>
        </p:nvSpPr>
        <p:spPr>
          <a:xfrm>
            <a:off x="5819413" y="1791552"/>
            <a:ext cx="52735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BCC e-Learning: Health &amp; Wellbeing Modules: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https://birmingham.learningpool.com/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learningmatters@birmingham.gov.uk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Life Transitions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Healthy Lifestyles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Introduction to Meditation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Nutrition Awareness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Personal Resilience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Stress Awareness (mandatory training)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Email Stress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82FA7-5353-4AD3-80CC-FBB1A63FEDD7}"/>
              </a:ext>
            </a:extLst>
          </p:cNvPr>
          <p:cNvSpPr/>
          <p:nvPr/>
        </p:nvSpPr>
        <p:spPr>
          <a:xfrm>
            <a:off x="894233" y="6293271"/>
            <a:ext cx="54756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Birmingham Rewards: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7"/>
              </a:rPr>
              <a:t>http://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7"/>
              </a:rPr>
              <a:t>www.mybirminghamrewards.co.uk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7"/>
              </a:rPr>
              <a:t>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7C9F5F-0755-48E2-9959-9A99E3070333}"/>
              </a:ext>
            </a:extLst>
          </p:cNvPr>
          <p:cNvSpPr/>
          <p:nvPr/>
        </p:nvSpPr>
        <p:spPr>
          <a:xfrm>
            <a:off x="909079" y="5678896"/>
            <a:ext cx="336662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BCC Public Health on social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healthybrum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AE70C-D7B1-488E-AAEC-C25251401DF9}"/>
              </a:ext>
            </a:extLst>
          </p:cNvPr>
          <p:cNvSpPr txBox="1"/>
          <p:nvPr/>
        </p:nvSpPr>
        <p:spPr>
          <a:xfrm>
            <a:off x="884051" y="1343673"/>
            <a:ext cx="3843873" cy="42319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Yammer: </a:t>
            </a:r>
            <a:r>
              <a:rPr kumimoji="0" lang="en-GB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social media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8"/>
              </a:rPr>
              <a:t>https://www.yammer.com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(use BCC login)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Helpful groups to join: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All Company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Arial"/>
                <a:cs typeface="Arial"/>
              </a:rPr>
              <a:t>Ask me anything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Employee Health &amp; Wellbeing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Oodles of Doodles!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Rewards and Benefits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Birmingham Wellbeing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Your Development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Parents Community Group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latin typeface="Arial"/>
                <a:cs typeface="Arial"/>
              </a:rPr>
              <a:t>Autism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and Allies Network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Yoga and Meditation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Questions to ask each other:</a:t>
            </a:r>
            <a:endParaRPr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“How are people coping?”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“What techniques are people using?”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“How can BCC support their staff?”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263FA-FCAE-469A-9B9F-BA043A5AF6C4}"/>
              </a:ext>
            </a:extLst>
          </p:cNvPr>
          <p:cNvSpPr txBox="1"/>
          <p:nvPr/>
        </p:nvSpPr>
        <p:spPr>
          <a:xfrm>
            <a:off x="1529168" y="162090"/>
            <a:ext cx="8449172" cy="8771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Health &amp; Wellbeing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all Birmingham City Council staff, we are here to support you! </a:t>
            </a: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wellbeingteam@birmingham.gov.uk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BCC_logo_black_2_16">
            <a:extLst>
              <a:ext uri="{FF2B5EF4-FFF2-40B4-BE49-F238E27FC236}">
                <a16:creationId xmlns:a16="http://schemas.microsoft.com/office/drawing/2014/main" id="{C9A8517A-6362-4C16-8264-8E8013B31604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6" y="237643"/>
            <a:ext cx="1382104" cy="44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9178998-F6CD-48AD-A7B5-017CF9C8B1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79" y="73805"/>
            <a:ext cx="2067285" cy="20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 descr="Muscular arm">
            <a:extLst>
              <a:ext uri="{FF2B5EF4-FFF2-40B4-BE49-F238E27FC236}">
                <a16:creationId xmlns:a16="http://schemas.microsoft.com/office/drawing/2014/main" id="{A6911429-2143-4506-906C-1650B17EE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72" y="3167434"/>
            <a:ext cx="555508" cy="555508"/>
          </a:xfrm>
          <a:prstGeom prst="rect">
            <a:avLst/>
          </a:prstGeom>
        </p:spPr>
      </p:pic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4ABDE858-6AFA-4700-BEF0-F716DB25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2625" y="4278096"/>
            <a:ext cx="1095546" cy="1095546"/>
          </a:xfrm>
          <a:prstGeom prst="rect">
            <a:avLst/>
          </a:prstGeom>
        </p:spPr>
      </p:pic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3DF21416-AA56-4FC2-9E66-2AAC07313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115" y="1648079"/>
            <a:ext cx="620758" cy="620758"/>
          </a:xfrm>
          <a:prstGeom prst="rect">
            <a:avLst/>
          </a:prstGeom>
        </p:spPr>
      </p:pic>
      <p:pic>
        <p:nvPicPr>
          <p:cNvPr id="29" name="Graphic 28" descr="Gravestone">
            <a:extLst>
              <a:ext uri="{FF2B5EF4-FFF2-40B4-BE49-F238E27FC236}">
                <a16:creationId xmlns:a16="http://schemas.microsoft.com/office/drawing/2014/main" id="{1D64CB10-FE5D-492B-A7BA-EDE4E91FD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301" y="4013948"/>
            <a:ext cx="620758" cy="528296"/>
          </a:xfrm>
          <a:prstGeom prst="rect">
            <a:avLst/>
          </a:prstGeom>
        </p:spPr>
      </p:pic>
      <p:pic>
        <p:nvPicPr>
          <p:cNvPr id="31" name="Graphic 30" descr="Medical">
            <a:extLst>
              <a:ext uri="{FF2B5EF4-FFF2-40B4-BE49-F238E27FC236}">
                <a16:creationId xmlns:a16="http://schemas.microsoft.com/office/drawing/2014/main" id="{9119EE30-A6D4-4D96-9254-570C4F9615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242" y="5862171"/>
            <a:ext cx="540631" cy="540631"/>
          </a:xfrm>
          <a:prstGeom prst="rect">
            <a:avLst/>
          </a:prstGeom>
        </p:spPr>
      </p:pic>
      <p:pic>
        <p:nvPicPr>
          <p:cNvPr id="39" name="Graphic 38" descr="Open hand">
            <a:extLst>
              <a:ext uri="{FF2B5EF4-FFF2-40B4-BE49-F238E27FC236}">
                <a16:creationId xmlns:a16="http://schemas.microsoft.com/office/drawing/2014/main" id="{1E70C77F-5077-467A-8EB2-AED7D6794F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40822" y="1364171"/>
            <a:ext cx="663814" cy="663814"/>
          </a:xfrm>
          <a:prstGeom prst="rect">
            <a:avLst/>
          </a:prstGeom>
        </p:spPr>
      </p:pic>
      <p:pic>
        <p:nvPicPr>
          <p:cNvPr id="30" name="Graphic 29" descr="Piggy Bank">
            <a:extLst>
              <a:ext uri="{FF2B5EF4-FFF2-40B4-BE49-F238E27FC236}">
                <a16:creationId xmlns:a16="http://schemas.microsoft.com/office/drawing/2014/main" id="{656A617B-9EC2-483B-9943-BCF251548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7937" y="4977148"/>
            <a:ext cx="591768" cy="591768"/>
          </a:xfrm>
          <a:prstGeom prst="rect">
            <a:avLst/>
          </a:prstGeom>
        </p:spPr>
      </p:pic>
      <p:pic>
        <p:nvPicPr>
          <p:cNvPr id="32" name="Graphic 31" descr="Call center">
            <a:extLst>
              <a:ext uri="{FF2B5EF4-FFF2-40B4-BE49-F238E27FC236}">
                <a16:creationId xmlns:a16="http://schemas.microsoft.com/office/drawing/2014/main" id="{7D2273F6-7610-42F6-BA77-BF421D0DCF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887" y="2407042"/>
            <a:ext cx="529214" cy="5282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7B61-0951-4CE2-97F2-DF49DC33E3ED}"/>
              </a:ext>
            </a:extLst>
          </p:cNvPr>
          <p:cNvSpPr/>
          <p:nvPr/>
        </p:nvSpPr>
        <p:spPr>
          <a:xfrm>
            <a:off x="6776062" y="6273421"/>
            <a:ext cx="4281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5B556-B84F-4E88-BCF1-67BD174899B8}"/>
              </a:ext>
            </a:extLst>
          </p:cNvPr>
          <p:cNvSpPr/>
          <p:nvPr/>
        </p:nvSpPr>
        <p:spPr>
          <a:xfrm>
            <a:off x="6968486" y="586217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86FC03-2FC3-450A-A6EF-B8D38DD1B63F}"/>
              </a:ext>
            </a:extLst>
          </p:cNvPr>
          <p:cNvSpPr/>
          <p:nvPr/>
        </p:nvSpPr>
        <p:spPr>
          <a:xfrm>
            <a:off x="6004846" y="1904377"/>
            <a:ext cx="5975750" cy="4601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Birmingham &amp; Solihull Women’s Aid (BSWAID)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 0808 800 0028 between 9.15am and 5.15pm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www.bswaid.org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for live webchat 10-2pm</a:t>
            </a:r>
          </a:p>
          <a:p>
            <a:pPr lvl="0">
              <a:spcAft>
                <a:spcPts val="600"/>
              </a:spcAft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 Domestic Abuse Hub: 0808 169 9604</a:t>
            </a:r>
            <a:endParaRPr kumimoji="0" lang="en-GB" sz="1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 Midlands Forced Marriage - 24hr helpline: 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0800 953 9777 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Domestic Violence Helpline  - 24hr helpline: 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0808 2000 247  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Centre for Domestic Violence: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0800 970 2070 or Text NCDV to 60777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National LGBT+ </a:t>
            </a:r>
            <a:r>
              <a:rPr lang="en-GB" sz="1400" b="1" dirty="0">
                <a:latin typeface="Arial"/>
                <a:cs typeface="Arial"/>
              </a:rPr>
              <a:t>Domestic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GB" sz="1400" b="1" dirty="0">
                <a:latin typeface="Arial"/>
                <a:cs typeface="Arial"/>
              </a:rPr>
              <a:t>Abuse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helpline: </a:t>
            </a:r>
            <a:br>
              <a:rPr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0800 999 5428 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Rape Crisis England and Wales: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0808 802 9999 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Men’s Advice Line: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0808 801 0327 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 helpline (anyone worried about their own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behaviour):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0808 802 0231 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Aid: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https://www.womensaid.org.uk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9644D8-B620-495F-B5FA-7245D3418B13}"/>
              </a:ext>
            </a:extLst>
          </p:cNvPr>
          <p:cNvSpPr/>
          <p:nvPr/>
        </p:nvSpPr>
        <p:spPr>
          <a:xfrm>
            <a:off x="6304636" y="1535208"/>
            <a:ext cx="24746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Domestic Abuse Support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3DFC0F-51B6-4D49-B158-B3A55AAE6F6B}"/>
              </a:ext>
            </a:extLst>
          </p:cNvPr>
          <p:cNvSpPr/>
          <p:nvPr/>
        </p:nvSpPr>
        <p:spPr>
          <a:xfrm>
            <a:off x="879705" y="5837768"/>
            <a:ext cx="3954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Every Mind Matters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https://www.nhs.uk/oneyou/every-mind-matters/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017D9B-65DB-4A2C-A216-0C85C4CF9C91}"/>
              </a:ext>
            </a:extLst>
          </p:cNvPr>
          <p:cNvSpPr/>
          <p:nvPr/>
        </p:nvSpPr>
        <p:spPr>
          <a:xfrm>
            <a:off x="879705" y="4938436"/>
            <a:ext cx="241418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Credit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https://www.clearscore.com/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56529A-59F8-42F4-91EF-35ADDE1FA619}"/>
              </a:ext>
            </a:extLst>
          </p:cNvPr>
          <p:cNvSpPr/>
          <p:nvPr/>
        </p:nvSpPr>
        <p:spPr>
          <a:xfrm>
            <a:off x="879705" y="4068576"/>
            <a:ext cx="52697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Cruse Bereavement Services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-https://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www.cruse.org.uk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call the free helpline: 0808 808 1677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5122F-2FF2-41C3-BD28-9622C9F34406}"/>
              </a:ext>
            </a:extLst>
          </p:cNvPr>
          <p:cNvSpPr/>
          <p:nvPr/>
        </p:nvSpPr>
        <p:spPr>
          <a:xfrm>
            <a:off x="902606" y="3380384"/>
            <a:ext cx="4665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Live Well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–https://www.nhs.uk/live-well/exercise/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7FC3C9-5AC7-40FE-AEA7-DBBE690F34C9}"/>
              </a:ext>
            </a:extLst>
          </p:cNvPr>
          <p:cNvSpPr/>
          <p:nvPr/>
        </p:nvSpPr>
        <p:spPr>
          <a:xfrm>
            <a:off x="879705" y="2445852"/>
            <a:ext cx="6096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Samaritans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8"/>
              </a:rPr>
              <a:t>jo@samaritans.org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 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Telephone: 116 123 (Free 24 hours a day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61CB-E4A5-4B47-9C66-2889CBDCD998}"/>
              </a:ext>
            </a:extLst>
          </p:cNvPr>
          <p:cNvSpPr txBox="1"/>
          <p:nvPr/>
        </p:nvSpPr>
        <p:spPr>
          <a:xfrm>
            <a:off x="879705" y="1675446"/>
            <a:ext cx="475578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 Infoline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info@mind.org.uk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Telephone: 0300 123 3393 (9am-5pm Monday to Friday)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B40DD-AD3C-4136-9317-11AE8F50F51F}"/>
              </a:ext>
            </a:extLst>
          </p:cNvPr>
          <p:cNvSpPr txBox="1"/>
          <p:nvPr/>
        </p:nvSpPr>
        <p:spPr>
          <a:xfrm>
            <a:off x="1479511" y="195898"/>
            <a:ext cx="7304179" cy="8463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 Health &amp; Wellbeing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Birmingham City Council staff, we are here to support you!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wellbeingteam@birmingham.gov.uk</a:t>
            </a:r>
            <a:endParaRPr lang="en-GB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BCC_logo_black_2_16">
            <a:extLst>
              <a:ext uri="{FF2B5EF4-FFF2-40B4-BE49-F238E27FC236}">
                <a16:creationId xmlns:a16="http://schemas.microsoft.com/office/drawing/2014/main" id="{9154FC0D-6933-472F-AD3E-08E4CDCE72FD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3" y="129248"/>
            <a:ext cx="1122960" cy="36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00199FF-2D43-475A-83FC-C2767B3F47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214" y="73806"/>
            <a:ext cx="2011250" cy="20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 descr="Muscular arm">
            <a:extLst>
              <a:ext uri="{FF2B5EF4-FFF2-40B4-BE49-F238E27FC236}">
                <a16:creationId xmlns:a16="http://schemas.microsoft.com/office/drawing/2014/main" id="{A6911429-2143-4506-906C-1650B17EE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8" y="3822881"/>
            <a:ext cx="555508" cy="555508"/>
          </a:xfrm>
          <a:prstGeom prst="rect">
            <a:avLst/>
          </a:prstGeom>
        </p:spPr>
      </p:pic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4ABDE858-6AFA-4700-BEF0-F716DB25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28" y="5811416"/>
            <a:ext cx="569387" cy="569387"/>
          </a:xfrm>
          <a:prstGeom prst="rect">
            <a:avLst/>
          </a:prstGeom>
        </p:spPr>
      </p:pic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3DF21416-AA56-4FC2-9E66-2AAC07313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137" y="1769096"/>
            <a:ext cx="620758" cy="620758"/>
          </a:xfrm>
          <a:prstGeom prst="rect">
            <a:avLst/>
          </a:prstGeom>
        </p:spPr>
      </p:pic>
      <p:pic>
        <p:nvPicPr>
          <p:cNvPr id="31" name="Graphic 30" descr="Medical">
            <a:extLst>
              <a:ext uri="{FF2B5EF4-FFF2-40B4-BE49-F238E27FC236}">
                <a16:creationId xmlns:a16="http://schemas.microsoft.com/office/drawing/2014/main" id="{9119EE30-A6D4-4D96-9254-570C4F961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6179" y="4945427"/>
            <a:ext cx="540631" cy="540631"/>
          </a:xfrm>
          <a:prstGeom prst="rect">
            <a:avLst/>
          </a:prstGeom>
        </p:spPr>
      </p:pic>
      <p:pic>
        <p:nvPicPr>
          <p:cNvPr id="39" name="Graphic 38" descr="Open hand">
            <a:extLst>
              <a:ext uri="{FF2B5EF4-FFF2-40B4-BE49-F238E27FC236}">
                <a16:creationId xmlns:a16="http://schemas.microsoft.com/office/drawing/2014/main" id="{1E70C77F-5077-467A-8EB2-AED7D6794F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7401" y="1976159"/>
            <a:ext cx="663814" cy="663814"/>
          </a:xfrm>
          <a:prstGeom prst="rect">
            <a:avLst/>
          </a:prstGeom>
        </p:spPr>
      </p:pic>
      <p:pic>
        <p:nvPicPr>
          <p:cNvPr id="32" name="Graphic 31" descr="Call center">
            <a:extLst>
              <a:ext uri="{FF2B5EF4-FFF2-40B4-BE49-F238E27FC236}">
                <a16:creationId xmlns:a16="http://schemas.microsoft.com/office/drawing/2014/main" id="{7D2273F6-7610-42F6-BA77-BF421D0DCF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137" y="2829179"/>
            <a:ext cx="529214" cy="5282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E3DFC0F-51B6-4D49-B158-B3A55AAE6F6B}"/>
              </a:ext>
            </a:extLst>
          </p:cNvPr>
          <p:cNvSpPr/>
          <p:nvPr/>
        </p:nvSpPr>
        <p:spPr>
          <a:xfrm>
            <a:off x="6664723" y="1901296"/>
            <a:ext cx="5406993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Birmingham &amp; Solihull Mental Health Trust</a:t>
            </a:r>
          </a:p>
          <a:p>
            <a:pPr lvl="0"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https://www.bsmhft.nhs.uk/about-us/news/covid-19-mental-health-</a:t>
            </a:r>
          </a:p>
          <a:p>
            <a:pPr lvl="0"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support-offer-for-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birmingham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-and-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solihull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Key workers (7 days 9am-11pm) 0121 663 1217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Over 18s in Birmingham and Solihull (7 days 9am-11pm)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0121 262 3555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- 0-18 year olds in Birmingham: 7 days a week (10am-6pm): 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0207 841 4470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askbeam@childrenssociety.org.uk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017D9B-65DB-4A2C-A216-0C85C4CF9C91}"/>
              </a:ext>
            </a:extLst>
          </p:cNvPr>
          <p:cNvSpPr/>
          <p:nvPr/>
        </p:nvSpPr>
        <p:spPr>
          <a:xfrm>
            <a:off x="6648243" y="4838717"/>
            <a:ext cx="463703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app for social care workers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https://www.gov.uk/government/news/dedicated-app-for-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social-care-workers-launched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56529A-59F8-42F4-91EF-35ADDE1FA619}"/>
              </a:ext>
            </a:extLst>
          </p:cNvPr>
          <p:cNvSpPr/>
          <p:nvPr/>
        </p:nvSpPr>
        <p:spPr>
          <a:xfrm>
            <a:off x="732845" y="4838717"/>
            <a:ext cx="52697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Well UK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GB" sz="1400" dirty="0">
                <a:hlinkClick r:id="rId17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https://www.agewelluk.org.uk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people to enjoy a better old 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5122F-2FF2-41C3-BD28-9622C9F34406}"/>
              </a:ext>
            </a:extLst>
          </p:cNvPr>
          <p:cNvSpPr/>
          <p:nvPr/>
        </p:nvSpPr>
        <p:spPr>
          <a:xfrm>
            <a:off x="716403" y="3823636"/>
            <a:ext cx="4923912" cy="5539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Tough Enough to Care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supporting male mental health</a:t>
            </a:r>
          </a:p>
          <a:p>
            <a:pPr lvl="0">
              <a:defRPr/>
            </a:pPr>
            <a:r>
              <a:rPr lang="en-GB" sz="1400" dirty="0">
                <a:latin typeface="Arial"/>
                <a:cs typeface="Arial"/>
                <a:hlinkClick r:id="rId18"/>
              </a:rPr>
              <a:t>https://toughenoughtocare.help/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/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7FC3C9-5AC7-40FE-AEA7-DBBE690F34C9}"/>
              </a:ext>
            </a:extLst>
          </p:cNvPr>
          <p:cNvSpPr/>
          <p:nvPr/>
        </p:nvSpPr>
        <p:spPr>
          <a:xfrm>
            <a:off x="732845" y="2859613"/>
            <a:ext cx="6096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Silver Line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information, friendship &amp; advice for older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Telephone: 0800 4 70 80 90 (Free 24 hours a day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61CB-E4A5-4B47-9C66-2889CBDCD998}"/>
              </a:ext>
            </a:extLst>
          </p:cNvPr>
          <p:cNvSpPr txBox="1"/>
          <p:nvPr/>
        </p:nvSpPr>
        <p:spPr>
          <a:xfrm>
            <a:off x="779736" y="1840438"/>
            <a:ext cx="524021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Waiting Room Birmingham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https://the-waitingroom.org/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Birmingham &amp; Solihull health and wellbeing resources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B40DD-AD3C-4136-9317-11AE8F50F51F}"/>
              </a:ext>
            </a:extLst>
          </p:cNvPr>
          <p:cNvSpPr txBox="1"/>
          <p:nvPr/>
        </p:nvSpPr>
        <p:spPr>
          <a:xfrm>
            <a:off x="1479511" y="195898"/>
            <a:ext cx="7304179" cy="8463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 Health &amp; Wellbeing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Birmingham City Council staff, we are here to support you! 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wellbeingteam@birmingham.gov.uk</a:t>
            </a:r>
            <a:endParaRPr lang="en-GB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Brain">
            <a:extLst>
              <a:ext uri="{FF2B5EF4-FFF2-40B4-BE49-F238E27FC236}">
                <a16:creationId xmlns:a16="http://schemas.microsoft.com/office/drawing/2014/main" id="{721BB14B-A650-4D0B-88C3-6634451C7C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8692" y="4019046"/>
            <a:ext cx="507683" cy="54185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85B10A6-4AAC-4748-9F02-00892BBB0D29}"/>
              </a:ext>
            </a:extLst>
          </p:cNvPr>
          <p:cNvSpPr/>
          <p:nvPr/>
        </p:nvSpPr>
        <p:spPr>
          <a:xfrm>
            <a:off x="698574" y="5764598"/>
            <a:ext cx="433657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Text Line (Shout)- text SHOUT to 85258</a:t>
            </a:r>
          </a:p>
          <a:p>
            <a:pPr lvl="0">
              <a:defRPr/>
            </a:pPr>
            <a:r>
              <a:rPr lang="en-GB" sz="1600" dirty="0">
                <a:hlinkClick r:id="rId22"/>
              </a:rPr>
              <a:t>https://www.crisistextline.uk/</a:t>
            </a:r>
            <a:endParaRPr lang="en-GB" sz="1600" dirty="0"/>
          </a:p>
          <a:p>
            <a:pPr lvl="0"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text line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6B2EC1-9CD4-4572-814D-C410C364B8B4}"/>
              </a:ext>
            </a:extLst>
          </p:cNvPr>
          <p:cNvSpPr/>
          <p:nvPr/>
        </p:nvSpPr>
        <p:spPr>
          <a:xfrm>
            <a:off x="6594413" y="3953022"/>
            <a:ext cx="551465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for Happiness- resources for a happier kinder world</a:t>
            </a:r>
          </a:p>
          <a:p>
            <a:pPr lvl="0">
              <a:defRPr/>
            </a:pPr>
            <a:r>
              <a:rPr lang="en-GB" sz="1600" dirty="0">
                <a:hlinkClick r:id="rId23"/>
              </a:rPr>
              <a:t>https://www.actionforhappiness.org/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Graphic 36" descr="Users">
            <a:extLst>
              <a:ext uri="{FF2B5EF4-FFF2-40B4-BE49-F238E27FC236}">
                <a16:creationId xmlns:a16="http://schemas.microsoft.com/office/drawing/2014/main" id="{50B76408-E2F7-4458-BD18-84653B477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45" y="4784523"/>
            <a:ext cx="620758" cy="6207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3D2D88-9176-48BC-8ACE-47EDDD1DB0E1}"/>
              </a:ext>
            </a:extLst>
          </p:cNvPr>
          <p:cNvSpPr/>
          <p:nvPr/>
        </p:nvSpPr>
        <p:spPr>
          <a:xfrm>
            <a:off x="6648243" y="5910792"/>
            <a:ext cx="4845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Mental Health: Self-help Guides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http://www.selfhelpguides.ntw.nhs.uk/bsmhft/SelfHelp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phic 39" descr="Brain">
            <a:extLst>
              <a:ext uri="{FF2B5EF4-FFF2-40B4-BE49-F238E27FC236}">
                <a16:creationId xmlns:a16="http://schemas.microsoft.com/office/drawing/2014/main" id="{D934BB77-1C87-4D80-82DF-0DB56D9368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96000" y="5925338"/>
            <a:ext cx="507683" cy="541857"/>
          </a:xfrm>
          <a:prstGeom prst="rect">
            <a:avLst/>
          </a:prstGeom>
        </p:spPr>
      </p:pic>
      <p:pic>
        <p:nvPicPr>
          <p:cNvPr id="22" name="Picture 21" descr="BCC_logo_black_2_16">
            <a:extLst>
              <a:ext uri="{FF2B5EF4-FFF2-40B4-BE49-F238E27FC236}">
                <a16:creationId xmlns:a16="http://schemas.microsoft.com/office/drawing/2014/main" id="{6EF05FAA-0158-4929-BCD9-8A0D1C9D0F5D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3" y="129248"/>
            <a:ext cx="1122960" cy="36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6CA9174-8C98-4B85-BBE3-70E113701B5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5" y="73806"/>
            <a:ext cx="1892229" cy="18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_template_landscape_colour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F6FD7A56B5B4AA9DD5464ED67E63B" ma:contentTypeVersion="13" ma:contentTypeDescription="Create a new document." ma:contentTypeScope="" ma:versionID="81a120db84aca17b75c1700d62fd330a">
  <xsd:schema xmlns:xsd="http://www.w3.org/2001/XMLSchema" xmlns:xs="http://www.w3.org/2001/XMLSchema" xmlns:p="http://schemas.microsoft.com/office/2006/metadata/properties" xmlns:ns3="767eaa8f-00f2-40e9-bdd3-015cf1c65ce8" xmlns:ns4="c290f356-ef71-44bb-8da2-110e51d629fb" targetNamespace="http://schemas.microsoft.com/office/2006/metadata/properties" ma:root="true" ma:fieldsID="ab0d52b74c8e5263affae15555ac90ce" ns3:_="" ns4:_="">
    <xsd:import namespace="767eaa8f-00f2-40e9-bdd3-015cf1c65ce8"/>
    <xsd:import namespace="c290f356-ef71-44bb-8da2-110e51d629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eaa8f-00f2-40e9-bdd3-015cf1c65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0f356-ef71-44bb-8da2-110e51d629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E3054B-F494-43FF-B2C2-AD6B4A5E183A}">
  <ds:schemaRefs>
    <ds:schemaRef ds:uri="http://purl.org/dc/terms/"/>
    <ds:schemaRef ds:uri="http://schemas.openxmlformats.org/package/2006/metadata/core-properties"/>
    <ds:schemaRef ds:uri="767eaa8f-00f2-40e9-bdd3-015cf1c65ce8"/>
    <ds:schemaRef ds:uri="http://schemas.microsoft.com/office/2006/documentManagement/types"/>
    <ds:schemaRef ds:uri="http://schemas.microsoft.com/office/infopath/2007/PartnerControls"/>
    <ds:schemaRef ds:uri="c290f356-ef71-44bb-8da2-110e51d629f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2CF18E-659F-4A55-96DB-A51AF30069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C67A53-E814-4708-89EF-770329519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eaa8f-00f2-40e9-bdd3-015cf1c65ce8"/>
    <ds:schemaRef ds:uri="c290f356-ef71-44bb-8da2-110e51d62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1169</Words>
  <Application>Microsoft Office PowerPoint</Application>
  <PresentationFormat>Widescreen</PresentationFormat>
  <Paragraphs>184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Nova</vt:lpstr>
      <vt:lpstr>Arial Nova Light</vt:lpstr>
      <vt:lpstr>Calibri</vt:lpstr>
      <vt:lpstr>Calibri Light</vt:lpstr>
      <vt:lpstr>Wingdings</vt:lpstr>
      <vt:lpstr>Office Theme</vt:lpstr>
      <vt:lpstr>powerpoint_template_landscape_colour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Anju Dhir</dc:creator>
  <cp:lastModifiedBy>Laura Hendry</cp:lastModifiedBy>
  <cp:revision>36</cp:revision>
  <dcterms:created xsi:type="dcterms:W3CDTF">2020-04-28T08:07:38Z</dcterms:created>
  <dcterms:modified xsi:type="dcterms:W3CDTF">2020-09-16T13:20:14Z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0x010100CA7F6FD7A56B5B4AA9DD5464ED67E63B</vt:lpwstr>
  </property>
</Properties>
</file>