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1"/>
    <p:sldMasterId id="2147483861" r:id="rId2"/>
  </p:sldMasterIdLst>
  <p:notesMasterIdLst>
    <p:notesMasterId r:id="rId46"/>
  </p:notesMasterIdLst>
  <p:handoutMasterIdLst>
    <p:handoutMasterId r:id="rId47"/>
  </p:handoutMasterIdLst>
  <p:sldIdLst>
    <p:sldId id="611" r:id="rId3"/>
    <p:sldId id="612" r:id="rId4"/>
    <p:sldId id="613" r:id="rId5"/>
    <p:sldId id="614" r:id="rId6"/>
    <p:sldId id="616" r:id="rId7"/>
    <p:sldId id="617" r:id="rId8"/>
    <p:sldId id="727" r:id="rId9"/>
    <p:sldId id="729" r:id="rId10"/>
    <p:sldId id="753" r:id="rId11"/>
    <p:sldId id="784" r:id="rId12"/>
    <p:sldId id="754" r:id="rId13"/>
    <p:sldId id="755" r:id="rId14"/>
    <p:sldId id="783" r:id="rId15"/>
    <p:sldId id="766" r:id="rId16"/>
    <p:sldId id="767" r:id="rId17"/>
    <p:sldId id="768" r:id="rId18"/>
    <p:sldId id="769" r:id="rId19"/>
    <p:sldId id="770" r:id="rId20"/>
    <p:sldId id="771" r:id="rId21"/>
    <p:sldId id="772" r:id="rId22"/>
    <p:sldId id="773" r:id="rId23"/>
    <p:sldId id="774" r:id="rId24"/>
    <p:sldId id="775" r:id="rId25"/>
    <p:sldId id="776" r:id="rId26"/>
    <p:sldId id="777" r:id="rId27"/>
    <p:sldId id="778" r:id="rId28"/>
    <p:sldId id="779" r:id="rId29"/>
    <p:sldId id="780" r:id="rId30"/>
    <p:sldId id="781" r:id="rId31"/>
    <p:sldId id="782" r:id="rId32"/>
    <p:sldId id="762" r:id="rId33"/>
    <p:sldId id="749" r:id="rId34"/>
    <p:sldId id="756" r:id="rId35"/>
    <p:sldId id="698" r:id="rId36"/>
    <p:sldId id="757" r:id="rId37"/>
    <p:sldId id="758" r:id="rId38"/>
    <p:sldId id="760" r:id="rId39"/>
    <p:sldId id="759" r:id="rId40"/>
    <p:sldId id="786" r:id="rId41"/>
    <p:sldId id="785" r:id="rId42"/>
    <p:sldId id="761" r:id="rId43"/>
    <p:sldId id="764" r:id="rId44"/>
    <p:sldId id="717" r:id="rId45"/>
  </p:sldIdLst>
  <p:sldSz cx="9144000" cy="6858000" type="screen4x3"/>
  <p:notesSz cx="6888163" cy="10020300"/>
  <p:defaultTextStyle>
    <a:defPPr>
      <a:defRPr lang="en-US"/>
    </a:defPPr>
    <a:lvl1pPr algn="l" rtl="0" fontAlgn="base">
      <a:spcBef>
        <a:spcPct val="0"/>
      </a:spcBef>
      <a:spcAft>
        <a:spcPct val="0"/>
      </a:spcAft>
      <a:defRPr sz="2400" kern="1200">
        <a:solidFill>
          <a:schemeClr val="tx1"/>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Arial Narrow" pitchFamily="34" charset="0"/>
        <a:ea typeface="+mn-ea"/>
        <a:cs typeface="+mn-cs"/>
      </a:defRPr>
    </a:lvl2pPr>
    <a:lvl3pPr marL="914400" algn="l" rtl="0" fontAlgn="base">
      <a:spcBef>
        <a:spcPct val="0"/>
      </a:spcBef>
      <a:spcAft>
        <a:spcPct val="0"/>
      </a:spcAft>
      <a:defRPr sz="2400" kern="1200">
        <a:solidFill>
          <a:schemeClr val="tx1"/>
        </a:solidFill>
        <a:latin typeface="Arial Narrow" pitchFamily="34" charset="0"/>
        <a:ea typeface="+mn-ea"/>
        <a:cs typeface="+mn-cs"/>
      </a:defRPr>
    </a:lvl3pPr>
    <a:lvl4pPr marL="1371600" algn="l" rtl="0" fontAlgn="base">
      <a:spcBef>
        <a:spcPct val="0"/>
      </a:spcBef>
      <a:spcAft>
        <a:spcPct val="0"/>
      </a:spcAft>
      <a:defRPr sz="2400" kern="1200">
        <a:solidFill>
          <a:schemeClr val="tx1"/>
        </a:solidFill>
        <a:latin typeface="Arial Narrow" pitchFamily="34" charset="0"/>
        <a:ea typeface="+mn-ea"/>
        <a:cs typeface="+mn-cs"/>
      </a:defRPr>
    </a:lvl4pPr>
    <a:lvl5pPr marL="1828800" algn="l" rtl="0" fontAlgn="base">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xmlns="">
        <p15:guide id="1" orient="horz" pos="1888" userDrawn="1">
          <p15:clr>
            <a:srgbClr val="A4A3A4"/>
          </p15:clr>
        </p15:guide>
        <p15:guide id="2" orient="horz" pos="890" userDrawn="1">
          <p15:clr>
            <a:srgbClr val="A4A3A4"/>
          </p15:clr>
        </p15:guide>
        <p15:guide id="3" orient="horz" pos="607">
          <p15:clr>
            <a:srgbClr val="A4A3A4"/>
          </p15:clr>
        </p15:guide>
        <p15:guide id="5" orient="horz" pos="935" userDrawn="1">
          <p15:clr>
            <a:srgbClr val="A4A3A4"/>
          </p15:clr>
        </p15:guide>
        <p15:guide id="6" pos="431" userDrawn="1">
          <p15:clr>
            <a:srgbClr val="A4A3A4"/>
          </p15:clr>
        </p15:guide>
        <p15:guide id="7" pos="2885" userDrawn="1">
          <p15:clr>
            <a:srgbClr val="A4A3A4"/>
          </p15:clr>
        </p15:guide>
        <p15:guide id="8" pos="5485" userDrawn="1">
          <p15:clr>
            <a:srgbClr val="A4A3A4"/>
          </p15:clr>
        </p15:guide>
        <p15:guide id="10" orient="horz" pos="1026" userDrawn="1">
          <p15:clr>
            <a:srgbClr val="A4A3A4"/>
          </p15:clr>
        </p15:guide>
        <p15:guide id="11" orient="horz" pos="3612" userDrawn="1">
          <p15:clr>
            <a:srgbClr val="A4A3A4"/>
          </p15:clr>
        </p15:guide>
        <p15:guide id="12" orient="horz" pos="300" userDrawn="1">
          <p15:clr>
            <a:srgbClr val="A4A3A4"/>
          </p15:clr>
        </p15:guide>
        <p15:guide id="13" orient="horz" pos="1616" userDrawn="1">
          <p15:clr>
            <a:srgbClr val="A4A3A4"/>
          </p15:clr>
        </p15:guide>
        <p15:guide id="14" orient="horz" pos="2840" userDrawn="1">
          <p15:clr>
            <a:srgbClr val="A4A3A4"/>
          </p15:clr>
        </p15:guide>
        <p15:guide id="15" orient="horz" pos="2341" userDrawn="1">
          <p15:clr>
            <a:srgbClr val="A4A3A4"/>
          </p15:clr>
        </p15:guide>
        <p15:guide id="16" orient="horz" pos="3294" userDrawn="1">
          <p15:clr>
            <a:srgbClr val="A4A3A4"/>
          </p15:clr>
        </p15:guide>
        <p15:guide id="18" orient="horz" pos="3203" userDrawn="1">
          <p15:clr>
            <a:srgbClr val="A4A3A4"/>
          </p15:clr>
        </p15:guide>
        <p15:guide id="19" orient="horz" pos="346" userDrawn="1">
          <p15:clr>
            <a:srgbClr val="A4A3A4"/>
          </p15:clr>
        </p15:guide>
        <p15:guide id="20" orient="horz" pos="164" userDrawn="1">
          <p15:clr>
            <a:srgbClr val="A4A3A4"/>
          </p15:clr>
        </p15:guide>
        <p15:guide id="21" orient="horz" pos="3748" userDrawn="1">
          <p15:clr>
            <a:srgbClr val="A4A3A4"/>
          </p15:clr>
        </p15:guide>
        <p15:guide id="22" pos="204" userDrawn="1">
          <p15:clr>
            <a:srgbClr val="A4A3A4"/>
          </p15:clr>
        </p15:guide>
        <p15:guide id="23" orient="horz" pos="1253" userDrawn="1">
          <p15:clr>
            <a:srgbClr val="A4A3A4"/>
          </p15:clr>
        </p15:guide>
        <p15:guide id="24" orient="horz" pos="1272" userDrawn="1">
          <p15:clr>
            <a:srgbClr val="A4A3A4"/>
          </p15:clr>
        </p15:guide>
        <p15:guide id="25" orient="horz" pos="2523" userDrawn="1">
          <p15:clr>
            <a:srgbClr val="A4A3A4"/>
          </p15:clr>
        </p15:guide>
        <p15:guide id="26" pos="1587" userDrawn="1">
          <p15:clr>
            <a:srgbClr val="A4A3A4"/>
          </p15:clr>
        </p15:guide>
        <p15:guide id="27" pos="1731" userDrawn="1">
          <p15:clr>
            <a:srgbClr val="A4A3A4"/>
          </p15:clr>
        </p15:guide>
        <p15:guide id="28" pos="3753" userDrawn="1">
          <p15:clr>
            <a:srgbClr val="A4A3A4"/>
          </p15:clr>
        </p15:guide>
        <p15:guide id="30" pos="3899" userDrawn="1">
          <p15:clr>
            <a:srgbClr val="A4A3A4"/>
          </p15:clr>
        </p15:guide>
        <p15:guide id="31" orient="horz" pos="2731" userDrawn="1">
          <p15:clr>
            <a:srgbClr val="A4A3A4"/>
          </p15:clr>
        </p15:guide>
        <p15:guide id="32" pos="3024" userDrawn="1">
          <p15:clr>
            <a:srgbClr val="A4A3A4"/>
          </p15:clr>
        </p15:guide>
        <p15:guide id="33" pos="4328" userDrawn="1">
          <p15:clr>
            <a:srgbClr val="A4A3A4"/>
          </p15:clr>
        </p15:guide>
      </p15:sldGuideLst>
    </p:ext>
    <p:ext uri="{2D200454-40CA-4A62-9FC3-DE9A4176ACB9}">
      <p15:notesGuideLst xmlns:p15="http://schemas.microsoft.com/office/powerpoint/2012/main" xmlns="">
        <p15:guide id="1" orient="horz" pos="3156"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00"/>
    <a:srgbClr val="FF99CC"/>
    <a:srgbClr val="E7F0FB"/>
    <a:srgbClr val="CBE0F6"/>
    <a:srgbClr val="FF9900"/>
    <a:srgbClr val="99CCFF"/>
    <a:srgbClr val="FFFF66"/>
    <a:srgbClr val="F5860B"/>
    <a:srgbClr val="FFD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23" autoAdjust="0"/>
    <p:restoredTop sz="86323" autoAdjust="0"/>
  </p:normalViewPr>
  <p:slideViewPr>
    <p:cSldViewPr>
      <p:cViewPr>
        <p:scale>
          <a:sx n="74" d="100"/>
          <a:sy n="74" d="100"/>
        </p:scale>
        <p:origin x="-852" y="0"/>
      </p:cViewPr>
      <p:guideLst>
        <p:guide orient="horz" pos="1888"/>
        <p:guide orient="horz" pos="890"/>
        <p:guide orient="horz" pos="607"/>
        <p:guide orient="horz" pos="935"/>
        <p:guide orient="horz" pos="1026"/>
        <p:guide orient="horz" pos="3612"/>
        <p:guide orient="horz" pos="300"/>
        <p:guide orient="horz" pos="1616"/>
        <p:guide orient="horz" pos="2840"/>
        <p:guide orient="horz" pos="2341"/>
        <p:guide orient="horz" pos="3294"/>
        <p:guide orient="horz" pos="3203"/>
        <p:guide orient="horz" pos="346"/>
        <p:guide orient="horz" pos="164"/>
        <p:guide orient="horz" pos="3748"/>
        <p:guide orient="horz" pos="1253"/>
        <p:guide orient="horz" pos="1272"/>
        <p:guide orient="horz" pos="2523"/>
        <p:guide orient="horz" pos="2731"/>
        <p:guide pos="431"/>
        <p:guide pos="2885"/>
        <p:guide pos="5485"/>
        <p:guide pos="204"/>
        <p:guide pos="1587"/>
        <p:guide pos="1731"/>
        <p:guide pos="3753"/>
        <p:guide pos="3899"/>
        <p:guide pos="3024"/>
        <p:guide pos="432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54"/>
    </p:cViewPr>
  </p:sorterViewPr>
  <p:notesViewPr>
    <p:cSldViewPr>
      <p:cViewPr varScale="1">
        <p:scale>
          <a:sx n="74" d="100"/>
          <a:sy n="74" d="100"/>
        </p:scale>
        <p:origin x="-2148" y="-96"/>
      </p:cViewPr>
      <p:guideLst>
        <p:guide orient="horz" pos="3156"/>
        <p:guide pos="216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363" cy="501577"/>
          </a:xfrm>
          <a:prstGeom prst="rect">
            <a:avLst/>
          </a:prstGeom>
        </p:spPr>
        <p:txBody>
          <a:bodyPr vert="horz" lIns="93251" tIns="46625" rIns="93251" bIns="46625" rtlCol="0"/>
          <a:lstStyle>
            <a:lvl1pPr algn="l">
              <a:defRPr sz="1200"/>
            </a:lvl1pPr>
          </a:lstStyle>
          <a:p>
            <a:pPr>
              <a:defRPr/>
            </a:pPr>
            <a:endParaRPr lang="en-GB" dirty="0"/>
          </a:p>
        </p:txBody>
      </p:sp>
      <p:sp>
        <p:nvSpPr>
          <p:cNvPr id="3" name="Date Placeholder 2"/>
          <p:cNvSpPr>
            <a:spLocks noGrp="1"/>
          </p:cNvSpPr>
          <p:nvPr>
            <p:ph type="dt" sz="quarter" idx="1"/>
          </p:nvPr>
        </p:nvSpPr>
        <p:spPr>
          <a:xfrm>
            <a:off x="3901160" y="0"/>
            <a:ext cx="2985362" cy="501577"/>
          </a:xfrm>
          <a:prstGeom prst="rect">
            <a:avLst/>
          </a:prstGeom>
        </p:spPr>
        <p:txBody>
          <a:bodyPr vert="horz" lIns="93251" tIns="46625" rIns="93251" bIns="46625" rtlCol="0"/>
          <a:lstStyle>
            <a:lvl1pPr algn="r">
              <a:defRPr sz="1200"/>
            </a:lvl1pPr>
          </a:lstStyle>
          <a:p>
            <a:pPr>
              <a:defRPr/>
            </a:pPr>
            <a:fld id="{CA075D04-D03C-4FCD-B7DD-3BA9FC3C70D3}" type="datetimeFigureOut">
              <a:rPr lang="en-US"/>
              <a:pPr>
                <a:defRPr/>
              </a:pPr>
              <a:t>4/10/2019</a:t>
            </a:fld>
            <a:endParaRPr lang="en-GB" dirty="0"/>
          </a:p>
        </p:txBody>
      </p:sp>
      <p:sp>
        <p:nvSpPr>
          <p:cNvPr id="4" name="Footer Placeholder 3"/>
          <p:cNvSpPr>
            <a:spLocks noGrp="1"/>
          </p:cNvSpPr>
          <p:nvPr>
            <p:ph type="ftr" sz="quarter" idx="2"/>
          </p:nvPr>
        </p:nvSpPr>
        <p:spPr>
          <a:xfrm>
            <a:off x="1" y="9517122"/>
            <a:ext cx="2985363" cy="501576"/>
          </a:xfrm>
          <a:prstGeom prst="rect">
            <a:avLst/>
          </a:prstGeom>
        </p:spPr>
        <p:txBody>
          <a:bodyPr vert="horz" lIns="93251" tIns="46625" rIns="93251" bIns="46625" rtlCol="0" anchor="b"/>
          <a:lstStyle>
            <a:lvl1pPr algn="l">
              <a:defRPr sz="1200"/>
            </a:lvl1pPr>
          </a:lstStyle>
          <a:p>
            <a:pPr>
              <a:defRPr/>
            </a:pPr>
            <a:endParaRPr lang="en-GB" dirty="0"/>
          </a:p>
        </p:txBody>
      </p:sp>
      <p:sp>
        <p:nvSpPr>
          <p:cNvPr id="5" name="Slide Number Placeholder 4"/>
          <p:cNvSpPr>
            <a:spLocks noGrp="1"/>
          </p:cNvSpPr>
          <p:nvPr>
            <p:ph type="sldNum" sz="quarter" idx="3"/>
          </p:nvPr>
        </p:nvSpPr>
        <p:spPr>
          <a:xfrm>
            <a:off x="3901160" y="9517122"/>
            <a:ext cx="2985362" cy="501576"/>
          </a:xfrm>
          <a:prstGeom prst="rect">
            <a:avLst/>
          </a:prstGeom>
        </p:spPr>
        <p:txBody>
          <a:bodyPr vert="horz" lIns="93251" tIns="46625" rIns="93251" bIns="46625" rtlCol="0" anchor="b"/>
          <a:lstStyle>
            <a:lvl1pPr algn="r">
              <a:defRPr sz="1200"/>
            </a:lvl1pPr>
          </a:lstStyle>
          <a:p>
            <a:pPr>
              <a:defRPr/>
            </a:pPr>
            <a:fld id="{EC12C3AE-CE25-4F7E-9841-C30EEAA2357C}" type="slidenum">
              <a:rPr lang="en-GB"/>
              <a:pPr>
                <a:defRPr/>
              </a:pPr>
              <a:t>‹#›</a:t>
            </a:fld>
            <a:endParaRPr lang="en-GB" dirty="0"/>
          </a:p>
        </p:txBody>
      </p:sp>
    </p:spTree>
    <p:extLst>
      <p:ext uri="{BB962C8B-B14F-4D97-AF65-F5344CB8AC3E}">
        <p14:creationId xmlns:p14="http://schemas.microsoft.com/office/powerpoint/2010/main" val="2910867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363" cy="501577"/>
          </a:xfrm>
          <a:prstGeom prst="rect">
            <a:avLst/>
          </a:prstGeom>
        </p:spPr>
        <p:txBody>
          <a:bodyPr vert="horz" lIns="93251" tIns="46625" rIns="93251" bIns="46625" rtlCol="0"/>
          <a:lstStyle>
            <a:lvl1pPr algn="l">
              <a:defRPr sz="1200"/>
            </a:lvl1pPr>
          </a:lstStyle>
          <a:p>
            <a:endParaRPr lang="en-GB" dirty="0"/>
          </a:p>
        </p:txBody>
      </p:sp>
      <p:sp>
        <p:nvSpPr>
          <p:cNvPr id="3" name="Date Placeholder 2"/>
          <p:cNvSpPr>
            <a:spLocks noGrp="1"/>
          </p:cNvSpPr>
          <p:nvPr>
            <p:ph type="dt" idx="1"/>
          </p:nvPr>
        </p:nvSpPr>
        <p:spPr>
          <a:xfrm>
            <a:off x="3901160" y="0"/>
            <a:ext cx="2985362" cy="501577"/>
          </a:xfrm>
          <a:prstGeom prst="rect">
            <a:avLst/>
          </a:prstGeom>
        </p:spPr>
        <p:txBody>
          <a:bodyPr vert="horz" lIns="93251" tIns="46625" rIns="93251" bIns="46625" rtlCol="0"/>
          <a:lstStyle>
            <a:lvl1pPr algn="r">
              <a:defRPr sz="1200"/>
            </a:lvl1pPr>
          </a:lstStyle>
          <a:p>
            <a:fld id="{E6D3ADDC-6EC0-4EAC-99E3-2943554D6716}" type="datetimeFigureOut">
              <a:rPr lang="en-GB" smtClean="0"/>
              <a:pPr/>
              <a:t>10/04/2019</a:t>
            </a:fld>
            <a:endParaRPr lang="en-GB" dirty="0"/>
          </a:p>
        </p:txBody>
      </p:sp>
      <p:sp>
        <p:nvSpPr>
          <p:cNvPr id="4" name="Slide Image Placeholder 3"/>
          <p:cNvSpPr>
            <a:spLocks noGrp="1" noRot="1" noChangeAspect="1"/>
          </p:cNvSpPr>
          <p:nvPr>
            <p:ph type="sldImg" idx="2"/>
          </p:nvPr>
        </p:nvSpPr>
        <p:spPr>
          <a:xfrm>
            <a:off x="938213" y="750888"/>
            <a:ext cx="5013325" cy="3759200"/>
          </a:xfrm>
          <a:prstGeom prst="rect">
            <a:avLst/>
          </a:prstGeom>
          <a:noFill/>
          <a:ln w="12700">
            <a:solidFill>
              <a:prstClr val="black"/>
            </a:solidFill>
          </a:ln>
        </p:spPr>
        <p:txBody>
          <a:bodyPr vert="horz" lIns="93251" tIns="46625" rIns="93251" bIns="46625" rtlCol="0" anchor="ctr"/>
          <a:lstStyle/>
          <a:p>
            <a:endParaRPr lang="en-GB" dirty="0"/>
          </a:p>
        </p:txBody>
      </p:sp>
      <p:sp>
        <p:nvSpPr>
          <p:cNvPr id="5" name="Notes Placeholder 4"/>
          <p:cNvSpPr>
            <a:spLocks noGrp="1"/>
          </p:cNvSpPr>
          <p:nvPr>
            <p:ph type="body" sz="quarter" idx="3"/>
          </p:nvPr>
        </p:nvSpPr>
        <p:spPr>
          <a:xfrm>
            <a:off x="689309" y="4759363"/>
            <a:ext cx="5509546" cy="4509375"/>
          </a:xfrm>
          <a:prstGeom prst="rect">
            <a:avLst/>
          </a:prstGeom>
        </p:spPr>
        <p:txBody>
          <a:bodyPr vert="horz" lIns="93251" tIns="46625" rIns="93251" bIns="466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7122"/>
            <a:ext cx="2985363" cy="501576"/>
          </a:xfrm>
          <a:prstGeom prst="rect">
            <a:avLst/>
          </a:prstGeom>
        </p:spPr>
        <p:txBody>
          <a:bodyPr vert="horz" lIns="93251" tIns="46625" rIns="93251" bIns="46625"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01160" y="9517122"/>
            <a:ext cx="2985362" cy="501576"/>
          </a:xfrm>
          <a:prstGeom prst="rect">
            <a:avLst/>
          </a:prstGeom>
        </p:spPr>
        <p:txBody>
          <a:bodyPr vert="horz" lIns="93251" tIns="46625" rIns="93251" bIns="46625" rtlCol="0" anchor="b"/>
          <a:lstStyle>
            <a:lvl1pPr algn="r">
              <a:defRPr sz="1200"/>
            </a:lvl1pPr>
          </a:lstStyle>
          <a:p>
            <a:fld id="{D97CF540-BD71-4C6D-9F25-2D69EF5680AB}" type="slidenum">
              <a:rPr lang="en-GB" smtClean="0"/>
              <a:pPr/>
              <a:t>‹#›</a:t>
            </a:fld>
            <a:endParaRPr lang="en-GB" dirty="0"/>
          </a:p>
        </p:txBody>
      </p:sp>
    </p:spTree>
    <p:extLst>
      <p:ext uri="{BB962C8B-B14F-4D97-AF65-F5344CB8AC3E}">
        <p14:creationId xmlns:p14="http://schemas.microsoft.com/office/powerpoint/2010/main" val="3113987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97CF540-BD71-4C6D-9F25-2D69EF5680AB}" type="slidenum">
              <a:rPr lang="en-GB" smtClean="0"/>
              <a:pPr/>
              <a:t>1</a:t>
            </a:fld>
            <a:endParaRPr lang="en-GB" dirty="0"/>
          </a:p>
        </p:txBody>
      </p:sp>
    </p:spTree>
    <p:extLst>
      <p:ext uri="{BB962C8B-B14F-4D97-AF65-F5344CB8AC3E}">
        <p14:creationId xmlns:p14="http://schemas.microsoft.com/office/powerpoint/2010/main" val="684306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868095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97CF540-BD71-4C6D-9F25-2D69EF5680AB}" type="slidenum">
              <a:rPr lang="en-GB" smtClean="0"/>
              <a:pPr/>
              <a:t>14</a:t>
            </a:fld>
            <a:endParaRPr lang="en-GB" dirty="0"/>
          </a:p>
        </p:txBody>
      </p:sp>
    </p:spTree>
    <p:extLst>
      <p:ext uri="{BB962C8B-B14F-4D97-AF65-F5344CB8AC3E}">
        <p14:creationId xmlns:p14="http://schemas.microsoft.com/office/powerpoint/2010/main" val="1591857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97CF540-BD71-4C6D-9F25-2D69EF5680AB}" type="slidenum">
              <a:rPr lang="en-GB" smtClean="0"/>
              <a:pPr/>
              <a:t>26</a:t>
            </a:fld>
            <a:endParaRPr lang="en-GB" dirty="0"/>
          </a:p>
        </p:txBody>
      </p:sp>
    </p:spTree>
    <p:extLst>
      <p:ext uri="{BB962C8B-B14F-4D97-AF65-F5344CB8AC3E}">
        <p14:creationId xmlns:p14="http://schemas.microsoft.com/office/powerpoint/2010/main" val="3649137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7CF540-BD71-4C6D-9F25-2D69EF5680AB}" type="slidenum">
              <a:rPr kumimoji="0" lang="en-GB" sz="12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653753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97CF540-BD71-4C6D-9F25-2D69EF5680AB}" type="slidenum">
              <a:rPr lang="en-GB" smtClean="0"/>
              <a:pPr/>
              <a:t>34</a:t>
            </a:fld>
            <a:endParaRPr lang="en-GB" dirty="0"/>
          </a:p>
        </p:txBody>
      </p:sp>
    </p:spTree>
    <p:extLst>
      <p:ext uri="{BB962C8B-B14F-4D97-AF65-F5344CB8AC3E}">
        <p14:creationId xmlns:p14="http://schemas.microsoft.com/office/powerpoint/2010/main" val="1197396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97CF540-BD71-4C6D-9F25-2D69EF5680AB}" type="slidenum">
              <a:rPr lang="en-GB" smtClean="0"/>
              <a:pPr/>
              <a:t>37</a:t>
            </a:fld>
            <a:endParaRPr lang="en-GB" dirty="0"/>
          </a:p>
        </p:txBody>
      </p:sp>
    </p:spTree>
    <p:extLst>
      <p:ext uri="{BB962C8B-B14F-4D97-AF65-F5344CB8AC3E}">
        <p14:creationId xmlns:p14="http://schemas.microsoft.com/office/powerpoint/2010/main" val="1247739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97CF540-BD71-4C6D-9F25-2D69EF5680AB}" type="slidenum">
              <a:rPr lang="en-GB" smtClean="0"/>
              <a:pPr/>
              <a:t>43</a:t>
            </a:fld>
            <a:endParaRPr lang="en-GB" dirty="0"/>
          </a:p>
        </p:txBody>
      </p:sp>
    </p:spTree>
    <p:extLst>
      <p:ext uri="{BB962C8B-B14F-4D97-AF65-F5344CB8AC3E}">
        <p14:creationId xmlns:p14="http://schemas.microsoft.com/office/powerpoint/2010/main" val="3434150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2 columnss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683568" y="1584000"/>
            <a:ext cx="3888432" cy="4248150"/>
          </a:xfrm>
        </p:spPr>
        <p:txBody>
          <a:bodyPr>
            <a:noAutofit/>
          </a:bodyPr>
          <a:lstStyle>
            <a:lvl1pPr>
              <a:spcBef>
                <a:spcPts val="200"/>
              </a:spcBef>
              <a:spcAft>
                <a:spcPts val="200"/>
              </a:spcAft>
              <a:defRPr sz="1200"/>
            </a:lvl1pPr>
            <a:lvl2pPr>
              <a:spcBef>
                <a:spcPts val="200"/>
              </a:spcBef>
              <a:spcAft>
                <a:spcPts val="200"/>
              </a:spcAft>
              <a:defRPr sz="1200"/>
            </a:lvl2pPr>
            <a:lvl3pPr>
              <a:spcBef>
                <a:spcPts val="200"/>
              </a:spcBef>
              <a:spcAft>
                <a:spcPts val="200"/>
              </a:spcAft>
              <a:defRPr sz="1200"/>
            </a:lvl3pPr>
            <a:lvl4pPr>
              <a:spcBef>
                <a:spcPts val="200"/>
              </a:spcBef>
              <a:spcAft>
                <a:spcPts val="200"/>
              </a:spcAft>
              <a:defRPr sz="1200"/>
            </a:lvl4pPr>
            <a:lvl5pPr>
              <a:spcBef>
                <a:spcPts val="200"/>
              </a:spcBef>
              <a:spcAft>
                <a:spcPts val="2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1"/>
          </p:nvPr>
        </p:nvSpPr>
        <p:spPr>
          <a:xfrm>
            <a:off x="4813425" y="1584000"/>
            <a:ext cx="3888000" cy="4248150"/>
          </a:xfrm>
        </p:spPr>
        <p:txBody>
          <a:bodyPr>
            <a:noAutofit/>
          </a:bodyPr>
          <a:lstStyle>
            <a:lvl1pPr>
              <a:spcBef>
                <a:spcPts val="200"/>
              </a:spcBef>
              <a:spcAft>
                <a:spcPts val="200"/>
              </a:spcAft>
              <a:defRPr sz="1200"/>
            </a:lvl1pPr>
            <a:lvl2pPr>
              <a:spcBef>
                <a:spcPts val="200"/>
              </a:spcBef>
              <a:spcAft>
                <a:spcPts val="200"/>
              </a:spcAft>
              <a:defRPr sz="1200"/>
            </a:lvl2pPr>
            <a:lvl3pPr>
              <a:spcBef>
                <a:spcPts val="200"/>
              </a:spcBef>
              <a:spcAft>
                <a:spcPts val="200"/>
              </a:spcAft>
              <a:defRPr sz="1200"/>
            </a:lvl3pPr>
            <a:lvl4pPr>
              <a:spcBef>
                <a:spcPts val="200"/>
              </a:spcBef>
              <a:spcAft>
                <a:spcPts val="200"/>
              </a:spcAft>
              <a:defRPr sz="1200"/>
            </a:lvl4pPr>
            <a:lvl5pPr>
              <a:spcBef>
                <a:spcPts val="200"/>
              </a:spcBef>
              <a:spcAft>
                <a:spcPts val="2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3318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684212" y="1440000"/>
            <a:ext cx="8028000" cy="4392613"/>
          </a:xfrm>
        </p:spPr>
        <p:txBody>
          <a:bodyPr/>
          <a:lstStyle>
            <a:lvl1pPr>
              <a:spcBef>
                <a:spcPts val="200"/>
              </a:spcBef>
              <a:spcAft>
                <a:spcPts val="200"/>
              </a:spcAft>
              <a:defRPr/>
            </a:lvl1pPr>
            <a:lvl2pPr>
              <a:spcBef>
                <a:spcPts val="200"/>
              </a:spcBef>
              <a:spcAft>
                <a:spcPts val="200"/>
              </a:spcAft>
              <a:defRPr/>
            </a:lvl2pPr>
            <a:lvl3pPr>
              <a:spcBef>
                <a:spcPts val="200"/>
              </a:spcBef>
              <a:spcAft>
                <a:spcPts val="200"/>
              </a:spcAft>
              <a:defRPr/>
            </a:lvl3pPr>
            <a:lvl4pPr>
              <a:spcBef>
                <a:spcPts val="200"/>
              </a:spcBef>
              <a:spcAft>
                <a:spcPts val="200"/>
              </a:spcAft>
              <a:defRPr/>
            </a:lvl4pPr>
            <a:lvl5pPr>
              <a:spcBef>
                <a:spcPts val="200"/>
              </a:spcBef>
              <a:spcAft>
                <a:spcPts val="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5506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with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684212" y="1584000"/>
            <a:ext cx="8028000" cy="4032573"/>
          </a:xfrm>
        </p:spPr>
        <p:txBody>
          <a:bodyPr/>
          <a:lstStyle>
            <a:lvl1pPr>
              <a:spcBef>
                <a:spcPts val="200"/>
              </a:spcBef>
              <a:spcAft>
                <a:spcPts val="200"/>
              </a:spcAft>
              <a:defRPr sz="1200"/>
            </a:lvl1pPr>
            <a:lvl2pPr>
              <a:spcBef>
                <a:spcPts val="200"/>
              </a:spcBef>
              <a:spcAft>
                <a:spcPts val="200"/>
              </a:spcAft>
              <a:defRPr sz="1200"/>
            </a:lvl2pPr>
            <a:lvl3pPr>
              <a:spcBef>
                <a:spcPts val="200"/>
              </a:spcBef>
              <a:spcAft>
                <a:spcPts val="200"/>
              </a:spcAft>
              <a:defRPr sz="1200"/>
            </a:lvl3pPr>
            <a:lvl4pPr>
              <a:spcBef>
                <a:spcPts val="200"/>
              </a:spcBef>
              <a:spcAft>
                <a:spcPts val="200"/>
              </a:spcAft>
              <a:defRPr sz="1200"/>
            </a:lvl4pPr>
            <a:lvl5pPr>
              <a:spcBef>
                <a:spcPts val="200"/>
              </a:spcBef>
              <a:spcAft>
                <a:spcPts val="2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1" hasCustomPrompt="1"/>
          </p:nvPr>
        </p:nvSpPr>
        <p:spPr>
          <a:xfrm>
            <a:off x="684213" y="1332000"/>
            <a:ext cx="8064500" cy="242887"/>
          </a:xfrm>
        </p:spPr>
        <p:txBody>
          <a:bodyPr/>
          <a:lstStyle>
            <a:lvl1pPr marL="0" indent="0">
              <a:buNone/>
              <a:tabLst>
                <a:tab pos="268288" algn="l"/>
              </a:tabLst>
              <a:defRPr sz="1300" b="1" baseline="0">
                <a:solidFill>
                  <a:schemeClr val="accent1">
                    <a:lumMod val="75000"/>
                  </a:schemeClr>
                </a:solidFill>
              </a:defRPr>
            </a:lvl1pPr>
            <a:lvl2pPr marL="312738" indent="0">
              <a:buNone/>
              <a:defRPr sz="1200" b="1">
                <a:solidFill>
                  <a:schemeClr val="accent1">
                    <a:lumMod val="75000"/>
                  </a:schemeClr>
                </a:solidFill>
              </a:defRPr>
            </a:lvl2pPr>
            <a:lvl3pPr marL="677863" indent="0">
              <a:buNone/>
              <a:defRPr sz="1200" b="1">
                <a:solidFill>
                  <a:schemeClr val="accent1">
                    <a:lumMod val="75000"/>
                  </a:schemeClr>
                </a:solidFill>
              </a:defRPr>
            </a:lvl3pPr>
            <a:lvl4pPr marL="982663" indent="0">
              <a:buNone/>
              <a:defRPr sz="1200" b="1">
                <a:solidFill>
                  <a:schemeClr val="accent1">
                    <a:lumMod val="75000"/>
                  </a:schemeClr>
                </a:solidFill>
              </a:defRPr>
            </a:lvl4pPr>
            <a:lvl5pPr marL="1346200" indent="0">
              <a:buNone/>
              <a:defRPr sz="1200" b="1">
                <a:solidFill>
                  <a:schemeClr val="accent1">
                    <a:lumMod val="75000"/>
                  </a:schemeClr>
                </a:solidFill>
              </a:defRPr>
            </a:lvl5pPr>
          </a:lstStyle>
          <a:p>
            <a:pPr lvl="0"/>
            <a:r>
              <a:rPr lang="en-US" dirty="0"/>
              <a:t>Click to insert title</a:t>
            </a:r>
            <a:endParaRPr lang="en-GB" dirty="0"/>
          </a:p>
        </p:txBody>
      </p:sp>
    </p:spTree>
    <p:extLst>
      <p:ext uri="{BB962C8B-B14F-4D97-AF65-F5344CB8AC3E}">
        <p14:creationId xmlns:p14="http://schemas.microsoft.com/office/powerpoint/2010/main" val="3834954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grid with heading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12D695-F159-43A8-B6F2-748DC8B86CEC}"/>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 xmlns:a16="http://schemas.microsoft.com/office/drawing/2014/main" id="{5086ACBC-DD7F-466D-923B-60976B5321F8}"/>
              </a:ext>
            </a:extLst>
          </p:cNvPr>
          <p:cNvSpPr>
            <a:spLocks noGrp="1"/>
          </p:cNvSpPr>
          <p:nvPr>
            <p:ph type="body" sz="quarter" idx="10"/>
          </p:nvPr>
        </p:nvSpPr>
        <p:spPr>
          <a:xfrm>
            <a:off x="684213" y="1332000"/>
            <a:ext cx="2879725" cy="288925"/>
          </a:xfrm>
        </p:spPr>
        <p:txBody>
          <a:bodyPr/>
          <a:lstStyle>
            <a:lvl1pPr marL="0" indent="0">
              <a:buNone/>
              <a:defRPr lang="en-US" sz="1300" b="1" kern="1200" baseline="0" dirty="0" smtClean="0">
                <a:solidFill>
                  <a:schemeClr val="accent1">
                    <a:lumMod val="75000"/>
                  </a:schemeClr>
                </a:solidFill>
                <a:latin typeface="Arial Narrow" panose="020B0606020202030204" pitchFamily="34" charset="0"/>
                <a:ea typeface="+mn-ea"/>
                <a:cs typeface="+mn-cs"/>
              </a:defRPr>
            </a:lvl1pPr>
          </a:lstStyle>
          <a:p>
            <a:pPr lvl="0"/>
            <a:r>
              <a:rPr lang="en-US" dirty="0"/>
              <a:t>Edit Master text styles</a:t>
            </a:r>
            <a:endParaRPr lang="en-GB" dirty="0"/>
          </a:p>
        </p:txBody>
      </p:sp>
      <p:sp>
        <p:nvSpPr>
          <p:cNvPr id="6" name="Text Placeholder 5">
            <a:extLst>
              <a:ext uri="{FF2B5EF4-FFF2-40B4-BE49-F238E27FC236}">
                <a16:creationId xmlns="" xmlns:a16="http://schemas.microsoft.com/office/drawing/2014/main" id="{F333112F-1B40-4855-9A8E-3A8BD8B5190B}"/>
              </a:ext>
            </a:extLst>
          </p:cNvPr>
          <p:cNvSpPr>
            <a:spLocks noGrp="1"/>
          </p:cNvSpPr>
          <p:nvPr>
            <p:ph type="body" sz="quarter" idx="11"/>
          </p:nvPr>
        </p:nvSpPr>
        <p:spPr>
          <a:xfrm>
            <a:off x="684213" y="1584000"/>
            <a:ext cx="2520000" cy="3887787"/>
          </a:xfrm>
        </p:spPr>
        <p:txBody>
          <a:bodyPr/>
          <a:lstStyle>
            <a:lvl1pPr>
              <a:defRPr sz="1200"/>
            </a:lvl1pPr>
            <a:lvl2pPr>
              <a:defRPr sz="1200"/>
            </a:lvl2pPr>
            <a:lvl3pPr>
              <a:defRPr sz="12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a:extLst>
              <a:ext uri="{FF2B5EF4-FFF2-40B4-BE49-F238E27FC236}">
                <a16:creationId xmlns="" xmlns:a16="http://schemas.microsoft.com/office/drawing/2014/main" id="{6CBCE9F5-1254-40C8-908A-DB763C56C4C2}"/>
              </a:ext>
            </a:extLst>
          </p:cNvPr>
          <p:cNvSpPr>
            <a:spLocks noGrp="1"/>
          </p:cNvSpPr>
          <p:nvPr>
            <p:ph type="body" sz="quarter" idx="12"/>
          </p:nvPr>
        </p:nvSpPr>
        <p:spPr>
          <a:xfrm>
            <a:off x="3441600" y="1584000"/>
            <a:ext cx="2520000" cy="3887787"/>
          </a:xfrm>
        </p:spPr>
        <p:txBody>
          <a:bodyPr/>
          <a:lstStyle>
            <a:lvl1pPr>
              <a:defRPr sz="1200"/>
            </a:lvl1pPr>
            <a:lvl2pPr>
              <a:defRPr sz="1200"/>
            </a:lvl2pPr>
            <a:lvl3pPr>
              <a:defRPr sz="12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a:extLst>
              <a:ext uri="{FF2B5EF4-FFF2-40B4-BE49-F238E27FC236}">
                <a16:creationId xmlns="" xmlns:a16="http://schemas.microsoft.com/office/drawing/2014/main" id="{48856D44-3093-4A0A-B218-B5C0C5B9BE36}"/>
              </a:ext>
            </a:extLst>
          </p:cNvPr>
          <p:cNvSpPr>
            <a:spLocks noGrp="1"/>
          </p:cNvSpPr>
          <p:nvPr>
            <p:ph type="body" sz="quarter" idx="13"/>
          </p:nvPr>
        </p:nvSpPr>
        <p:spPr>
          <a:xfrm>
            <a:off x="6177600" y="1584000"/>
            <a:ext cx="2520000" cy="3887787"/>
          </a:xfrm>
        </p:spPr>
        <p:txBody>
          <a:bodyPr/>
          <a:lstStyle>
            <a:lvl1pPr>
              <a:defRPr sz="1200"/>
            </a:lvl1pPr>
            <a:lvl2pPr>
              <a:defRPr sz="1200"/>
            </a:lvl2pPr>
            <a:lvl3pPr>
              <a:defRPr sz="1200"/>
            </a:lvl3pPr>
            <a:lvl4pPr>
              <a:defRPr sz="12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7124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a:xfrm>
            <a:off x="2438400" y="1981200"/>
            <a:ext cx="5791200" cy="1143000"/>
          </a:xfrm>
          <a:noFill/>
        </p:spPr>
        <p:txBody>
          <a:bodyPr anchor="t"/>
          <a:lstStyle>
            <a:lvl1pPr>
              <a:defRPr>
                <a:solidFill>
                  <a:schemeClr val="tx1"/>
                </a:solidFill>
              </a:defRPr>
            </a:lvl1pPr>
          </a:lstStyle>
          <a:p>
            <a:r>
              <a:rPr lang="en-US" dirty="0"/>
              <a:t>Click to edit Master title style</a:t>
            </a:r>
          </a:p>
        </p:txBody>
      </p:sp>
      <p:sp>
        <p:nvSpPr>
          <p:cNvPr id="4101" name="Rectangle 5"/>
          <p:cNvSpPr>
            <a:spLocks noGrp="1" noChangeArrowheads="1"/>
          </p:cNvSpPr>
          <p:nvPr>
            <p:ph type="subTitle" idx="1"/>
          </p:nvPr>
        </p:nvSpPr>
        <p:spPr>
          <a:xfrm>
            <a:off x="2438400" y="3657600"/>
            <a:ext cx="5791200" cy="1752600"/>
          </a:xfrm>
        </p:spPr>
        <p:txBody>
          <a:bodyPr/>
          <a:lstStyle>
            <a:lvl1pPr marL="0" indent="0">
              <a:buFont typeface="Arial" charset="0"/>
              <a:buNone/>
              <a:defRPr sz="1800"/>
            </a:lvl1pPr>
          </a:lstStyle>
          <a:p>
            <a:r>
              <a:rPr lang="en-US" dirty="0"/>
              <a:t>Click to edit Master subtitle style</a:t>
            </a:r>
          </a:p>
        </p:txBody>
      </p:sp>
      <p:sp>
        <p:nvSpPr>
          <p:cNvPr id="6" name="Rectangle 6"/>
          <p:cNvSpPr>
            <a:spLocks noGrp="1" noChangeArrowheads="1"/>
          </p:cNvSpPr>
          <p:nvPr>
            <p:ph type="ftr" sz="quarter" idx="10"/>
          </p:nvPr>
        </p:nvSpPr>
        <p:spPr>
          <a:xfrm>
            <a:off x="3124200" y="6356350"/>
            <a:ext cx="2895600" cy="365125"/>
          </a:xfrm>
          <a:prstGeom prst="rect">
            <a:avLst/>
          </a:prstGeom>
        </p:spPr>
        <p:txBody>
          <a:bodyPr/>
          <a:lstStyle>
            <a:lvl1pPr>
              <a:defRPr/>
            </a:lvl1pPr>
          </a:lstStyle>
          <a:p>
            <a:pPr>
              <a:defRPr/>
            </a:pPr>
            <a:endParaRPr lang="en-US" dirty="0"/>
          </a:p>
        </p:txBody>
      </p:sp>
      <p:sp>
        <p:nvSpPr>
          <p:cNvPr id="7" name="Rectangle 7"/>
          <p:cNvSpPr>
            <a:spLocks noGrp="1" noChangeArrowheads="1"/>
          </p:cNvSpPr>
          <p:nvPr>
            <p:ph type="sldNum" sz="quarter" idx="11"/>
          </p:nvPr>
        </p:nvSpPr>
        <p:spPr>
          <a:xfrm>
            <a:off x="6553200" y="6248400"/>
            <a:ext cx="1905000" cy="457200"/>
          </a:xfrm>
          <a:prstGeom prst="rect">
            <a:avLst/>
          </a:prstGeom>
        </p:spPr>
        <p:txBody>
          <a:bodyPr/>
          <a:lstStyle>
            <a:lvl1pPr>
              <a:defRPr/>
            </a:lvl1pPr>
          </a:lstStyle>
          <a:p>
            <a:pPr>
              <a:defRPr/>
            </a:pPr>
            <a:fld id="{DA449541-40F3-4D42-A627-2C498AB670A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564904"/>
            <a:ext cx="9144000" cy="1080120"/>
          </a:xfrm>
        </p:spPr>
        <p:txBody>
          <a:bodyPr anchor="ctr" anchorCtr="0">
            <a:noAutofit/>
          </a:bodyPr>
          <a:lstStyle>
            <a:lvl1pPr algn="ctr">
              <a:defRPr sz="3600">
                <a:solidFill>
                  <a:srgbClr val="00B0F0"/>
                </a:solidFill>
              </a:defRPr>
            </a:lvl1pPr>
          </a:lstStyle>
          <a:p>
            <a:r>
              <a:rPr lang="en-US" dirty="0"/>
              <a:t>Click to edit section divider style</a:t>
            </a:r>
            <a:endParaRPr lang="en-GB" dirty="0"/>
          </a:p>
        </p:txBody>
      </p:sp>
    </p:spTree>
    <p:extLst>
      <p:ext uri="{BB962C8B-B14F-4D97-AF65-F5344CB8AC3E}">
        <p14:creationId xmlns:p14="http://schemas.microsoft.com/office/powerpoint/2010/main" val="1889924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528" y="154344"/>
            <a:ext cx="8229600" cy="898392"/>
          </a:xfrm>
          <a:prstGeom prst="rect">
            <a:avLst/>
          </a:prstGeom>
        </p:spPr>
        <p:txBody>
          <a:bodyPr vert="horz" lIns="0" tIns="0" rIns="0" bIns="0" rtlCol="0" anchor="b"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683568" y="1440000"/>
            <a:ext cx="8003232" cy="467372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txBox="1">
            <a:spLocks noChangeArrowheads="1"/>
          </p:cNvSpPr>
          <p:nvPr userDrawn="1"/>
        </p:nvSpPr>
        <p:spPr bwMode="auto">
          <a:xfrm>
            <a:off x="6553200" y="6339840"/>
            <a:ext cx="1600200" cy="45720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bodyPr>
          <a:lstStyle>
            <a:lvl1pPr algn="r">
              <a:defRPr sz="1200">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D420D3-303B-4BA3-9B9D-AAC5AE901661}" type="slidenum">
              <a:rPr kumimoji="0" lang="en-US" sz="1050" b="0" i="0" u="none" strike="noStrike" kern="1200" cap="none" spc="0" normalizeH="0" baseline="0" noProof="0" smtClean="0">
                <a:ln>
                  <a:noFill/>
                </a:ln>
                <a:solidFill>
                  <a:schemeClr val="tx1">
                    <a:lumMod val="50000"/>
                    <a:lumOff val="50000"/>
                  </a:schemeClr>
                </a:solidFill>
                <a:effectLst/>
                <a:uLnTx/>
                <a:uFillTx/>
                <a:latin typeface="Arial Narrow"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chemeClr val="tx1">
                  <a:lumMod val="50000"/>
                  <a:lumOff val="50000"/>
                </a:schemeClr>
              </a:solidFill>
              <a:effectLst/>
              <a:uLnTx/>
              <a:uFillTx/>
              <a:latin typeface="Arial Narrow" pitchFamily="34" charset="0"/>
              <a:ea typeface="+mn-ea"/>
              <a:cs typeface="Arial" pitchFamily="34" charset="0"/>
            </a:endParaRPr>
          </a:p>
        </p:txBody>
      </p:sp>
      <p:cxnSp>
        <p:nvCxnSpPr>
          <p:cNvPr id="11" name="Straight Connector 10"/>
          <p:cNvCxnSpPr/>
          <p:nvPr userDrawn="1"/>
        </p:nvCxnSpPr>
        <p:spPr>
          <a:xfrm>
            <a:off x="323528" y="6093296"/>
            <a:ext cx="882047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23528" y="1205896"/>
            <a:ext cx="8414072" cy="4893640"/>
            <a:chOff x="323528" y="1205896"/>
            <a:chExt cx="8820472" cy="4893640"/>
          </a:xfrm>
        </p:grpSpPr>
        <p:cxnSp>
          <p:nvCxnSpPr>
            <p:cNvPr id="10" name="Straight Connector 9"/>
            <p:cNvCxnSpPr/>
            <p:nvPr userDrawn="1"/>
          </p:nvCxnSpPr>
          <p:spPr>
            <a:xfrm>
              <a:off x="323528" y="1205896"/>
              <a:ext cx="882047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23528" y="6099536"/>
              <a:ext cx="882047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2" name="Picture 1"/>
          <p:cNvPicPr>
            <a:picLocks noChangeAspect="1" noChangeArrowheads="1"/>
          </p:cNvPicPr>
          <p:nvPr userDrawn="1"/>
        </p:nvPicPr>
        <p:blipFill>
          <a:blip r:embed="rId8" cstate="hqprint">
            <a:extLst>
              <a:ext uri="{28A0092B-C50C-407E-A947-70E740481C1C}">
                <a14:useLocalDpi xmlns:a14="http://schemas.microsoft.com/office/drawing/2010/main"/>
              </a:ext>
            </a:extLst>
          </a:blip>
          <a:srcRect/>
          <a:stretch>
            <a:fillRect/>
          </a:stretch>
        </p:blipFill>
        <p:spPr bwMode="auto">
          <a:xfrm>
            <a:off x="8137896" y="6165305"/>
            <a:ext cx="630000" cy="589587"/>
          </a:xfrm>
          <a:prstGeom prst="rect">
            <a:avLst/>
          </a:prstGeom>
          <a:noFill/>
          <a:ln w="9525">
            <a:noFill/>
            <a:miter lim="800000"/>
            <a:headEnd/>
            <a:tailEnd/>
          </a:ln>
        </p:spPr>
      </p:pic>
      <p:pic>
        <p:nvPicPr>
          <p:cNvPr id="16" name="Picture 9" descr="C:\DOCUME~1\JONCHU~1\LOCALS~1\Temp\npo000009.tmp"/>
          <p:cNvPicPr>
            <a:picLocks noChangeAspect="1" noChangeArrowheads="1"/>
          </p:cNvPicPr>
          <p:nvPr userDrawn="1"/>
        </p:nvPicPr>
        <p:blipFill>
          <a:blip r:embed="rId9" cstate="print"/>
          <a:srcRect/>
          <a:stretch>
            <a:fillRect/>
          </a:stretch>
        </p:blipFill>
        <p:spPr bwMode="auto">
          <a:xfrm>
            <a:off x="323837" y="1215802"/>
            <a:ext cx="237897" cy="4870673"/>
          </a:xfrm>
          <a:prstGeom prst="rect">
            <a:avLst/>
          </a:prstGeom>
          <a:noFill/>
          <a:ln w="9525">
            <a:noFill/>
            <a:miter lim="800000"/>
            <a:headEnd/>
            <a:tailEnd/>
          </a:ln>
        </p:spPr>
      </p:pic>
      <p:pic>
        <p:nvPicPr>
          <p:cNvPr id="14" name="Picture 13">
            <a:extLst>
              <a:ext uri="{FF2B5EF4-FFF2-40B4-BE49-F238E27FC236}">
                <a16:creationId xmlns="" xmlns:a16="http://schemas.microsoft.com/office/drawing/2014/main" id="{E58FA177-2655-4256-BC63-A983095FC9E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3053" y="6381327"/>
            <a:ext cx="1867207" cy="295697"/>
          </a:xfrm>
          <a:prstGeom prst="rect">
            <a:avLst/>
          </a:prstGeom>
        </p:spPr>
      </p:pic>
    </p:spTree>
  </p:cSld>
  <p:clrMap bg1="lt1" tx1="dk1" bg2="lt2" tx2="dk2" accent1="accent1" accent2="accent2" accent3="accent3" accent4="accent4" accent5="accent5" accent6="accent6" hlink="hlink" folHlink="folHlink"/>
  <p:sldLayoutIdLst>
    <p:sldLayoutId id="2147483858" r:id="rId1"/>
    <p:sldLayoutId id="2147483860" r:id="rId2"/>
    <p:sldLayoutId id="2147483862" r:id="rId3"/>
    <p:sldLayoutId id="2147483863" r:id="rId4"/>
    <p:sldLayoutId id="2147483857" r:id="rId5"/>
    <p:sldLayoutId id="2147483859" r:id="rId6"/>
  </p:sldLayoutIdLst>
  <p:txStyles>
    <p:titleStyle>
      <a:lvl1pPr algn="l" defTabSz="914400" rtl="0" eaLnBrk="1" latinLnBrk="0" hangingPunct="1">
        <a:spcBef>
          <a:spcPct val="0"/>
        </a:spcBef>
        <a:buNone/>
        <a:tabLst>
          <a:tab pos="627063" algn="l"/>
        </a:tabLst>
        <a:defRPr sz="2800" kern="1200">
          <a:solidFill>
            <a:schemeClr val="tx1">
              <a:lumMod val="50000"/>
              <a:lumOff val="50000"/>
            </a:schemeClr>
          </a:solidFill>
          <a:latin typeface="Arial Narrow" panose="020B0606020202030204" pitchFamily="34" charset="0"/>
          <a:ea typeface="+mj-ea"/>
          <a:cs typeface="+mj-cs"/>
        </a:defRPr>
      </a:lvl1pPr>
    </p:titleStyle>
    <p:bodyStyle>
      <a:lvl1pPr marL="271463" indent="-271463" algn="l" defTabSz="914400" rtl="0" eaLnBrk="1" latinLnBrk="0" hangingPunct="1">
        <a:spcBef>
          <a:spcPts val="200"/>
        </a:spcBef>
        <a:spcAft>
          <a:spcPts val="200"/>
        </a:spcAft>
        <a:buFont typeface="Arial" pitchFamily="34" charset="0"/>
        <a:buChar char="•"/>
        <a:defRPr sz="18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8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8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8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925" userDrawn="1">
          <p15:clr>
            <a:srgbClr val="F26B43"/>
          </p15:clr>
        </p15:guide>
        <p15:guide id="3" pos="4160" userDrawn="1">
          <p15:clr>
            <a:srgbClr val="F26B43"/>
          </p15:clr>
        </p15:guide>
        <p15:guide id="4" pos="1632" userDrawn="1">
          <p15:clr>
            <a:srgbClr val="F26B43"/>
          </p15:clr>
        </p15:guide>
        <p15:guide id="5" orient="horz" pos="300" userDrawn="1">
          <p15:clr>
            <a:srgbClr val="F26B43"/>
          </p15:clr>
        </p15:guide>
        <p15:guide id="6" orient="horz" pos="94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8B0B3-7C22-4F0B-A3D6-9F0AE5A5A6DD}" type="datetimeFigureOut">
              <a:rPr lang="en-GB" smtClean="0"/>
              <a:t>10/04/2019</a:t>
            </a:fld>
            <a:endParaRPr lang="en-GB"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BBAD4-678B-4F76-9F87-473F0EFCA1EE}" type="slidenum">
              <a:rPr lang="en-GB" smtClean="0"/>
              <a:t>‹#›</a:t>
            </a:fld>
            <a:endParaRPr lang="en-GB" dirty="0"/>
          </a:p>
        </p:txBody>
      </p:sp>
      <p:sp>
        <p:nvSpPr>
          <p:cNvPr id="7" name="Rectangle 6"/>
          <p:cNvSpPr/>
          <p:nvPr userDrawn="1"/>
        </p:nvSpPr>
        <p:spPr>
          <a:xfrm>
            <a:off x="683568" y="1266413"/>
            <a:ext cx="1836000" cy="4569646"/>
          </a:xfrm>
          <a:prstGeom prst="rect">
            <a:avLst/>
          </a:prstGeom>
          <a:no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userDrawn="1"/>
        </p:nvSpPr>
        <p:spPr>
          <a:xfrm>
            <a:off x="2747153" y="1266413"/>
            <a:ext cx="1836000" cy="4569646"/>
          </a:xfrm>
          <a:prstGeom prst="rect">
            <a:avLst/>
          </a:prstGeom>
          <a:no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userDrawn="1"/>
        </p:nvSpPr>
        <p:spPr>
          <a:xfrm>
            <a:off x="4810738" y="1266413"/>
            <a:ext cx="1836000" cy="4569646"/>
          </a:xfrm>
          <a:prstGeom prst="rect">
            <a:avLst/>
          </a:prstGeom>
          <a:no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userDrawn="1"/>
        </p:nvSpPr>
        <p:spPr>
          <a:xfrm>
            <a:off x="6874324" y="1266413"/>
            <a:ext cx="1836000" cy="4569646"/>
          </a:xfrm>
          <a:prstGeom prst="rect">
            <a:avLst/>
          </a:prstGeom>
          <a:no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userDrawn="1"/>
        </p:nvSpPr>
        <p:spPr>
          <a:xfrm>
            <a:off x="683568" y="1266412"/>
            <a:ext cx="2520000" cy="4653123"/>
          </a:xfrm>
          <a:prstGeom prst="rect">
            <a:avLst/>
          </a:prstGeom>
          <a:noFill/>
          <a:ln w="9525">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userDrawn="1"/>
        </p:nvSpPr>
        <p:spPr>
          <a:xfrm>
            <a:off x="3436946" y="1266412"/>
            <a:ext cx="2520000" cy="4653123"/>
          </a:xfrm>
          <a:prstGeom prst="rect">
            <a:avLst/>
          </a:prstGeom>
          <a:noFill/>
          <a:ln w="9525">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userDrawn="1"/>
        </p:nvSpPr>
        <p:spPr>
          <a:xfrm>
            <a:off x="6190324" y="1266412"/>
            <a:ext cx="2520000" cy="4653123"/>
          </a:xfrm>
          <a:prstGeom prst="rect">
            <a:avLst/>
          </a:prstGeom>
          <a:noFill/>
          <a:ln w="9525">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7330296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3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1115616" y="1997968"/>
            <a:ext cx="6912768" cy="998984"/>
          </a:xfrm>
          <a:noFill/>
        </p:spPr>
        <p:txBody>
          <a:bodyPr>
            <a:normAutofit fontScale="90000"/>
          </a:bodyPr>
          <a:lstStyle/>
          <a:p>
            <a:pPr algn="l"/>
            <a:r>
              <a:rPr lang="en-US" sz="3600" dirty="0">
                <a:solidFill>
                  <a:srgbClr val="00B0F0"/>
                </a:solidFill>
                <a:latin typeface="Arial Narrow" pitchFamily="34" charset="0"/>
                <a:cs typeface="Arial" charset="0"/>
              </a:rPr>
              <a:t>Birmingham City Centre</a:t>
            </a:r>
            <a:r>
              <a:rPr lang="en-US" sz="3200" dirty="0">
                <a:solidFill>
                  <a:srgbClr val="00B0F0"/>
                </a:solidFill>
                <a:latin typeface="Arial Narrow" pitchFamily="34" charset="0"/>
                <a:cs typeface="Arial" charset="0"/>
              </a:rPr>
              <a:t/>
            </a:r>
            <a:br>
              <a:rPr lang="en-US" sz="3200" dirty="0">
                <a:solidFill>
                  <a:srgbClr val="00B0F0"/>
                </a:solidFill>
                <a:latin typeface="Arial Narrow" pitchFamily="34" charset="0"/>
                <a:cs typeface="Arial" charset="0"/>
              </a:rPr>
            </a:br>
            <a:r>
              <a:rPr lang="en-US" sz="2700" dirty="0">
                <a:latin typeface="Arial Narrow" pitchFamily="34" charset="0"/>
                <a:cs typeface="Arial" charset="0"/>
              </a:rPr>
              <a:t>2018 Street Trading Review and Improvement Strategy</a:t>
            </a:r>
            <a:r>
              <a:rPr lang="en-US" sz="2400" dirty="0">
                <a:solidFill>
                  <a:schemeClr val="tx1">
                    <a:lumMod val="50000"/>
                    <a:lumOff val="50000"/>
                  </a:schemeClr>
                </a:solidFill>
                <a:latin typeface="Arial Narrow" pitchFamily="34" charset="0"/>
                <a:cs typeface="Arial" charset="0"/>
              </a:rPr>
              <a:t/>
            </a:r>
            <a:br>
              <a:rPr lang="en-US" sz="2400" dirty="0">
                <a:solidFill>
                  <a:schemeClr val="tx1">
                    <a:lumMod val="50000"/>
                    <a:lumOff val="50000"/>
                  </a:schemeClr>
                </a:solidFill>
                <a:latin typeface="Arial Narrow" pitchFamily="34" charset="0"/>
                <a:cs typeface="Arial" charset="0"/>
              </a:rPr>
            </a:br>
            <a:r>
              <a:rPr lang="en-US" sz="2400" dirty="0">
                <a:solidFill>
                  <a:schemeClr val="tx1">
                    <a:lumMod val="50000"/>
                    <a:lumOff val="50000"/>
                  </a:schemeClr>
                </a:solidFill>
                <a:latin typeface="Arial Narrow" pitchFamily="34" charset="0"/>
                <a:cs typeface="Arial" charset="0"/>
              </a:rPr>
              <a:t/>
            </a:r>
            <a:br>
              <a:rPr lang="en-US" sz="2400" dirty="0">
                <a:solidFill>
                  <a:schemeClr val="tx1">
                    <a:lumMod val="50000"/>
                    <a:lumOff val="50000"/>
                  </a:schemeClr>
                </a:solidFill>
                <a:latin typeface="Arial Narrow" pitchFamily="34" charset="0"/>
                <a:cs typeface="Arial" charset="0"/>
              </a:rPr>
            </a:br>
            <a:r>
              <a:rPr lang="en-US" sz="2000" dirty="0">
                <a:solidFill>
                  <a:schemeClr val="tx1">
                    <a:lumMod val="50000"/>
                    <a:lumOff val="50000"/>
                  </a:schemeClr>
                </a:solidFill>
                <a:latin typeface="Arial Narrow" pitchFamily="34" charset="0"/>
                <a:cs typeface="Arial" charset="0"/>
              </a:rPr>
              <a:t/>
            </a:r>
            <a:br>
              <a:rPr lang="en-US" sz="2000" dirty="0">
                <a:solidFill>
                  <a:schemeClr val="tx1">
                    <a:lumMod val="50000"/>
                    <a:lumOff val="50000"/>
                  </a:schemeClr>
                </a:solidFill>
                <a:latin typeface="Arial Narrow" pitchFamily="34" charset="0"/>
                <a:cs typeface="Arial" charset="0"/>
              </a:rPr>
            </a:br>
            <a:r>
              <a:rPr lang="en-US" sz="2200" i="1" dirty="0">
                <a:solidFill>
                  <a:srgbClr val="00B0F0"/>
                </a:solidFill>
                <a:latin typeface="Arial Narrow" pitchFamily="34" charset="0"/>
                <a:cs typeface="Arial" charset="0"/>
              </a:rPr>
              <a:t>Draft Study Report</a:t>
            </a:r>
            <a:r>
              <a:rPr lang="en-US" sz="2200" dirty="0">
                <a:latin typeface="Arial Narrow" pitchFamily="34" charset="0"/>
                <a:cs typeface="Arial" charset="0"/>
              </a:rPr>
              <a:t/>
            </a:r>
            <a:br>
              <a:rPr lang="en-US" sz="2200" dirty="0">
                <a:latin typeface="Arial Narrow" pitchFamily="34" charset="0"/>
                <a:cs typeface="Arial" charset="0"/>
              </a:rPr>
            </a:br>
            <a:r>
              <a:rPr lang="en-US" sz="2200" dirty="0">
                <a:latin typeface="Arial Narrow" pitchFamily="34" charset="0"/>
                <a:cs typeface="Arial" charset="0"/>
              </a:rPr>
              <a:t> </a:t>
            </a:r>
            <a:r>
              <a:rPr lang="en-US" sz="2000" dirty="0">
                <a:latin typeface="Arial Narrow" pitchFamily="34" charset="0"/>
                <a:cs typeface="Arial" charset="0"/>
              </a:rPr>
              <a:t/>
            </a:r>
            <a:br>
              <a:rPr lang="en-US" sz="2000" dirty="0">
                <a:latin typeface="Arial Narrow" pitchFamily="34" charset="0"/>
                <a:cs typeface="Arial" charset="0"/>
              </a:rPr>
            </a:br>
            <a:endParaRPr lang="en-GB" sz="2000" dirty="0">
              <a:latin typeface="Arial Narrow" pitchFamily="34" charset="0"/>
              <a:cs typeface="Arial" charset="0"/>
            </a:endParaRPr>
          </a:p>
        </p:txBody>
      </p:sp>
      <p:sp>
        <p:nvSpPr>
          <p:cNvPr id="3075" name="Subtitle 3"/>
          <p:cNvSpPr>
            <a:spLocks noGrp="1"/>
          </p:cNvSpPr>
          <p:nvPr>
            <p:ph type="subTitle" idx="1"/>
          </p:nvPr>
        </p:nvSpPr>
        <p:spPr>
          <a:xfrm>
            <a:off x="1115616" y="5517232"/>
            <a:ext cx="5791200" cy="1008112"/>
          </a:xfrm>
        </p:spPr>
        <p:txBody>
          <a:bodyPr>
            <a:normAutofit/>
          </a:bodyPr>
          <a:lstStyle/>
          <a:p>
            <a:r>
              <a:rPr lang="en-GB" sz="1600" dirty="0">
                <a:latin typeface="Arial Narrow" pitchFamily="34" charset="0"/>
                <a:cs typeface="Arial" charset="0"/>
              </a:rPr>
              <a:t>The Retail Group </a:t>
            </a:r>
            <a:br>
              <a:rPr lang="en-GB" sz="1600" dirty="0">
                <a:latin typeface="Arial Narrow" pitchFamily="34" charset="0"/>
                <a:cs typeface="Arial" charset="0"/>
              </a:rPr>
            </a:br>
            <a:r>
              <a:rPr lang="en-GB" sz="1600" dirty="0" smtClean="0">
                <a:latin typeface="Arial Narrow" pitchFamily="34" charset="0"/>
                <a:cs typeface="Arial" charset="0"/>
              </a:rPr>
              <a:t>September 2018</a:t>
            </a:r>
            <a:endParaRPr lang="en-GB" sz="1600" dirty="0">
              <a:latin typeface="Arial Narrow" pitchFamily="34" charset="0"/>
              <a:cs typeface="Arial" charset="0"/>
            </a:endParaRPr>
          </a:p>
        </p:txBody>
      </p:sp>
      <p:pic>
        <p:nvPicPr>
          <p:cNvPr id="4" name="Picture 1"/>
          <p:cNvPicPr>
            <a:picLocks noChangeAspect="1" noChangeArrowheads="1"/>
          </p:cNvPicPr>
          <p:nvPr/>
        </p:nvPicPr>
        <p:blipFill>
          <a:blip r:embed="rId3" cstate="print"/>
          <a:srcRect b="60085"/>
          <a:stretch>
            <a:fillRect/>
          </a:stretch>
        </p:blipFill>
        <p:spPr bwMode="auto">
          <a:xfrm>
            <a:off x="7514099" y="548680"/>
            <a:ext cx="1000269" cy="936104"/>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4420098"/>
            <a:ext cx="3168352" cy="501750"/>
          </a:xfrm>
          <a:prstGeom prst="rect">
            <a:avLst/>
          </a:prstGeom>
        </p:spPr>
      </p:pic>
    </p:spTree>
    <p:extLst>
      <p:ext uri="{BB962C8B-B14F-4D97-AF65-F5344CB8AC3E}">
        <p14:creationId xmlns:p14="http://schemas.microsoft.com/office/powerpoint/2010/main" val="339117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3.0	Retail Review</a:t>
            </a:r>
          </a:p>
        </p:txBody>
      </p:sp>
      <p:sp>
        <p:nvSpPr>
          <p:cNvPr id="18" name="Text Placeholder 17"/>
          <p:cNvSpPr>
            <a:spLocks noGrp="1"/>
          </p:cNvSpPr>
          <p:nvPr>
            <p:ph type="body" sz="quarter" idx="10"/>
          </p:nvPr>
        </p:nvSpPr>
        <p:spPr>
          <a:xfrm>
            <a:off x="683568" y="1584000"/>
            <a:ext cx="2520000" cy="4437288"/>
          </a:xfrm>
        </p:spPr>
        <p:txBody>
          <a:bodyPr/>
          <a:lstStyle/>
          <a:p>
            <a:pPr marL="0" indent="0">
              <a:buNone/>
            </a:pPr>
            <a:r>
              <a:rPr lang="en-GB" dirty="0" smtClean="0"/>
              <a:t>The </a:t>
            </a:r>
            <a:r>
              <a:rPr lang="en-GB" dirty="0"/>
              <a:t>stall at the bottom of New Street where it joins High Street is located in the middle of very high levels of footfall flows. It </a:t>
            </a:r>
            <a:r>
              <a:rPr lang="en-GB" dirty="0" smtClean="0"/>
              <a:t>has a sprawling product </a:t>
            </a:r>
            <a:r>
              <a:rPr lang="en-GB" smtClean="0"/>
              <a:t>range and is </a:t>
            </a:r>
            <a:r>
              <a:rPr lang="en-GB" dirty="0"/>
              <a:t>also blocking vista’s down these premium retail locations. </a:t>
            </a:r>
            <a:endParaRPr lang="en-GB" dirty="0" smtClean="0"/>
          </a:p>
          <a:p>
            <a:pPr marL="0" indent="0">
              <a:buNone/>
            </a:pPr>
            <a:r>
              <a:rPr lang="en-GB" dirty="0" smtClean="0"/>
              <a:t>It </a:t>
            </a:r>
            <a:r>
              <a:rPr lang="en-GB" dirty="0"/>
              <a:t>is also worth pointing out that New Street offers shoppers a very poor retail experience as a result of the sheer volume of pedestrian interference. This includes preachers, chuggers, buskers with amplified music, beggars, street drinkers and peddlers. </a:t>
            </a:r>
            <a:endParaRPr lang="en-GB" dirty="0" smtClean="0"/>
          </a:p>
          <a:p>
            <a:pPr marL="0" indent="0">
              <a:buNone/>
            </a:pPr>
            <a:r>
              <a:rPr lang="en-GB" dirty="0" smtClean="0"/>
              <a:t>These </a:t>
            </a:r>
            <a:r>
              <a:rPr lang="en-GB" dirty="0"/>
              <a:t>all combine to create an </a:t>
            </a:r>
            <a:r>
              <a:rPr lang="en-GB" dirty="0" smtClean="0"/>
              <a:t>intimidating </a:t>
            </a:r>
            <a:r>
              <a:rPr lang="en-GB" dirty="0"/>
              <a:t>and </a:t>
            </a:r>
            <a:r>
              <a:rPr lang="en-GB" dirty="0" smtClean="0"/>
              <a:t>unpleasant retail </a:t>
            </a:r>
            <a:r>
              <a:rPr lang="en-GB" dirty="0"/>
              <a:t>environment and provide a retail experience way below what one of the premium retail streets in the UK’s second city should be delivering.</a:t>
            </a:r>
          </a:p>
          <a:p>
            <a:pPr marL="0" indent="0">
              <a:buNone/>
            </a:pPr>
            <a:endParaRPr lang="en-GB" dirty="0"/>
          </a:p>
        </p:txBody>
      </p:sp>
      <p:sp>
        <p:nvSpPr>
          <p:cNvPr id="6" name="Content Placeholder 2"/>
          <p:cNvSpPr txBox="1">
            <a:spLocks/>
          </p:cNvSpPr>
          <p:nvPr/>
        </p:nvSpPr>
        <p:spPr>
          <a:xfrm>
            <a:off x="683568" y="1332000"/>
            <a:ext cx="7992888" cy="360040"/>
          </a:xfrm>
          <a:prstGeom prst="rect">
            <a:avLst/>
          </a:prstGeom>
        </p:spPr>
        <p:txBody>
          <a:bodyPr vert="horz" lIns="0" tIns="0" rIns="0" bIns="0" numCol="1" spcCol="216000" rtlCol="0">
            <a:normAutofit/>
          </a:bodyPr>
          <a:lstStyle/>
          <a:p>
            <a:pPr marL="0" marR="0" lvl="0" indent="0" algn="l" defTabSz="914400" rtl="0" eaLnBrk="1" fontAlgn="auto" latinLnBrk="0" hangingPunct="1">
              <a:lnSpc>
                <a:spcPct val="100000"/>
              </a:lnSpc>
              <a:spcBef>
                <a:spcPts val="600"/>
              </a:spcBef>
              <a:spcAft>
                <a:spcPts val="0"/>
              </a:spcAft>
              <a:buClrTx/>
              <a:buSzTx/>
              <a:buFontTx/>
              <a:buNone/>
              <a:tabLst>
                <a:tab pos="273050" algn="l"/>
              </a:tabLst>
              <a:defRPr/>
            </a:pPr>
            <a:r>
              <a:rPr lang="en-GB" sz="1200" b="1" dirty="0">
                <a:solidFill>
                  <a:srgbClr val="4F81BD">
                    <a:lumMod val="75000"/>
                  </a:srgbClr>
                </a:solidFill>
              </a:rPr>
              <a:t>3</a:t>
            </a:r>
            <a:r>
              <a:rPr kumimoji="0" lang="en-GB" sz="1200" b="1" i="0" u="none" strike="noStrike" kern="1200" cap="none" spc="0" normalizeH="0" baseline="0" noProof="0" dirty="0">
                <a:ln>
                  <a:noFill/>
                </a:ln>
                <a:solidFill>
                  <a:srgbClr val="4F81BD">
                    <a:lumMod val="75000"/>
                  </a:srgbClr>
                </a:solidFill>
                <a:effectLst/>
                <a:uLnTx/>
                <a:uFillTx/>
                <a:latin typeface="Arial Narrow" pitchFamily="34" charset="0"/>
                <a:ea typeface="+mn-ea"/>
                <a:cs typeface="+mn-cs"/>
              </a:rPr>
              <a:t>.2	Zone A – New </a:t>
            </a:r>
            <a:r>
              <a:rPr kumimoji="0" lang="en-GB" sz="1200" b="1" i="0" u="none" strike="noStrike" kern="1200" cap="none" spc="0" normalizeH="0" baseline="0" noProof="0" dirty="0" smtClean="0">
                <a:ln>
                  <a:noFill/>
                </a:ln>
                <a:solidFill>
                  <a:srgbClr val="4F81BD">
                    <a:lumMod val="75000"/>
                  </a:srgbClr>
                </a:solidFill>
                <a:effectLst/>
                <a:uLnTx/>
                <a:uFillTx/>
                <a:latin typeface="Arial Narrow" pitchFamily="34" charset="0"/>
                <a:ea typeface="+mn-ea"/>
                <a:cs typeface="+mn-cs"/>
              </a:rPr>
              <a:t>Street </a:t>
            </a:r>
            <a:r>
              <a:rPr kumimoji="0" lang="en-GB" sz="1200" i="0" u="none" strike="noStrike" kern="1200" cap="none" spc="0" normalizeH="0" baseline="0" noProof="0" dirty="0" smtClean="0">
                <a:ln>
                  <a:noFill/>
                </a:ln>
                <a:solidFill>
                  <a:srgbClr val="4F81BD">
                    <a:lumMod val="75000"/>
                  </a:srgbClr>
                </a:solidFill>
                <a:effectLst/>
                <a:uLnTx/>
                <a:uFillTx/>
                <a:latin typeface="Arial Narrow" pitchFamily="34" charset="0"/>
                <a:ea typeface="+mn-ea"/>
                <a:cs typeface="+mn-cs"/>
              </a:rPr>
              <a:t>contd. </a:t>
            </a:r>
            <a:r>
              <a:rPr kumimoji="0" lang="en-GB" sz="1200" i="0" u="none" strike="noStrike" kern="1200" cap="none" spc="0" normalizeH="0" baseline="0" noProof="0" dirty="0" smtClean="0">
                <a:ln>
                  <a:noFill/>
                </a:ln>
                <a:solidFill>
                  <a:srgbClr val="FF0000"/>
                </a:solidFill>
                <a:effectLst/>
                <a:uLnTx/>
                <a:uFillTx/>
                <a:latin typeface="Arial Narrow" pitchFamily="34" charset="0"/>
                <a:ea typeface="+mn-ea"/>
                <a:cs typeface="+mn-cs"/>
              </a:rPr>
              <a:t>  </a:t>
            </a:r>
            <a:endParaRPr kumimoji="0" lang="en-GB" sz="1200" i="1" u="none" strike="noStrike" kern="1200" cap="none" spc="0" normalizeH="0" baseline="0" noProof="0" dirty="0">
              <a:ln>
                <a:noFill/>
              </a:ln>
              <a:solidFill>
                <a:srgbClr val="FF0000"/>
              </a:solidFill>
              <a:effectLst/>
              <a:uLnTx/>
              <a:uFillTx/>
              <a:latin typeface="Arial Narrow" pitchFamily="34" charset="0"/>
              <a:ea typeface="+mn-ea"/>
              <a:cs typeface="+mn-cs"/>
            </a:endParaRPr>
          </a:p>
        </p:txBody>
      </p:sp>
      <p:pic>
        <p:nvPicPr>
          <p:cNvPr id="8" name="Picture 7">
            <a:extLst>
              <a:ext uri="{FF2B5EF4-FFF2-40B4-BE49-F238E27FC236}">
                <a16:creationId xmlns="" xmlns:a16="http://schemas.microsoft.com/office/drawing/2014/main" id="{72B52442-6A2D-4972-9507-ECE269D6FB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1674" y="3780000"/>
            <a:ext cx="2520000" cy="1890000"/>
          </a:xfrm>
          <a:prstGeom prst="rect">
            <a:avLst/>
          </a:prstGeom>
          <a:ln>
            <a:solidFill>
              <a:schemeClr val="bg1">
                <a:lumMod val="50000"/>
              </a:schemeClr>
            </a:solidFill>
          </a:ln>
        </p:spPr>
      </p:pic>
      <p:pic>
        <p:nvPicPr>
          <p:cNvPr id="10" name="Picture 9">
            <a:extLst>
              <a:ext uri="{FF2B5EF4-FFF2-40B4-BE49-F238E27FC236}">
                <a16:creationId xmlns="" xmlns:a16="http://schemas.microsoft.com/office/drawing/2014/main" id="{6558D2EC-F76F-46AD-8F2A-A8DE1AF3FA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1674" y="1692040"/>
            <a:ext cx="2520000" cy="1890000"/>
          </a:xfrm>
          <a:prstGeom prst="rect">
            <a:avLst/>
          </a:prstGeom>
          <a:ln>
            <a:solidFill>
              <a:schemeClr val="bg1">
                <a:lumMod val="50000"/>
              </a:schemeClr>
            </a:solidFill>
          </a:ln>
        </p:spPr>
      </p:pic>
      <p:sp>
        <p:nvSpPr>
          <p:cNvPr id="12" name="Text Placeholder 17">
            <a:extLst>
              <a:ext uri="{FF2B5EF4-FFF2-40B4-BE49-F238E27FC236}">
                <a16:creationId xmlns="" xmlns:a16="http://schemas.microsoft.com/office/drawing/2014/main" id="{AAD9CAF5-4AB0-49CC-BE10-A137DB3315E0}"/>
              </a:ext>
            </a:extLst>
          </p:cNvPr>
          <p:cNvSpPr txBox="1">
            <a:spLocks/>
          </p:cNvSpPr>
          <p:nvPr/>
        </p:nvSpPr>
        <p:spPr>
          <a:xfrm>
            <a:off x="3450008" y="1584000"/>
            <a:ext cx="2520000" cy="1772992"/>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0009" y="1678496"/>
            <a:ext cx="2520000" cy="1890000"/>
          </a:xfrm>
          <a:prstGeom prst="rect">
            <a:avLst/>
          </a:prstGeom>
          <a:ln>
            <a:solidFill>
              <a:schemeClr val="bg1">
                <a:lumMod val="50000"/>
              </a:schemeClr>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7934" y="3780000"/>
            <a:ext cx="2512074" cy="1884056"/>
          </a:xfrm>
          <a:prstGeom prst="rect">
            <a:avLst/>
          </a:prstGeom>
          <a:ln>
            <a:solidFill>
              <a:schemeClr val="bg1">
                <a:lumMod val="50000"/>
              </a:schemeClr>
            </a:solidFill>
          </a:ln>
        </p:spPr>
      </p:pic>
    </p:spTree>
    <p:extLst>
      <p:ext uri="{BB962C8B-B14F-4D97-AF65-F5344CB8AC3E}">
        <p14:creationId xmlns:p14="http://schemas.microsoft.com/office/powerpoint/2010/main" val="3606589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3.0	Retail Review</a:t>
            </a:r>
          </a:p>
        </p:txBody>
      </p:sp>
      <p:sp>
        <p:nvSpPr>
          <p:cNvPr id="18" name="Text Placeholder 17"/>
          <p:cNvSpPr>
            <a:spLocks noGrp="1"/>
          </p:cNvSpPr>
          <p:nvPr>
            <p:ph type="body" sz="quarter" idx="10"/>
          </p:nvPr>
        </p:nvSpPr>
        <p:spPr>
          <a:xfrm>
            <a:off x="683568" y="1583999"/>
            <a:ext cx="2520000" cy="2603241"/>
          </a:xfrm>
        </p:spPr>
        <p:txBody>
          <a:bodyPr/>
          <a:lstStyle/>
          <a:p>
            <a:pPr marL="0" indent="0">
              <a:buNone/>
            </a:pPr>
            <a:r>
              <a:rPr lang="en-GB" dirty="0"/>
              <a:t>Although there are three licenced pitches on the High Street, only two of them are currently active. One sells doughnuts and ice-cream from a purpose built, well lit stall. Although this is a new, well maintained stall, it is not in a great location as it is blocking a footfall route. The other is a flower stall, which is located directly outside the entrance to Boots at the northern end of High </a:t>
            </a:r>
            <a:r>
              <a:rPr lang="en-GB" dirty="0" smtClean="0"/>
              <a:t>Street, on the narrow part of the pavement. This </a:t>
            </a:r>
            <a:r>
              <a:rPr lang="en-GB" dirty="0"/>
              <a:t>is a very poor location for street trading and one that is causing significant interference to </a:t>
            </a:r>
            <a:r>
              <a:rPr lang="en-GB" dirty="0" smtClean="0"/>
              <a:t>shoppers and a </a:t>
            </a:r>
            <a:r>
              <a:rPr lang="en-GB" dirty="0"/>
              <a:t>major city centre anchor.</a:t>
            </a:r>
          </a:p>
        </p:txBody>
      </p:sp>
      <p:sp>
        <p:nvSpPr>
          <p:cNvPr id="6" name="Content Placeholder 2"/>
          <p:cNvSpPr txBox="1">
            <a:spLocks/>
          </p:cNvSpPr>
          <p:nvPr/>
        </p:nvSpPr>
        <p:spPr>
          <a:xfrm>
            <a:off x="683568" y="1332000"/>
            <a:ext cx="3600400" cy="360040"/>
          </a:xfrm>
          <a:prstGeom prst="rect">
            <a:avLst/>
          </a:prstGeom>
        </p:spPr>
        <p:txBody>
          <a:bodyPr vert="horz" lIns="0" tIns="0" rIns="0" bIns="0" numCol="1" spcCol="216000" rtlCol="0">
            <a:normAutofit/>
          </a:bodyPr>
          <a:lstStyle/>
          <a:p>
            <a:pPr marL="0" marR="0" lvl="0" indent="0" algn="l" defTabSz="914400" rtl="0" eaLnBrk="1" fontAlgn="auto" latinLnBrk="0" hangingPunct="1">
              <a:lnSpc>
                <a:spcPct val="100000"/>
              </a:lnSpc>
              <a:spcBef>
                <a:spcPts val="600"/>
              </a:spcBef>
              <a:spcAft>
                <a:spcPts val="0"/>
              </a:spcAft>
              <a:buClrTx/>
              <a:buSzTx/>
              <a:buFontTx/>
              <a:buNone/>
              <a:tabLst>
                <a:tab pos="273050" algn="l"/>
              </a:tabLst>
              <a:defRPr/>
            </a:pPr>
            <a:r>
              <a:rPr kumimoji="0" lang="en-GB" sz="1200" b="1" i="0" u="none" strike="noStrike" kern="1200" cap="none" spc="0" normalizeH="0" baseline="0" noProof="0" dirty="0">
                <a:ln>
                  <a:noFill/>
                </a:ln>
                <a:solidFill>
                  <a:srgbClr val="4F81BD">
                    <a:lumMod val="75000"/>
                  </a:srgbClr>
                </a:solidFill>
                <a:effectLst/>
                <a:uLnTx/>
                <a:uFillTx/>
                <a:latin typeface="Arial Narrow" pitchFamily="34" charset="0"/>
                <a:ea typeface="+mn-ea"/>
                <a:cs typeface="+mn-cs"/>
              </a:rPr>
              <a:t>3.3	Zone B – High Street </a:t>
            </a:r>
            <a:endParaRPr kumimoji="0" lang="en-GB" sz="1200" b="1" i="1" u="none" strike="noStrike" kern="1200" cap="none" spc="0" normalizeH="0" baseline="0" noProof="0" dirty="0">
              <a:ln>
                <a:noFill/>
              </a:ln>
              <a:solidFill>
                <a:srgbClr val="4F81BD">
                  <a:lumMod val="75000"/>
                </a:srgbClr>
              </a:solidFill>
              <a:effectLst/>
              <a:uLnTx/>
              <a:uFillTx/>
              <a:latin typeface="Arial Narrow" pitchFamily="34" charset="0"/>
              <a:ea typeface="+mn-ea"/>
              <a:cs typeface="+mn-cs"/>
            </a:endParaRPr>
          </a:p>
        </p:txBody>
      </p:sp>
      <p:pic>
        <p:nvPicPr>
          <p:cNvPr id="4" name="Picture 3">
            <a:extLst>
              <a:ext uri="{FF2B5EF4-FFF2-40B4-BE49-F238E27FC236}">
                <a16:creationId xmlns="" xmlns:a16="http://schemas.microsoft.com/office/drawing/2014/main" id="{745415D2-7447-4241-A497-BFFCAB5FB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4131288"/>
            <a:ext cx="2520000" cy="1890000"/>
          </a:xfrm>
          <a:prstGeom prst="rect">
            <a:avLst/>
          </a:prstGeom>
          <a:ln>
            <a:solidFill>
              <a:schemeClr val="bg1">
                <a:lumMod val="50000"/>
              </a:schemeClr>
            </a:solidFill>
          </a:ln>
        </p:spPr>
      </p:pic>
      <p:pic>
        <p:nvPicPr>
          <p:cNvPr id="8" name="Picture 7">
            <a:extLst>
              <a:ext uri="{FF2B5EF4-FFF2-40B4-BE49-F238E27FC236}">
                <a16:creationId xmlns="" xmlns:a16="http://schemas.microsoft.com/office/drawing/2014/main" id="{187D0C33-DE02-42FC-B08A-2DC6D4EFA8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843"/>
          <a:stretch/>
        </p:blipFill>
        <p:spPr>
          <a:xfrm>
            <a:off x="5796136" y="1638000"/>
            <a:ext cx="2926471" cy="1891020"/>
          </a:xfrm>
          <a:prstGeom prst="rect">
            <a:avLst/>
          </a:prstGeom>
          <a:ln>
            <a:solidFill>
              <a:schemeClr val="bg1">
                <a:lumMod val="50000"/>
              </a:schemeClr>
            </a:solidFill>
          </a:ln>
        </p:spPr>
      </p:pic>
      <p:pic>
        <p:nvPicPr>
          <p:cNvPr id="10" name="Picture 9">
            <a:extLst>
              <a:ext uri="{FF2B5EF4-FFF2-40B4-BE49-F238E27FC236}">
                <a16:creationId xmlns="" xmlns:a16="http://schemas.microsoft.com/office/drawing/2014/main" id="{4F4A040B-EA9D-4EB3-B096-341C84259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363" y="3918477"/>
            <a:ext cx="3347244" cy="1890000"/>
          </a:xfrm>
          <a:prstGeom prst="rect">
            <a:avLst/>
          </a:prstGeom>
          <a:ln>
            <a:solidFill>
              <a:schemeClr val="bg1">
                <a:lumMod val="50000"/>
              </a:schemeClr>
            </a:solidFill>
          </a:ln>
        </p:spPr>
      </p:pic>
      <p:sp>
        <p:nvSpPr>
          <p:cNvPr id="12" name="Text Placeholder 17">
            <a:extLst>
              <a:ext uri="{FF2B5EF4-FFF2-40B4-BE49-F238E27FC236}">
                <a16:creationId xmlns="" xmlns:a16="http://schemas.microsoft.com/office/drawing/2014/main" id="{D0B1A6A2-5D3E-4B1A-81F5-52224075ACC3}"/>
              </a:ext>
            </a:extLst>
          </p:cNvPr>
          <p:cNvSpPr txBox="1">
            <a:spLocks/>
          </p:cNvSpPr>
          <p:nvPr/>
        </p:nvSpPr>
        <p:spPr>
          <a:xfrm>
            <a:off x="3443622" y="1583999"/>
            <a:ext cx="2208498" cy="1340945"/>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pPr>
            <a:r>
              <a:rPr lang="en-GB" dirty="0"/>
              <a:t>Whilst the </a:t>
            </a:r>
            <a:r>
              <a:rPr lang="en-GB" dirty="0" smtClean="0"/>
              <a:t>environmental appeal </a:t>
            </a:r>
            <a:r>
              <a:rPr lang="en-GB" dirty="0"/>
              <a:t>of High Street is currently </a:t>
            </a:r>
            <a:r>
              <a:rPr lang="en-GB" dirty="0" smtClean="0"/>
              <a:t>reduced </a:t>
            </a:r>
            <a:r>
              <a:rPr lang="en-GB" dirty="0"/>
              <a:t>because of the construction of the new Primark store, this is temporary and will stop once the store opens in December this year.</a:t>
            </a:r>
          </a:p>
          <a:p>
            <a:pPr marL="0" indent="0" fontAlgn="auto">
              <a:buNone/>
            </a:pPr>
            <a:r>
              <a:rPr lang="en-GB" dirty="0"/>
              <a:t>In the meantime, High Street suffers from the same active levels of pedestrian interference as New Street, with excessive levels of chuggers, beggars, peddlers, buskers and litter, especially around the security barriers. </a:t>
            </a:r>
          </a:p>
        </p:txBody>
      </p:sp>
      <p:sp>
        <p:nvSpPr>
          <p:cNvPr id="13" name="Text Placeholder 17">
            <a:extLst>
              <a:ext uri="{FF2B5EF4-FFF2-40B4-BE49-F238E27FC236}">
                <a16:creationId xmlns="" xmlns:a16="http://schemas.microsoft.com/office/drawing/2014/main" id="{3CDACB8D-9D15-4A99-BB6D-00A8102BB0F1}"/>
              </a:ext>
            </a:extLst>
          </p:cNvPr>
          <p:cNvSpPr txBox="1">
            <a:spLocks/>
          </p:cNvSpPr>
          <p:nvPr/>
        </p:nvSpPr>
        <p:spPr>
          <a:xfrm>
            <a:off x="3443622" y="3868661"/>
            <a:ext cx="1848458" cy="1340945"/>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r>
              <a:rPr lang="en-GB" dirty="0"/>
              <a:t>They all combine to create a poor retail experience and given how positive an experience the </a:t>
            </a:r>
            <a:r>
              <a:rPr lang="en-GB" dirty="0" smtClean="0"/>
              <a:t>covered nearby </a:t>
            </a:r>
            <a:r>
              <a:rPr lang="en-GB" dirty="0"/>
              <a:t>retail centres provide (Bullring, Grand Central, Mailbox) this is an issue that needs addressing urgently.</a:t>
            </a:r>
          </a:p>
        </p:txBody>
      </p:sp>
    </p:spTree>
    <p:extLst>
      <p:ext uri="{BB962C8B-B14F-4D97-AF65-F5344CB8AC3E}">
        <p14:creationId xmlns:p14="http://schemas.microsoft.com/office/powerpoint/2010/main" val="2872184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54344"/>
            <a:ext cx="8229600" cy="898392"/>
          </a:xfrm>
        </p:spPr>
        <p:txBody>
          <a:bodyPr/>
          <a:lstStyle/>
          <a:p>
            <a:r>
              <a:rPr lang="en-GB" dirty="0"/>
              <a:t>3.0	Retail Review</a:t>
            </a:r>
          </a:p>
        </p:txBody>
      </p:sp>
      <p:sp>
        <p:nvSpPr>
          <p:cNvPr id="18" name="Text Placeholder 17"/>
          <p:cNvSpPr>
            <a:spLocks noGrp="1"/>
          </p:cNvSpPr>
          <p:nvPr>
            <p:ph type="body" sz="quarter" idx="10"/>
          </p:nvPr>
        </p:nvSpPr>
        <p:spPr>
          <a:xfrm>
            <a:off x="683568" y="1584000"/>
            <a:ext cx="2520000" cy="2781104"/>
          </a:xfrm>
        </p:spPr>
        <p:txBody>
          <a:bodyPr/>
          <a:lstStyle/>
          <a:p>
            <a:pPr marL="0" indent="0">
              <a:buNone/>
            </a:pPr>
            <a:r>
              <a:rPr lang="en-GB" dirty="0"/>
              <a:t>The lower half of Union Street has two poor quality stalls selling cheap scarves and bags (albeit with good levels of customer interaction and service). </a:t>
            </a:r>
            <a:endParaRPr lang="en-GB" dirty="0" smtClean="0"/>
          </a:p>
          <a:p>
            <a:pPr marL="0" indent="0">
              <a:buNone/>
            </a:pPr>
            <a:r>
              <a:rPr lang="en-GB" dirty="0" smtClean="0"/>
              <a:t>There is also a currently vacant pitch at the bottom of Union Street / junction with High Street which we understand is due to be actively trading again soon.</a:t>
            </a:r>
            <a:endParaRPr lang="en-GB" dirty="0"/>
          </a:p>
          <a:p>
            <a:pPr marL="0" indent="0">
              <a:buNone/>
            </a:pPr>
            <a:r>
              <a:rPr lang="en-GB" dirty="0" smtClean="0"/>
              <a:t>On </a:t>
            </a:r>
            <a:r>
              <a:rPr lang="en-GB" dirty="0"/>
              <a:t>the other side of Corporation Street (and sadly next to the House of Fraser store soon to </a:t>
            </a:r>
            <a:r>
              <a:rPr lang="en-GB" dirty="0" smtClean="0"/>
              <a:t>close) </a:t>
            </a:r>
            <a:r>
              <a:rPr lang="en-GB" dirty="0"/>
              <a:t>are two very good examples of a street trading offer in tune with customer demand, i.e. good quality hot food targeted at office workers. </a:t>
            </a:r>
            <a:endParaRPr lang="en-GB" dirty="0" smtClean="0"/>
          </a:p>
          <a:p>
            <a:pPr marL="0" indent="0">
              <a:buNone/>
            </a:pPr>
            <a:r>
              <a:rPr lang="en-GB" dirty="0" smtClean="0"/>
              <a:t>Both </a:t>
            </a:r>
            <a:r>
              <a:rPr lang="en-GB" dirty="0"/>
              <a:t>stalls are well maintained and well delivered and offer a good quality product. The long queues at lunchtime are testament to customer satisfaction.</a:t>
            </a:r>
          </a:p>
        </p:txBody>
      </p:sp>
      <p:sp>
        <p:nvSpPr>
          <p:cNvPr id="6" name="Content Placeholder 2"/>
          <p:cNvSpPr txBox="1">
            <a:spLocks/>
          </p:cNvSpPr>
          <p:nvPr/>
        </p:nvSpPr>
        <p:spPr>
          <a:xfrm>
            <a:off x="683568" y="1332000"/>
            <a:ext cx="3600400" cy="360040"/>
          </a:xfrm>
          <a:prstGeom prst="rect">
            <a:avLst/>
          </a:prstGeom>
        </p:spPr>
        <p:txBody>
          <a:bodyPr vert="horz" lIns="0" tIns="0" rIns="0" bIns="0" numCol="1" spcCol="216000" rtlCol="0">
            <a:normAutofit/>
          </a:bodyPr>
          <a:lstStyle/>
          <a:p>
            <a:pPr marL="0" marR="0" lvl="0" indent="0" algn="l" defTabSz="914400" rtl="0" eaLnBrk="1" fontAlgn="auto" latinLnBrk="0" hangingPunct="1">
              <a:lnSpc>
                <a:spcPct val="100000"/>
              </a:lnSpc>
              <a:spcBef>
                <a:spcPts val="600"/>
              </a:spcBef>
              <a:spcAft>
                <a:spcPts val="0"/>
              </a:spcAft>
              <a:buClrTx/>
              <a:buSzTx/>
              <a:buFontTx/>
              <a:buNone/>
              <a:tabLst>
                <a:tab pos="273050" algn="l"/>
              </a:tabLst>
              <a:defRPr/>
            </a:pPr>
            <a:r>
              <a:rPr lang="en-GB" sz="1200" b="1" dirty="0">
                <a:solidFill>
                  <a:srgbClr val="4F81BD">
                    <a:lumMod val="75000"/>
                  </a:srgbClr>
                </a:solidFill>
              </a:rPr>
              <a:t>3</a:t>
            </a:r>
            <a:r>
              <a:rPr kumimoji="0" lang="en-GB" sz="1200" b="1" i="0" u="none" strike="noStrike" kern="1200" cap="none" spc="0" normalizeH="0" baseline="0" noProof="0" dirty="0">
                <a:ln>
                  <a:noFill/>
                </a:ln>
                <a:solidFill>
                  <a:srgbClr val="4F81BD">
                    <a:lumMod val="75000"/>
                  </a:srgbClr>
                </a:solidFill>
                <a:effectLst/>
                <a:uLnTx/>
                <a:uFillTx/>
                <a:latin typeface="Arial Narrow" pitchFamily="34" charset="0"/>
                <a:ea typeface="+mn-ea"/>
                <a:cs typeface="+mn-cs"/>
              </a:rPr>
              <a:t>.4	</a:t>
            </a:r>
            <a:r>
              <a:rPr kumimoji="0" lang="en-GB" sz="1200" b="1" i="0" u="none" strike="noStrike" kern="1200" cap="none" spc="0" normalizeH="0" baseline="0" noProof="0" dirty="0" smtClean="0">
                <a:ln>
                  <a:noFill/>
                </a:ln>
                <a:solidFill>
                  <a:srgbClr val="4F81BD">
                    <a:lumMod val="75000"/>
                  </a:srgbClr>
                </a:solidFill>
                <a:effectLst/>
                <a:uLnTx/>
                <a:uFillTx/>
                <a:latin typeface="Arial Narrow" pitchFamily="34" charset="0"/>
                <a:ea typeface="+mn-ea"/>
                <a:cs typeface="+mn-cs"/>
              </a:rPr>
              <a:t>Zone C - Union </a:t>
            </a:r>
            <a:r>
              <a:rPr kumimoji="0" lang="en-GB" sz="1200" b="1" i="0" u="none" strike="noStrike" kern="1200" cap="none" spc="0" normalizeH="0" baseline="0" noProof="0" dirty="0">
                <a:ln>
                  <a:noFill/>
                </a:ln>
                <a:solidFill>
                  <a:srgbClr val="4F81BD">
                    <a:lumMod val="75000"/>
                  </a:srgbClr>
                </a:solidFill>
                <a:effectLst/>
                <a:uLnTx/>
                <a:uFillTx/>
                <a:latin typeface="Arial Narrow" pitchFamily="34" charset="0"/>
                <a:ea typeface="+mn-ea"/>
                <a:cs typeface="+mn-cs"/>
              </a:rPr>
              <a:t>Street / Temple Row</a:t>
            </a:r>
          </a:p>
          <a:p>
            <a:pPr marL="0" marR="0" lvl="0" indent="0" algn="l" defTabSz="914400" rtl="0" eaLnBrk="1" fontAlgn="auto" latinLnBrk="0" hangingPunct="1">
              <a:lnSpc>
                <a:spcPct val="100000"/>
              </a:lnSpc>
              <a:spcBef>
                <a:spcPts val="600"/>
              </a:spcBef>
              <a:spcAft>
                <a:spcPts val="0"/>
              </a:spcAft>
              <a:buClrTx/>
              <a:buSzTx/>
              <a:buFontTx/>
              <a:buNone/>
              <a:tabLst>
                <a:tab pos="273050" algn="l"/>
              </a:tabLst>
              <a:defRPr/>
            </a:pPr>
            <a:endParaRPr kumimoji="0" lang="en-GB" sz="1300" b="1" i="1" u="none" strike="noStrike" kern="1200" cap="none" spc="0" normalizeH="0" baseline="0" noProof="0" dirty="0">
              <a:ln>
                <a:noFill/>
              </a:ln>
              <a:solidFill>
                <a:srgbClr val="4F81BD">
                  <a:lumMod val="75000"/>
                </a:srgbClr>
              </a:solidFill>
              <a:effectLst/>
              <a:uLnTx/>
              <a:uFillTx/>
              <a:latin typeface="Arial Narrow" pitchFamily="34" charset="0"/>
              <a:ea typeface="+mn-ea"/>
              <a:cs typeface="+mn-cs"/>
            </a:endParaRPr>
          </a:p>
        </p:txBody>
      </p:sp>
      <p:pic>
        <p:nvPicPr>
          <p:cNvPr id="4" name="Picture 3">
            <a:extLst>
              <a:ext uri="{FF2B5EF4-FFF2-40B4-BE49-F238E27FC236}">
                <a16:creationId xmlns="" xmlns:a16="http://schemas.microsoft.com/office/drawing/2014/main" id="{018EACA4-5D34-4743-A6CB-11D9606D38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5876" y="3717032"/>
            <a:ext cx="2520000" cy="1890000"/>
          </a:xfrm>
          <a:prstGeom prst="rect">
            <a:avLst/>
          </a:prstGeom>
          <a:ln>
            <a:solidFill>
              <a:schemeClr val="bg1">
                <a:lumMod val="50000"/>
              </a:schemeClr>
            </a:solidFill>
          </a:ln>
        </p:spPr>
      </p:pic>
      <p:pic>
        <p:nvPicPr>
          <p:cNvPr id="8" name="Picture 7">
            <a:extLst>
              <a:ext uri="{FF2B5EF4-FFF2-40B4-BE49-F238E27FC236}">
                <a16:creationId xmlns="" xmlns:a16="http://schemas.microsoft.com/office/drawing/2014/main" id="{59ECD692-26FF-4832-9A5E-73040BBB91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0339" y="3717032"/>
            <a:ext cx="2520000" cy="1890000"/>
          </a:xfrm>
          <a:prstGeom prst="rect">
            <a:avLst/>
          </a:prstGeom>
          <a:ln>
            <a:solidFill>
              <a:schemeClr val="bg1">
                <a:lumMod val="50000"/>
              </a:schemeClr>
            </a:solidFill>
          </a:ln>
        </p:spPr>
      </p:pic>
      <p:pic>
        <p:nvPicPr>
          <p:cNvPr id="10" name="Picture 9">
            <a:extLst>
              <a:ext uri="{FF2B5EF4-FFF2-40B4-BE49-F238E27FC236}">
                <a16:creationId xmlns="" xmlns:a16="http://schemas.microsoft.com/office/drawing/2014/main" id="{4250DB03-DC2F-4DCC-A373-BE3B487AC1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1290" y="1638000"/>
            <a:ext cx="2520000" cy="1890000"/>
          </a:xfrm>
          <a:prstGeom prst="rect">
            <a:avLst/>
          </a:prstGeom>
          <a:ln>
            <a:solidFill>
              <a:schemeClr val="bg1">
                <a:lumMod val="50000"/>
              </a:schemeClr>
            </a:solidFill>
          </a:ln>
        </p:spPr>
      </p:pic>
      <p:sp>
        <p:nvSpPr>
          <p:cNvPr id="12" name="Text Placeholder 17">
            <a:extLst>
              <a:ext uri="{FF2B5EF4-FFF2-40B4-BE49-F238E27FC236}">
                <a16:creationId xmlns="" xmlns:a16="http://schemas.microsoft.com/office/drawing/2014/main" id="{1B306B84-8442-4C1B-AB12-AE0561C4EB36}"/>
              </a:ext>
            </a:extLst>
          </p:cNvPr>
          <p:cNvSpPr txBox="1">
            <a:spLocks/>
          </p:cNvSpPr>
          <p:nvPr/>
        </p:nvSpPr>
        <p:spPr>
          <a:xfrm>
            <a:off x="3465266" y="1584000"/>
            <a:ext cx="2520000" cy="2781104"/>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r>
              <a:rPr lang="en-GB" dirty="0"/>
              <a:t>A similar story can be found on Colmore Row with an excellent example of a good quality flower stall very well delivered. Again, the stall appears popular with consumers and although the stall is near to the entrance of a J Sainsbury Local store, the size of the stall ensures no impediment is being caused to the entrance.</a:t>
            </a:r>
          </a:p>
          <a:p>
            <a:pPr marL="0" indent="0" fontAlgn="auto">
              <a:buFont typeface="Arial" pitchFamily="34" charset="0"/>
              <a:buNone/>
            </a:pPr>
            <a:endParaRPr lang="en-GB" dirty="0"/>
          </a:p>
        </p:txBody>
      </p:sp>
    </p:spTree>
    <p:extLst>
      <p:ext uri="{BB962C8B-B14F-4D97-AF65-F5344CB8AC3E}">
        <p14:creationId xmlns:p14="http://schemas.microsoft.com/office/powerpoint/2010/main" val="79172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a:t>
            </a:r>
            <a:r>
              <a:rPr lang="en-GB" dirty="0" smtClean="0"/>
              <a:t>.0 </a:t>
            </a:r>
            <a:r>
              <a:rPr lang="en-GB" dirty="0"/>
              <a:t>	R</a:t>
            </a:r>
            <a:r>
              <a:rPr lang="en-GB" dirty="0" smtClean="0"/>
              <a:t>etail Review Summary </a:t>
            </a:r>
            <a:endParaRPr lang="en-GB" dirty="0"/>
          </a:p>
        </p:txBody>
      </p:sp>
      <p:sp>
        <p:nvSpPr>
          <p:cNvPr id="3" name="Text Placeholder 2"/>
          <p:cNvSpPr>
            <a:spLocks noGrp="1"/>
          </p:cNvSpPr>
          <p:nvPr>
            <p:ph type="body" sz="quarter" idx="10"/>
          </p:nvPr>
        </p:nvSpPr>
        <p:spPr>
          <a:xfrm>
            <a:off x="684213" y="1332000"/>
            <a:ext cx="2879725" cy="288925"/>
          </a:xfrm>
        </p:spPr>
        <p:txBody>
          <a:bodyPr/>
          <a:lstStyle/>
          <a:p>
            <a:pPr marL="0" indent="0">
              <a:buNone/>
              <a:tabLst>
                <a:tab pos="273050" algn="l"/>
              </a:tabLst>
            </a:pPr>
            <a:r>
              <a:rPr lang="en-GB" sz="1200" dirty="0" smtClean="0"/>
              <a:t>3</a:t>
            </a:r>
            <a:r>
              <a:rPr lang="en-GB" sz="1200" b="1" dirty="0" smtClean="0"/>
              <a:t>.5</a:t>
            </a:r>
            <a:r>
              <a:rPr lang="en-GB" sz="1200" b="1" dirty="0"/>
              <a:t>	</a:t>
            </a:r>
            <a:r>
              <a:rPr lang="en-GB" sz="1200" b="1" dirty="0" smtClean="0"/>
              <a:t>Summary</a:t>
            </a:r>
            <a:endParaRPr lang="en-GB" sz="1200" b="1" dirty="0"/>
          </a:p>
        </p:txBody>
      </p:sp>
      <p:graphicFrame>
        <p:nvGraphicFramePr>
          <p:cNvPr id="6" name="Table 5">
            <a:extLst>
              <a:ext uri="{FF2B5EF4-FFF2-40B4-BE49-F238E27FC236}">
                <a16:creationId xmlns:a16="http://schemas.microsoft.com/office/drawing/2014/main" xmlns="" id="{B16AD8C8-FE9A-4401-94CB-14452C24A379}"/>
              </a:ext>
            </a:extLst>
          </p:cNvPr>
          <p:cNvGraphicFramePr>
            <a:graphicFrameLocks noGrp="1"/>
          </p:cNvGraphicFramePr>
          <p:nvPr>
            <p:extLst>
              <p:ext uri="{D42A27DB-BD31-4B8C-83A1-F6EECF244321}">
                <p14:modId xmlns:p14="http://schemas.microsoft.com/office/powerpoint/2010/main" val="1695803628"/>
              </p:ext>
            </p:extLst>
          </p:nvPr>
        </p:nvGraphicFramePr>
        <p:xfrm>
          <a:off x="847422" y="1844824"/>
          <a:ext cx="6748914" cy="3495040"/>
        </p:xfrm>
        <a:graphic>
          <a:graphicData uri="http://schemas.openxmlformats.org/drawingml/2006/table">
            <a:tbl>
              <a:tblPr bandRow="1">
                <a:tableStyleId>{5C22544A-7EE6-4342-B048-85BDC9FD1C3A}</a:tableStyleId>
              </a:tblPr>
              <a:tblGrid>
                <a:gridCol w="3175960">
                  <a:extLst>
                    <a:ext uri="{9D8B030D-6E8A-4147-A177-3AD203B41FA5}">
                      <a16:colId xmlns:a16="http://schemas.microsoft.com/office/drawing/2014/main" xmlns="" val="3786167183"/>
                    </a:ext>
                  </a:extLst>
                </a:gridCol>
                <a:gridCol w="3572954">
                  <a:extLst>
                    <a:ext uri="{9D8B030D-6E8A-4147-A177-3AD203B41FA5}">
                      <a16:colId xmlns:a16="http://schemas.microsoft.com/office/drawing/2014/main" xmlns="" val="3710339509"/>
                    </a:ext>
                  </a:extLst>
                </a:gridCol>
              </a:tblGrid>
              <a:tr h="370840">
                <a:tc>
                  <a:txBody>
                    <a:bodyPr/>
                    <a:lstStyle/>
                    <a:p>
                      <a:r>
                        <a:rPr lang="en-GB" sz="1200" b="0" dirty="0" smtClean="0">
                          <a:solidFill>
                            <a:schemeClr val="tx1"/>
                          </a:solidFill>
                          <a:latin typeface="Arial Narrow" panose="020B0606020202030204" pitchFamily="34" charset="0"/>
                        </a:rPr>
                        <a:t>Strengths &amp; Positives</a:t>
                      </a:r>
                      <a:endParaRPr lang="en-GB" sz="1200" b="0" dirty="0">
                        <a:solidFill>
                          <a:schemeClr val="tx1"/>
                        </a:solidFill>
                        <a:latin typeface="Arial Narrow" panose="020B0606020202030204" pitchFamily="34" charset="0"/>
                      </a:endParaRPr>
                    </a:p>
                  </a:txBody>
                  <a:tcPr/>
                </a:tc>
                <a:tc>
                  <a:txBody>
                    <a:bodyPr/>
                    <a:lstStyle/>
                    <a:p>
                      <a:r>
                        <a:rPr lang="en-GB" sz="1200" b="0" dirty="0" smtClean="0">
                          <a:solidFill>
                            <a:schemeClr val="tx1"/>
                          </a:solidFill>
                          <a:latin typeface="Arial Narrow" panose="020B0606020202030204" pitchFamily="34" charset="0"/>
                        </a:rPr>
                        <a:t>Issues &amp; Negatives</a:t>
                      </a:r>
                      <a:endParaRPr lang="en-GB" sz="1200" b="0" dirty="0">
                        <a:solidFill>
                          <a:schemeClr val="tx1"/>
                        </a:solidFill>
                        <a:latin typeface="Arial Narrow" panose="020B0606020202030204" pitchFamily="34" charset="0"/>
                      </a:endParaRPr>
                    </a:p>
                  </a:txBody>
                  <a:tcPr/>
                </a:tc>
              </a:tr>
              <a:tr h="370840">
                <a:tc>
                  <a:txBody>
                    <a:bodyPr/>
                    <a:lstStyle/>
                    <a:p>
                      <a:pPr>
                        <a:spcAft>
                          <a:spcPts val="600"/>
                        </a:spcAft>
                      </a:pPr>
                      <a:r>
                        <a:rPr lang="en-GB" sz="1200" b="0" dirty="0" smtClean="0">
                          <a:solidFill>
                            <a:schemeClr val="tx1"/>
                          </a:solidFill>
                          <a:latin typeface="Arial Narrow" panose="020B0606020202030204" pitchFamily="34" charset="0"/>
                        </a:rPr>
                        <a:t>A few good traders</a:t>
                      </a:r>
                    </a:p>
                    <a:p>
                      <a:pPr>
                        <a:spcAft>
                          <a:spcPts val="600"/>
                        </a:spcAft>
                      </a:pPr>
                      <a:r>
                        <a:rPr lang="en-GB" sz="1200" b="0" dirty="0" smtClean="0">
                          <a:solidFill>
                            <a:schemeClr val="tx1"/>
                          </a:solidFill>
                          <a:latin typeface="Arial Narrow" panose="020B0606020202030204" pitchFamily="34" charset="0"/>
                        </a:rPr>
                        <a:t>A couple of well located stalls</a:t>
                      </a:r>
                    </a:p>
                    <a:p>
                      <a:pPr>
                        <a:spcAft>
                          <a:spcPts val="600"/>
                        </a:spcAft>
                      </a:pPr>
                      <a:r>
                        <a:rPr lang="en-GB" sz="1200" b="0" dirty="0" smtClean="0">
                          <a:solidFill>
                            <a:schemeClr val="tx1"/>
                          </a:solidFill>
                          <a:latin typeface="Arial Narrow" panose="020B0606020202030204" pitchFamily="34" charset="0"/>
                        </a:rPr>
                        <a:t>Visibly popular with workers with a targeted offer</a:t>
                      </a:r>
                    </a:p>
                    <a:p>
                      <a:pPr>
                        <a:spcAft>
                          <a:spcPts val="600"/>
                        </a:spcAft>
                      </a:pPr>
                      <a:r>
                        <a:rPr lang="en-GB" sz="1200" b="0" dirty="0" smtClean="0">
                          <a:solidFill>
                            <a:schemeClr val="tx1"/>
                          </a:solidFill>
                          <a:latin typeface="Arial Narrow" panose="020B0606020202030204" pitchFamily="34" charset="0"/>
                        </a:rPr>
                        <a:t>Consolidated to a few areas of the city centre</a:t>
                      </a:r>
                    </a:p>
                    <a:p>
                      <a:pPr>
                        <a:spcAft>
                          <a:spcPts val="600"/>
                        </a:spcAft>
                      </a:pPr>
                      <a:r>
                        <a:rPr lang="en-GB" sz="1200" b="0" dirty="0" smtClean="0">
                          <a:solidFill>
                            <a:schemeClr val="tx1"/>
                          </a:solidFill>
                          <a:latin typeface="Arial Narrow" panose="020B0606020202030204" pitchFamily="34" charset="0"/>
                        </a:rPr>
                        <a:t>Independent</a:t>
                      </a:r>
                      <a:r>
                        <a:rPr lang="en-GB" sz="1200" b="0" baseline="0" dirty="0" smtClean="0">
                          <a:solidFill>
                            <a:schemeClr val="tx1"/>
                          </a:solidFill>
                          <a:latin typeface="Arial Narrow" panose="020B0606020202030204" pitchFamily="34" charset="0"/>
                        </a:rPr>
                        <a:t> operators</a:t>
                      </a:r>
                      <a:endParaRPr lang="en-GB" sz="1200" b="0" dirty="0">
                        <a:solidFill>
                          <a:schemeClr val="tx1"/>
                        </a:solidFill>
                        <a:latin typeface="Arial Narrow" panose="020B0606020202030204" pitchFamily="34" charset="0"/>
                      </a:endParaRPr>
                    </a:p>
                  </a:txBody>
                  <a:tcPr/>
                </a:tc>
                <a:tc>
                  <a:txBody>
                    <a:bodyPr/>
                    <a:lstStyle/>
                    <a:p>
                      <a:pPr>
                        <a:spcAft>
                          <a:spcPts val="600"/>
                        </a:spcAft>
                      </a:pPr>
                      <a:r>
                        <a:rPr lang="en-GB" sz="1200" b="0" dirty="0" smtClean="0">
                          <a:solidFill>
                            <a:schemeClr val="tx1"/>
                          </a:solidFill>
                          <a:latin typeface="Arial Narrow" panose="020B0606020202030204" pitchFamily="34" charset="0"/>
                        </a:rPr>
                        <a:t>Stalls blocking access and sight lines</a:t>
                      </a:r>
                    </a:p>
                    <a:p>
                      <a:pPr>
                        <a:spcAft>
                          <a:spcPts val="600"/>
                        </a:spcAft>
                      </a:pPr>
                      <a:r>
                        <a:rPr lang="en-GB" sz="1200" b="0" dirty="0" smtClean="0">
                          <a:solidFill>
                            <a:schemeClr val="tx1"/>
                          </a:solidFill>
                          <a:latin typeface="Arial Narrow" panose="020B0606020202030204" pitchFamily="34" charset="0"/>
                        </a:rPr>
                        <a:t>Poorly located stalls</a:t>
                      </a:r>
                    </a:p>
                    <a:p>
                      <a:pPr>
                        <a:spcAft>
                          <a:spcPts val="600"/>
                        </a:spcAft>
                      </a:pPr>
                      <a:r>
                        <a:rPr lang="en-GB" sz="1200" b="0" dirty="0" smtClean="0">
                          <a:solidFill>
                            <a:schemeClr val="tx1"/>
                          </a:solidFill>
                          <a:latin typeface="Arial Narrow" panose="020B0606020202030204" pitchFamily="34" charset="0"/>
                        </a:rPr>
                        <a:t>Oversized and poorly</a:t>
                      </a:r>
                      <a:r>
                        <a:rPr lang="en-GB" sz="1200" b="0" baseline="0" dirty="0" smtClean="0">
                          <a:solidFill>
                            <a:schemeClr val="tx1"/>
                          </a:solidFill>
                          <a:latin typeface="Arial Narrow" panose="020B0606020202030204" pitchFamily="34" charset="0"/>
                        </a:rPr>
                        <a:t> maintained </a:t>
                      </a:r>
                      <a:r>
                        <a:rPr lang="en-GB" sz="1200" b="0" dirty="0" smtClean="0">
                          <a:solidFill>
                            <a:schemeClr val="tx1"/>
                          </a:solidFill>
                          <a:latin typeface="Arial Narrow" panose="020B0606020202030204" pitchFamily="34" charset="0"/>
                        </a:rPr>
                        <a:t>stalls</a:t>
                      </a:r>
                    </a:p>
                    <a:p>
                      <a:pPr>
                        <a:spcAft>
                          <a:spcPts val="600"/>
                        </a:spcAft>
                      </a:pPr>
                      <a:r>
                        <a:rPr lang="en-GB" sz="1200" b="0" dirty="0" smtClean="0">
                          <a:solidFill>
                            <a:schemeClr val="tx1"/>
                          </a:solidFill>
                          <a:latin typeface="Arial Narrow" panose="020B0606020202030204" pitchFamily="34" charset="0"/>
                        </a:rPr>
                        <a:t>Disparate standards of presentation</a:t>
                      </a:r>
                    </a:p>
                    <a:p>
                      <a:pPr>
                        <a:spcAft>
                          <a:spcPts val="600"/>
                        </a:spcAft>
                      </a:pPr>
                      <a:r>
                        <a:rPr lang="en-GB" sz="1200" b="0" dirty="0" smtClean="0">
                          <a:solidFill>
                            <a:schemeClr val="tx1"/>
                          </a:solidFill>
                          <a:latin typeface="Arial Narrow" panose="020B0606020202030204" pitchFamily="34" charset="0"/>
                        </a:rPr>
                        <a:t>Limited customer service / engagement</a:t>
                      </a:r>
                    </a:p>
                    <a:p>
                      <a:pPr>
                        <a:spcAft>
                          <a:spcPts val="600"/>
                        </a:spcAft>
                      </a:pPr>
                      <a:r>
                        <a:rPr lang="en-GB" sz="1200" b="0" dirty="0" smtClean="0">
                          <a:solidFill>
                            <a:schemeClr val="tx1"/>
                          </a:solidFill>
                          <a:latin typeface="Arial Narrow" panose="020B0606020202030204" pitchFamily="34" charset="0"/>
                        </a:rPr>
                        <a:t>Difficult to use and shop</a:t>
                      </a:r>
                    </a:p>
                    <a:p>
                      <a:pPr>
                        <a:spcAft>
                          <a:spcPts val="600"/>
                        </a:spcAft>
                      </a:pPr>
                      <a:r>
                        <a:rPr lang="en-GB" sz="1200" b="0" dirty="0" smtClean="0">
                          <a:solidFill>
                            <a:schemeClr val="tx1"/>
                          </a:solidFill>
                          <a:latin typeface="Arial Narrow" panose="020B0606020202030204" pitchFamily="34" charset="0"/>
                        </a:rPr>
                        <a:t>Confusing</a:t>
                      </a:r>
                      <a:r>
                        <a:rPr lang="en-GB" sz="1200" b="0" baseline="0" dirty="0" smtClean="0">
                          <a:solidFill>
                            <a:schemeClr val="tx1"/>
                          </a:solidFill>
                          <a:latin typeface="Arial Narrow" panose="020B0606020202030204" pitchFamily="34" charset="0"/>
                        </a:rPr>
                        <a:t> offers</a:t>
                      </a:r>
                      <a:r>
                        <a:rPr lang="en-GB" sz="1200" b="0" baseline="0" dirty="0">
                          <a:solidFill>
                            <a:schemeClr val="tx1"/>
                          </a:solidFill>
                          <a:latin typeface="Arial Narrow" panose="020B0606020202030204" pitchFamily="34" charset="0"/>
                        </a:rPr>
                        <a:t> </a:t>
                      </a:r>
                      <a:r>
                        <a:rPr lang="en-GB" sz="1200" b="0" baseline="0" dirty="0" smtClean="0">
                          <a:solidFill>
                            <a:schemeClr val="tx1"/>
                          </a:solidFill>
                          <a:latin typeface="Arial Narrow" panose="020B0606020202030204" pitchFamily="34" charset="0"/>
                        </a:rPr>
                        <a:t>(product offer)</a:t>
                      </a:r>
                    </a:p>
                    <a:p>
                      <a:pPr>
                        <a:spcAft>
                          <a:spcPts val="600"/>
                        </a:spcAft>
                      </a:pPr>
                      <a:r>
                        <a:rPr lang="en-GB" sz="1200" b="0" baseline="0" dirty="0" smtClean="0">
                          <a:solidFill>
                            <a:schemeClr val="tx1"/>
                          </a:solidFill>
                          <a:latin typeface="Arial Narrow" panose="020B0606020202030204" pitchFamily="34" charset="0"/>
                        </a:rPr>
                        <a:t>Perceived low quality</a:t>
                      </a:r>
                    </a:p>
                    <a:p>
                      <a:pPr>
                        <a:spcAft>
                          <a:spcPts val="600"/>
                        </a:spcAft>
                      </a:pPr>
                      <a:r>
                        <a:rPr lang="en-GB" sz="1200" b="0" baseline="0" dirty="0" smtClean="0">
                          <a:solidFill>
                            <a:schemeClr val="tx1"/>
                          </a:solidFill>
                          <a:latin typeface="Arial Narrow" panose="020B0606020202030204" pitchFamily="34" charset="0"/>
                        </a:rPr>
                        <a:t>Limited impact</a:t>
                      </a:r>
                    </a:p>
                    <a:p>
                      <a:pPr>
                        <a:spcAft>
                          <a:spcPts val="600"/>
                        </a:spcAft>
                      </a:pPr>
                      <a:r>
                        <a:rPr lang="en-GB" sz="1200" b="0" baseline="0" dirty="0" smtClean="0">
                          <a:solidFill>
                            <a:schemeClr val="tx1"/>
                          </a:solidFill>
                          <a:latin typeface="Arial Narrow" panose="020B0606020202030204" pitchFamily="34" charset="0"/>
                        </a:rPr>
                        <a:t>Unable to achieve ‘share of voice’</a:t>
                      </a:r>
                    </a:p>
                    <a:p>
                      <a:pPr>
                        <a:spcAft>
                          <a:spcPts val="600"/>
                        </a:spcAft>
                      </a:pPr>
                      <a:r>
                        <a:rPr lang="en-GB" sz="1200" b="0" baseline="0" dirty="0" smtClean="0">
                          <a:solidFill>
                            <a:schemeClr val="tx1"/>
                          </a:solidFill>
                          <a:latin typeface="Arial Narrow" panose="020B0606020202030204" pitchFamily="34" charset="0"/>
                        </a:rPr>
                        <a:t>Litter collection points</a:t>
                      </a:r>
                    </a:p>
                    <a:p>
                      <a:pPr>
                        <a:spcAft>
                          <a:spcPts val="600"/>
                        </a:spcAft>
                      </a:pPr>
                      <a:endParaRPr lang="en-GB" sz="1200" b="0" baseline="0" dirty="0" smtClean="0">
                        <a:solidFill>
                          <a:schemeClr val="tx1"/>
                        </a:solidFill>
                        <a:latin typeface="Arial Narrow" panose="020B0606020202030204" pitchFamily="34" charset="0"/>
                      </a:endParaRPr>
                    </a:p>
                  </a:txBody>
                  <a:tcPr/>
                </a:tc>
                <a:extLst>
                  <a:ext uri="{0D108BD9-81ED-4DB2-BD59-A6C34878D82A}">
                    <a16:rowId xmlns:a16="http://schemas.microsoft.com/office/drawing/2014/main" xmlns="" val="3317272718"/>
                  </a:ext>
                </a:extLst>
              </a:tr>
            </a:tbl>
          </a:graphicData>
        </a:graphic>
      </p:graphicFrame>
    </p:spTree>
    <p:extLst>
      <p:ext uri="{BB962C8B-B14F-4D97-AF65-F5344CB8AC3E}">
        <p14:creationId xmlns:p14="http://schemas.microsoft.com/office/powerpoint/2010/main" val="2195846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Stakeholder Survey</a:t>
            </a:r>
          </a:p>
        </p:txBody>
      </p:sp>
    </p:spTree>
    <p:extLst>
      <p:ext uri="{BB962C8B-B14F-4D97-AF65-F5344CB8AC3E}">
        <p14:creationId xmlns:p14="http://schemas.microsoft.com/office/powerpoint/2010/main" val="205796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4.0 	Stakeholder Survey </a:t>
            </a:r>
          </a:p>
        </p:txBody>
      </p:sp>
      <p:sp>
        <p:nvSpPr>
          <p:cNvPr id="3" name="Text Placeholder 2"/>
          <p:cNvSpPr>
            <a:spLocks noGrp="1"/>
          </p:cNvSpPr>
          <p:nvPr>
            <p:ph type="body" sz="quarter" idx="10"/>
          </p:nvPr>
        </p:nvSpPr>
        <p:spPr>
          <a:xfrm>
            <a:off x="684213" y="1332000"/>
            <a:ext cx="2879725" cy="288925"/>
          </a:xfrm>
        </p:spPr>
        <p:txBody>
          <a:bodyPr/>
          <a:lstStyle/>
          <a:p>
            <a:pPr marL="0" indent="0">
              <a:buNone/>
              <a:tabLst>
                <a:tab pos="273050" algn="l"/>
              </a:tabLst>
            </a:pPr>
            <a:r>
              <a:rPr lang="en-GB" sz="1200" b="1" dirty="0"/>
              <a:t>4.1	Introduction</a:t>
            </a:r>
          </a:p>
        </p:txBody>
      </p:sp>
      <p:sp>
        <p:nvSpPr>
          <p:cNvPr id="6" name="Text Placeholder 5">
            <a:extLst>
              <a:ext uri="{FF2B5EF4-FFF2-40B4-BE49-F238E27FC236}">
                <a16:creationId xmlns:a16="http://schemas.microsoft.com/office/drawing/2014/main" xmlns="" id="{02A65D44-AC8D-44DA-BBE1-D2F43BA635F8}"/>
              </a:ext>
            </a:extLst>
          </p:cNvPr>
          <p:cNvSpPr>
            <a:spLocks noGrp="1"/>
          </p:cNvSpPr>
          <p:nvPr>
            <p:ph type="body" sz="quarter" idx="11"/>
          </p:nvPr>
        </p:nvSpPr>
        <p:spPr>
          <a:xfrm>
            <a:off x="684213" y="1584000"/>
            <a:ext cx="3888000" cy="3887787"/>
          </a:xfrm>
        </p:spPr>
        <p:txBody>
          <a:bodyPr/>
          <a:lstStyle/>
          <a:p>
            <a:pPr marL="0" indent="0">
              <a:buNone/>
            </a:pPr>
            <a:r>
              <a:rPr lang="en-GB" dirty="0"/>
              <a:t>Birmingham City Council is keen to ensure the views and opinions of key city centre stakeholders are included within the study.  In particular, how key city centre stakeholders would like to improve the existing street trading offer going forward, how the offer needs to grow and evolve in order to play a relevant and beneficial role in what is an improving city centre retail offer and environment.</a:t>
            </a:r>
          </a:p>
          <a:p>
            <a:pPr marL="0" indent="0">
              <a:buNone/>
            </a:pPr>
            <a:r>
              <a:rPr lang="en-GB" dirty="0"/>
              <a:t>The Retail Group has developed a questionnaire prompt which was used face to face, over the telephone and as a self-complete survey online.</a:t>
            </a:r>
          </a:p>
          <a:p>
            <a:pPr marL="0" indent="0">
              <a:buNone/>
            </a:pPr>
            <a:r>
              <a:rPr lang="en-GB" dirty="0"/>
              <a:t>A copy of the question used in the stakeholder survey is attached as Appendix A.</a:t>
            </a:r>
          </a:p>
          <a:p>
            <a:pPr marL="0" indent="0">
              <a:buNone/>
            </a:pPr>
            <a:r>
              <a:rPr lang="en-GB" dirty="0"/>
              <a:t>This section of the report contains the results of consultations with two groups of stakeholders invited to contribute to this report, namely key internal </a:t>
            </a:r>
            <a:r>
              <a:rPr lang="en-GB" dirty="0" smtClean="0"/>
              <a:t>council </a:t>
            </a:r>
            <a:r>
              <a:rPr lang="en-GB" dirty="0"/>
              <a:t>officers, as well as key external city centre stakeholders.</a:t>
            </a:r>
          </a:p>
          <a:p>
            <a:pPr marL="0" indent="0" fontAlgn="auto">
              <a:buNone/>
              <a:tabLst>
                <a:tab pos="273050" algn="l"/>
              </a:tabLst>
            </a:pPr>
            <a:r>
              <a:rPr lang="en-GB" dirty="0"/>
              <a:t>The </a:t>
            </a:r>
            <a:r>
              <a:rPr lang="en-GB" dirty="0" smtClean="0"/>
              <a:t>council </a:t>
            </a:r>
            <a:r>
              <a:rPr lang="en-GB" dirty="0"/>
              <a:t>project team supplied a list of 11 internal </a:t>
            </a:r>
            <a:r>
              <a:rPr lang="en-GB" dirty="0" smtClean="0"/>
              <a:t>council </a:t>
            </a:r>
            <a:r>
              <a:rPr lang="en-GB" dirty="0"/>
              <a:t>stakeholders (with a city centre remit) and they were invited to contribute their views and opinions of street trading to the project.</a:t>
            </a:r>
          </a:p>
          <a:p>
            <a:pPr marL="0" indent="0">
              <a:buNone/>
            </a:pPr>
            <a:endParaRPr lang="en-GB" dirty="0"/>
          </a:p>
          <a:p>
            <a:pPr marL="0" indent="0">
              <a:buNone/>
            </a:pPr>
            <a:endParaRPr lang="en-GB" dirty="0"/>
          </a:p>
        </p:txBody>
      </p:sp>
      <p:sp>
        <p:nvSpPr>
          <p:cNvPr id="8" name="Text Placeholder 7">
            <a:extLst>
              <a:ext uri="{FF2B5EF4-FFF2-40B4-BE49-F238E27FC236}">
                <a16:creationId xmlns:a16="http://schemas.microsoft.com/office/drawing/2014/main" xmlns="" id="{6691E8DA-42E8-46A2-ADC7-8442CEB98741}"/>
              </a:ext>
            </a:extLst>
          </p:cNvPr>
          <p:cNvSpPr>
            <a:spLocks noGrp="1"/>
          </p:cNvSpPr>
          <p:nvPr>
            <p:ph type="body" sz="quarter" idx="13"/>
          </p:nvPr>
        </p:nvSpPr>
        <p:spPr>
          <a:xfrm>
            <a:off x="4809600" y="1584000"/>
            <a:ext cx="3888000" cy="3887787"/>
          </a:xfrm>
        </p:spPr>
        <p:txBody>
          <a:bodyPr/>
          <a:lstStyle/>
          <a:p>
            <a:pPr marL="0" indent="0">
              <a:buNone/>
            </a:pPr>
            <a:r>
              <a:rPr lang="en-GB" dirty="0"/>
              <a:t>In addition, the </a:t>
            </a:r>
            <a:r>
              <a:rPr lang="en-GB" dirty="0" smtClean="0"/>
              <a:t>council </a:t>
            </a:r>
            <a:r>
              <a:rPr lang="en-GB" dirty="0"/>
              <a:t>invited Retail Birmingham to supply a list of external stakeholders, including board members, retail managers and representatives of key landlords in the city centre to take part in the research. A list of 23 contacts was supplied and were invited to take part.  Two waves of follow up emails were issued to ensure everyone had the chance to participate.</a:t>
            </a:r>
          </a:p>
          <a:p>
            <a:pPr marL="0" indent="0" fontAlgn="auto">
              <a:buNone/>
              <a:tabLst>
                <a:tab pos="273050" algn="l"/>
              </a:tabLst>
            </a:pPr>
            <a:r>
              <a:rPr lang="en-GB" dirty="0"/>
              <a:t>In total the stakeholder survey achieved a very good response from stakeholders, with 19 responses on line and two responses completed in one to one discussions </a:t>
            </a:r>
            <a:r>
              <a:rPr lang="en-GB" dirty="0" smtClean="0"/>
              <a:t>face to face and over </a:t>
            </a:r>
            <a:r>
              <a:rPr lang="en-GB" dirty="0"/>
              <a:t>the phone. Individual confidentiality was pledged and the responses have only been analysed collectively.  </a:t>
            </a:r>
          </a:p>
          <a:p>
            <a:pPr marL="0" indent="0" fontAlgn="auto">
              <a:buNone/>
              <a:tabLst>
                <a:tab pos="273050" algn="l"/>
              </a:tabLst>
            </a:pPr>
            <a:r>
              <a:rPr lang="en-GB" dirty="0"/>
              <a:t>A list of respondents is detailed overleaf.  In addition two respondents to the online survey opted to remain anonymous.</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862531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4.0 	Stakeholder Survey </a:t>
            </a:r>
          </a:p>
        </p:txBody>
      </p:sp>
      <p:sp>
        <p:nvSpPr>
          <p:cNvPr id="3" name="Text Placeholder 2"/>
          <p:cNvSpPr>
            <a:spLocks noGrp="1"/>
          </p:cNvSpPr>
          <p:nvPr>
            <p:ph type="body" sz="quarter" idx="10"/>
          </p:nvPr>
        </p:nvSpPr>
        <p:spPr>
          <a:xfrm>
            <a:off x="684213" y="1332000"/>
            <a:ext cx="2879725" cy="288925"/>
          </a:xfrm>
        </p:spPr>
        <p:txBody>
          <a:bodyPr/>
          <a:lstStyle/>
          <a:p>
            <a:pPr marL="0" indent="0">
              <a:buNone/>
              <a:tabLst>
                <a:tab pos="273050" algn="l"/>
              </a:tabLst>
            </a:pPr>
            <a:r>
              <a:rPr lang="en-GB" sz="1200" b="1" dirty="0"/>
              <a:t>4.2	</a:t>
            </a:r>
            <a:r>
              <a:rPr lang="en-GB" sz="1200" dirty="0"/>
              <a:t>Respondent</a:t>
            </a:r>
            <a:r>
              <a:rPr lang="en-GB" sz="1200" b="1" dirty="0"/>
              <a:t>s to the Stakeholder Survey</a:t>
            </a:r>
          </a:p>
        </p:txBody>
      </p:sp>
      <p:graphicFrame>
        <p:nvGraphicFramePr>
          <p:cNvPr id="4" name="Table 3">
            <a:extLst>
              <a:ext uri="{FF2B5EF4-FFF2-40B4-BE49-F238E27FC236}">
                <a16:creationId xmlns:a16="http://schemas.microsoft.com/office/drawing/2014/main" xmlns="" id="{88672885-569B-4C6A-8754-586517CDB0EB}"/>
              </a:ext>
            </a:extLst>
          </p:cNvPr>
          <p:cNvGraphicFramePr>
            <a:graphicFrameLocks noGrp="1"/>
          </p:cNvGraphicFramePr>
          <p:nvPr>
            <p:extLst/>
          </p:nvPr>
        </p:nvGraphicFramePr>
        <p:xfrm>
          <a:off x="710779" y="1700808"/>
          <a:ext cx="3645197" cy="2919880"/>
        </p:xfrm>
        <a:graphic>
          <a:graphicData uri="http://schemas.openxmlformats.org/drawingml/2006/table">
            <a:tbl>
              <a:tblPr bandRow="1">
                <a:tableStyleId>{5C22544A-7EE6-4342-B048-85BDC9FD1C3A}</a:tableStyleId>
              </a:tblPr>
              <a:tblGrid>
                <a:gridCol w="1772989">
                  <a:extLst>
                    <a:ext uri="{9D8B030D-6E8A-4147-A177-3AD203B41FA5}">
                      <a16:colId xmlns:a16="http://schemas.microsoft.com/office/drawing/2014/main" xmlns="" val="290442377"/>
                    </a:ext>
                  </a:extLst>
                </a:gridCol>
                <a:gridCol w="1872208">
                  <a:extLst>
                    <a:ext uri="{9D8B030D-6E8A-4147-A177-3AD203B41FA5}">
                      <a16:colId xmlns:a16="http://schemas.microsoft.com/office/drawing/2014/main" xmlns="" val="502366883"/>
                    </a:ext>
                  </a:extLst>
                </a:gridCol>
              </a:tblGrid>
              <a:tr h="324000">
                <a:tc>
                  <a:txBody>
                    <a:bodyPr/>
                    <a:lstStyle/>
                    <a:p>
                      <a:pPr marL="108000" algn="l" fontAlgn="b"/>
                      <a:r>
                        <a:rPr lang="en-GB" sz="1200" b="0" i="0" u="none" strike="noStrike" dirty="0">
                          <a:solidFill>
                            <a:srgbClr val="000000"/>
                          </a:solidFill>
                          <a:effectLst/>
                          <a:latin typeface="Arial Narrow" panose="020B0606020202030204" pitchFamily="34" charset="0"/>
                        </a:rPr>
                        <a:t>Amanda Prosser-Davies</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Birmingham City Council</a:t>
                      </a:r>
                    </a:p>
                  </a:txBody>
                  <a:tcPr marL="9525" marR="9525" marT="9525" marB="0" anchor="ctr"/>
                </a:tc>
                <a:extLst>
                  <a:ext uri="{0D108BD9-81ED-4DB2-BD59-A6C34878D82A}">
                    <a16:rowId xmlns:a16="http://schemas.microsoft.com/office/drawing/2014/main" xmlns="" val="2740400321"/>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Chris Neville</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Birmingham City Council</a:t>
                      </a:r>
                    </a:p>
                  </a:txBody>
                  <a:tcPr marL="9525" marR="9525" marT="9525" marB="0" anchor="ctr"/>
                </a:tc>
                <a:extLst>
                  <a:ext uri="{0D108BD9-81ED-4DB2-BD59-A6C34878D82A}">
                    <a16:rowId xmlns:a16="http://schemas.microsoft.com/office/drawing/2014/main" xmlns="" val="1855981542"/>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H Burnett</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Birmingham City Council</a:t>
                      </a:r>
                    </a:p>
                  </a:txBody>
                  <a:tcPr marL="9525" marR="9525" marT="9525" marB="0" anchor="ctr"/>
                </a:tc>
                <a:extLst>
                  <a:ext uri="{0D108BD9-81ED-4DB2-BD59-A6C34878D82A}">
                    <a16:rowId xmlns:a16="http://schemas.microsoft.com/office/drawing/2014/main" xmlns="" val="132904611"/>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Janet Bradley</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Birmingham City Council</a:t>
                      </a:r>
                    </a:p>
                  </a:txBody>
                  <a:tcPr marL="9525" marR="9525" marT="9525" marB="0" anchor="ctr"/>
                </a:tc>
                <a:extLst>
                  <a:ext uri="{0D108BD9-81ED-4DB2-BD59-A6C34878D82A}">
                    <a16:rowId xmlns:a16="http://schemas.microsoft.com/office/drawing/2014/main" xmlns="" val="3494547478"/>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Mahendra Chauhan</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Birmingham City Council</a:t>
                      </a:r>
                    </a:p>
                  </a:txBody>
                  <a:tcPr marL="9525" marR="9525" marT="9525" marB="0" anchor="ctr"/>
                </a:tc>
                <a:extLst>
                  <a:ext uri="{0D108BD9-81ED-4DB2-BD59-A6C34878D82A}">
                    <a16:rowId xmlns:a16="http://schemas.microsoft.com/office/drawing/2014/main" xmlns="" val="4237546868"/>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Sajeela Naseer</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Birmingham City Council</a:t>
                      </a:r>
                    </a:p>
                  </a:txBody>
                  <a:tcPr marL="9525" marR="9525" marT="9525" marB="0" anchor="ctr"/>
                </a:tc>
                <a:extLst>
                  <a:ext uri="{0D108BD9-81ED-4DB2-BD59-A6C34878D82A}">
                    <a16:rowId xmlns:a16="http://schemas.microsoft.com/office/drawing/2014/main" xmlns="" val="3183320514"/>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Simon Hughes</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Birmingham City council</a:t>
                      </a:r>
                    </a:p>
                  </a:txBody>
                  <a:tcPr marL="9525" marR="9525" marT="9525" marB="0" anchor="ctr"/>
                </a:tc>
                <a:extLst>
                  <a:ext uri="{0D108BD9-81ED-4DB2-BD59-A6C34878D82A}">
                    <a16:rowId xmlns:a16="http://schemas.microsoft.com/office/drawing/2014/main" xmlns="" val="2857576360"/>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Stuart Wiltshire</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Birmingham City Council</a:t>
                      </a:r>
                    </a:p>
                  </a:txBody>
                  <a:tcPr marL="9525" marR="9525" marT="9525" marB="0" anchor="ctr"/>
                </a:tc>
                <a:extLst>
                  <a:ext uri="{0D108BD9-81ED-4DB2-BD59-A6C34878D82A}">
                    <a16:rowId xmlns:a16="http://schemas.microsoft.com/office/drawing/2014/main" xmlns="" val="71741621"/>
                  </a:ext>
                </a:extLst>
              </a:tr>
            </a:tbl>
          </a:graphicData>
        </a:graphic>
      </p:graphicFrame>
      <p:graphicFrame>
        <p:nvGraphicFramePr>
          <p:cNvPr id="11" name="Table 10">
            <a:extLst>
              <a:ext uri="{FF2B5EF4-FFF2-40B4-BE49-F238E27FC236}">
                <a16:creationId xmlns:a16="http://schemas.microsoft.com/office/drawing/2014/main" xmlns="" id="{3F4B8520-F14B-4528-90D0-FD406D742D93}"/>
              </a:ext>
            </a:extLst>
          </p:cNvPr>
          <p:cNvGraphicFramePr>
            <a:graphicFrameLocks noGrp="1"/>
          </p:cNvGraphicFramePr>
          <p:nvPr>
            <p:extLst>
              <p:ext uri="{D42A27DB-BD31-4B8C-83A1-F6EECF244321}">
                <p14:modId xmlns:p14="http://schemas.microsoft.com/office/powerpoint/2010/main" val="4141474024"/>
              </p:ext>
            </p:extLst>
          </p:nvPr>
        </p:nvGraphicFramePr>
        <p:xfrm>
          <a:off x="4499992" y="1700808"/>
          <a:ext cx="3645197" cy="4032400"/>
        </p:xfrm>
        <a:graphic>
          <a:graphicData uri="http://schemas.openxmlformats.org/drawingml/2006/table">
            <a:tbl>
              <a:tblPr bandRow="1">
                <a:tableStyleId>{5C22544A-7EE6-4342-B048-85BDC9FD1C3A}</a:tableStyleId>
              </a:tblPr>
              <a:tblGrid>
                <a:gridCol w="1772989">
                  <a:extLst>
                    <a:ext uri="{9D8B030D-6E8A-4147-A177-3AD203B41FA5}">
                      <a16:colId xmlns:a16="http://schemas.microsoft.com/office/drawing/2014/main" xmlns="" val="290442377"/>
                    </a:ext>
                  </a:extLst>
                </a:gridCol>
                <a:gridCol w="1872208">
                  <a:extLst>
                    <a:ext uri="{9D8B030D-6E8A-4147-A177-3AD203B41FA5}">
                      <a16:colId xmlns:a16="http://schemas.microsoft.com/office/drawing/2014/main" xmlns="" val="502366883"/>
                    </a:ext>
                  </a:extLst>
                </a:gridCol>
              </a:tblGrid>
              <a:tr h="324000">
                <a:tc>
                  <a:txBody>
                    <a:bodyPr/>
                    <a:lstStyle/>
                    <a:p>
                      <a:pPr marL="108000" algn="l" fontAlgn="b"/>
                      <a:r>
                        <a:rPr lang="en-GB" sz="1200" b="0" i="0" u="none" strike="noStrike" dirty="0">
                          <a:solidFill>
                            <a:srgbClr val="000000"/>
                          </a:solidFill>
                          <a:effectLst/>
                          <a:latin typeface="Arial Narrow" panose="020B0606020202030204" pitchFamily="34" charset="0"/>
                        </a:rPr>
                        <a:t>Rachel Arkell</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Boots UK</a:t>
                      </a:r>
                    </a:p>
                  </a:txBody>
                  <a:tcPr marL="9525" marR="9525" marT="9525" marB="0" anchor="ctr"/>
                </a:tc>
                <a:extLst>
                  <a:ext uri="{0D108BD9-81ED-4DB2-BD59-A6C34878D82A}">
                    <a16:rowId xmlns:a16="http://schemas.microsoft.com/office/drawing/2014/main" xmlns="" val="2740400321"/>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Martin McCormack </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JD Sports Fashion Plc </a:t>
                      </a:r>
                    </a:p>
                  </a:txBody>
                  <a:tcPr marL="9525" marR="9525" marT="9525" marB="0" anchor="ctr"/>
                </a:tc>
                <a:extLst>
                  <a:ext uri="{0D108BD9-81ED-4DB2-BD59-A6C34878D82A}">
                    <a16:rowId xmlns:a16="http://schemas.microsoft.com/office/drawing/2014/main" xmlns="" val="1855981542"/>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Lisa Williams</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John Lewis</a:t>
                      </a:r>
                    </a:p>
                  </a:txBody>
                  <a:tcPr marL="9525" marR="9525" marT="9525" marB="0" anchor="ctr"/>
                </a:tc>
                <a:extLst>
                  <a:ext uri="{0D108BD9-81ED-4DB2-BD59-A6C34878D82A}">
                    <a16:rowId xmlns:a16="http://schemas.microsoft.com/office/drawing/2014/main" xmlns="" val="132904611"/>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David Pardoe</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Mailbox</a:t>
                      </a:r>
                    </a:p>
                  </a:txBody>
                  <a:tcPr marL="9525" marR="9525" marT="9525" marB="0" anchor="ctr"/>
                </a:tc>
                <a:extLst>
                  <a:ext uri="{0D108BD9-81ED-4DB2-BD59-A6C34878D82A}">
                    <a16:rowId xmlns:a16="http://schemas.microsoft.com/office/drawing/2014/main" xmlns="" val="3494547478"/>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Alex </a:t>
                      </a:r>
                      <a:r>
                        <a:rPr lang="en-GB" sz="1200" b="0" i="0" u="none" strike="noStrike" dirty="0" smtClean="0">
                          <a:solidFill>
                            <a:srgbClr val="000000"/>
                          </a:solidFill>
                          <a:effectLst/>
                          <a:latin typeface="Arial Narrow" panose="020B0606020202030204" pitchFamily="34" charset="0"/>
                        </a:rPr>
                        <a:t>Coley</a:t>
                      </a:r>
                      <a:endParaRPr lang="en-GB" sz="12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M&amp;S</a:t>
                      </a:r>
                    </a:p>
                  </a:txBody>
                  <a:tcPr marL="9525" marR="9525" marT="9525" marB="0" anchor="ctr"/>
                </a:tc>
                <a:extLst>
                  <a:ext uri="{0D108BD9-81ED-4DB2-BD59-A6C34878D82A}">
                    <a16:rowId xmlns:a16="http://schemas.microsoft.com/office/drawing/2014/main" xmlns="" val="2758649195"/>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Paul </a:t>
                      </a:r>
                      <a:r>
                        <a:rPr lang="en-GB" sz="1200" b="0" i="0" u="none" strike="noStrike" dirty="0" smtClean="0">
                          <a:solidFill>
                            <a:srgbClr val="000000"/>
                          </a:solidFill>
                          <a:effectLst/>
                          <a:latin typeface="Arial Narrow" panose="020B0606020202030204" pitchFamily="34" charset="0"/>
                        </a:rPr>
                        <a:t>Chittim</a:t>
                      </a:r>
                      <a:endParaRPr lang="en-GB" sz="1200" b="0" i="0" u="none" strike="noStrike" dirty="0">
                        <a:solidFill>
                          <a:srgbClr val="000000"/>
                        </a:solidFill>
                        <a:effectLst/>
                        <a:latin typeface="Arial Narrow" panose="020B0606020202030204" pitchFamily="34" charset="0"/>
                      </a:endParaRP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Primark</a:t>
                      </a:r>
                    </a:p>
                  </a:txBody>
                  <a:tcPr marL="9525" marR="9525" marT="9525" marB="0" anchor="ctr"/>
                </a:tc>
                <a:extLst>
                  <a:ext uri="{0D108BD9-81ED-4DB2-BD59-A6C34878D82A}">
                    <a16:rowId xmlns:a16="http://schemas.microsoft.com/office/drawing/2014/main" xmlns="" val="2187860980"/>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Eddie Gardener </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Sainsbury's Martineau Place</a:t>
                      </a:r>
                    </a:p>
                  </a:txBody>
                  <a:tcPr marL="9525" marR="9525" marT="9525" marB="0" anchor="ctr"/>
                </a:tc>
                <a:extLst>
                  <a:ext uri="{0D108BD9-81ED-4DB2-BD59-A6C34878D82A}">
                    <a16:rowId xmlns:a16="http://schemas.microsoft.com/office/drawing/2014/main" xmlns="" val="4237546868"/>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Roger Walker</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Specsavers</a:t>
                      </a:r>
                    </a:p>
                  </a:txBody>
                  <a:tcPr marL="9525" marR="9525" marT="9525" marB="0" anchor="ctr"/>
                </a:tc>
                <a:extLst>
                  <a:ext uri="{0D108BD9-81ED-4DB2-BD59-A6C34878D82A}">
                    <a16:rowId xmlns:a16="http://schemas.microsoft.com/office/drawing/2014/main" xmlns="" val="3183320514"/>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[anon]</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Timpsons</a:t>
                      </a:r>
                    </a:p>
                  </a:txBody>
                  <a:tcPr marL="9525" marR="9525" marT="9525" marB="0" anchor="ctr"/>
                </a:tc>
                <a:extLst>
                  <a:ext uri="{0D108BD9-81ED-4DB2-BD59-A6C34878D82A}">
                    <a16:rowId xmlns:a16="http://schemas.microsoft.com/office/drawing/2014/main" xmlns="" val="2857576360"/>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Daniel Brown</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Watches of Switzerland</a:t>
                      </a:r>
                    </a:p>
                  </a:txBody>
                  <a:tcPr marL="9525" marR="9525" marT="9525" marB="0" anchor="ctr"/>
                </a:tc>
                <a:extLst>
                  <a:ext uri="{0D108BD9-81ED-4DB2-BD59-A6C34878D82A}">
                    <a16:rowId xmlns:a16="http://schemas.microsoft.com/office/drawing/2014/main" xmlns="" val="71741621"/>
                  </a:ext>
                </a:extLst>
              </a:tr>
              <a:tr h="370840">
                <a:tc>
                  <a:txBody>
                    <a:bodyPr/>
                    <a:lstStyle/>
                    <a:p>
                      <a:pPr marL="108000" algn="l" fontAlgn="b"/>
                      <a:r>
                        <a:rPr lang="en-GB" sz="1200" b="0" i="0" u="none" strike="noStrike" dirty="0">
                          <a:solidFill>
                            <a:srgbClr val="000000"/>
                          </a:solidFill>
                          <a:effectLst/>
                          <a:latin typeface="Arial Narrow" panose="020B0606020202030204" pitchFamily="34" charset="0"/>
                        </a:rPr>
                        <a:t>D Alvery</a:t>
                      </a:r>
                    </a:p>
                  </a:txBody>
                  <a:tcPr marL="9525" marR="9525" marT="9525" marB="0" anchor="ctr"/>
                </a:tc>
                <a:tc>
                  <a:txBody>
                    <a:bodyPr/>
                    <a:lstStyle/>
                    <a:p>
                      <a:pPr marL="108000" algn="l" fontAlgn="b"/>
                      <a:r>
                        <a:rPr lang="en-GB" sz="1200" b="0" i="0" u="none" strike="noStrike" dirty="0">
                          <a:solidFill>
                            <a:srgbClr val="000000"/>
                          </a:solidFill>
                          <a:effectLst/>
                          <a:latin typeface="Arial Narrow" panose="020B0606020202030204" pitchFamily="34" charset="0"/>
                        </a:rPr>
                        <a:t>[no company]</a:t>
                      </a:r>
                    </a:p>
                  </a:txBody>
                  <a:tcPr marL="9525" marR="9525" marT="9525" marB="0" anchor="ctr"/>
                </a:tc>
                <a:extLst>
                  <a:ext uri="{0D108BD9-81ED-4DB2-BD59-A6C34878D82A}">
                    <a16:rowId xmlns:a16="http://schemas.microsoft.com/office/drawing/2014/main" xmlns="" val="1091030187"/>
                  </a:ext>
                </a:extLst>
              </a:tr>
            </a:tbl>
          </a:graphicData>
        </a:graphic>
      </p:graphicFrame>
    </p:spTree>
    <p:extLst>
      <p:ext uri="{BB962C8B-B14F-4D97-AF65-F5344CB8AC3E}">
        <p14:creationId xmlns:p14="http://schemas.microsoft.com/office/powerpoint/2010/main" val="517601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4.0 	Stakeholder Survey </a:t>
            </a:r>
          </a:p>
        </p:txBody>
      </p:sp>
      <p:sp>
        <p:nvSpPr>
          <p:cNvPr id="3" name="Text Placeholder 2"/>
          <p:cNvSpPr>
            <a:spLocks noGrp="1"/>
          </p:cNvSpPr>
          <p:nvPr>
            <p:ph type="body" sz="quarter" idx="10"/>
          </p:nvPr>
        </p:nvSpPr>
        <p:spPr>
          <a:xfrm>
            <a:off x="684213" y="1332000"/>
            <a:ext cx="7128146" cy="288925"/>
          </a:xfrm>
        </p:spPr>
        <p:txBody>
          <a:bodyPr/>
          <a:lstStyle/>
          <a:p>
            <a:pPr marL="0" indent="0">
              <a:buNone/>
              <a:tabLst>
                <a:tab pos="273050" algn="l"/>
              </a:tabLst>
            </a:pPr>
            <a:r>
              <a:rPr lang="en-GB" sz="1200" b="1" dirty="0"/>
              <a:t>4.3	Summary of </a:t>
            </a:r>
            <a:r>
              <a:rPr lang="en-GB" sz="1200" dirty="0" smtClean="0"/>
              <a:t>Responses</a:t>
            </a:r>
            <a:endParaRPr lang="en-GB" sz="1200" b="1" dirty="0">
              <a:solidFill>
                <a:schemeClr val="tx2">
                  <a:lumMod val="60000"/>
                  <a:lumOff val="40000"/>
                </a:schemeClr>
              </a:solidFill>
            </a:endParaRPr>
          </a:p>
        </p:txBody>
      </p:sp>
      <p:sp>
        <p:nvSpPr>
          <p:cNvPr id="6" name="Text Placeholder 5">
            <a:extLst>
              <a:ext uri="{FF2B5EF4-FFF2-40B4-BE49-F238E27FC236}">
                <a16:creationId xmlns:a16="http://schemas.microsoft.com/office/drawing/2014/main" xmlns="" id="{684EE79A-DF79-493B-A5BA-9B29C0DDC6A2}"/>
              </a:ext>
            </a:extLst>
          </p:cNvPr>
          <p:cNvSpPr>
            <a:spLocks noGrp="1"/>
          </p:cNvSpPr>
          <p:nvPr>
            <p:ph type="body" sz="quarter" idx="11"/>
          </p:nvPr>
        </p:nvSpPr>
        <p:spPr>
          <a:xfrm>
            <a:off x="684212" y="1584001"/>
            <a:ext cx="7128147" cy="2349056"/>
          </a:xfrm>
        </p:spPr>
        <p:txBody>
          <a:bodyPr/>
          <a:lstStyle/>
          <a:p>
            <a:pPr marL="0" indent="0">
              <a:buNone/>
            </a:pPr>
            <a:r>
              <a:rPr lang="en-GB" b="1" i="1" dirty="0"/>
              <a:t>What ‘contact’ do you have with street trading in the city centre?</a:t>
            </a:r>
          </a:p>
          <a:p>
            <a:pPr marL="0" indent="0">
              <a:buNone/>
            </a:pPr>
            <a:r>
              <a:rPr lang="en-GB" dirty="0"/>
              <a:t>Contact with street trading is mixed; a combination of those who work directly with street trading and those whose interaction is based on the location of the stalls (e.g. near their shop) and those who have little contact other than when they pass through the city centre </a:t>
            </a:r>
            <a:endParaRPr lang="en-GB" dirty="0" smtClean="0"/>
          </a:p>
          <a:p>
            <a:pPr marL="0" indent="0">
              <a:buNone/>
            </a:pPr>
            <a:r>
              <a:rPr lang="en-GB" b="1" i="1" dirty="0" smtClean="0"/>
              <a:t>Which </a:t>
            </a:r>
            <a:r>
              <a:rPr lang="en-GB" b="1" i="1" dirty="0"/>
              <a:t>existing stalls would you class as good examples and why?</a:t>
            </a:r>
          </a:p>
          <a:p>
            <a:pPr marL="0" indent="0">
              <a:buNone/>
            </a:pPr>
            <a:r>
              <a:rPr lang="en-GB" dirty="0" smtClean="0"/>
              <a:t>The majority of respondents identified examples. Common </a:t>
            </a:r>
            <a:r>
              <a:rPr lang="en-GB" dirty="0"/>
              <a:t>examples were flower stalls </a:t>
            </a:r>
            <a:r>
              <a:rPr lang="en-GB" dirty="0" smtClean="0"/>
              <a:t>(New Street and </a:t>
            </a:r>
            <a:r>
              <a:rPr lang="en-GB" dirty="0" err="1" smtClean="0"/>
              <a:t>Colmore</a:t>
            </a:r>
            <a:r>
              <a:rPr lang="en-GB" dirty="0" smtClean="0"/>
              <a:t> Row) and </a:t>
            </a:r>
            <a:r>
              <a:rPr lang="en-GB" dirty="0"/>
              <a:t>also Haberneros</a:t>
            </a:r>
          </a:p>
          <a:p>
            <a:pPr marL="0" indent="0">
              <a:buNone/>
            </a:pPr>
            <a:r>
              <a:rPr lang="en-GB" dirty="0" smtClean="0"/>
              <a:t>Two mentioned baked potatoes</a:t>
            </a:r>
            <a:endParaRPr lang="en-GB" dirty="0"/>
          </a:p>
          <a:p>
            <a:pPr marL="0" indent="0">
              <a:buNone/>
            </a:pPr>
            <a:r>
              <a:rPr lang="en-GB" dirty="0"/>
              <a:t>Reasons focused on the quality of goods and standards of presentation, with one reference to queue management being good and not impeding access or visibility</a:t>
            </a:r>
          </a:p>
          <a:p>
            <a:pPr marL="0" indent="0">
              <a:buNone/>
            </a:pPr>
            <a:r>
              <a:rPr lang="en-GB" dirty="0"/>
              <a:t>Several respondents felt there were no good </a:t>
            </a:r>
            <a:r>
              <a:rPr lang="en-GB" dirty="0" smtClean="0"/>
              <a:t>examples</a:t>
            </a:r>
            <a:endParaRPr lang="en-GB" dirty="0">
              <a:solidFill>
                <a:srgbClr val="FF0000"/>
              </a:solidFill>
            </a:endParaRPr>
          </a:p>
        </p:txBody>
      </p:sp>
      <p:sp>
        <p:nvSpPr>
          <p:cNvPr id="5" name="Speech Bubble: Rectangle with Corners Rounded 4">
            <a:extLst>
              <a:ext uri="{FF2B5EF4-FFF2-40B4-BE49-F238E27FC236}">
                <a16:creationId xmlns:a16="http://schemas.microsoft.com/office/drawing/2014/main" xmlns="" id="{433CC9DA-235A-4755-B2C4-19D81E4C1304}"/>
              </a:ext>
            </a:extLst>
          </p:cNvPr>
          <p:cNvSpPr/>
          <p:nvPr/>
        </p:nvSpPr>
        <p:spPr>
          <a:xfrm>
            <a:off x="1115616" y="4257092"/>
            <a:ext cx="1440160" cy="93610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 Potato man on Temple St - good product and attractive van</a:t>
            </a:r>
          </a:p>
        </p:txBody>
      </p:sp>
      <p:sp>
        <p:nvSpPr>
          <p:cNvPr id="7" name="Speech Bubble: Rectangle with Corners Rounded 6">
            <a:extLst>
              <a:ext uri="{FF2B5EF4-FFF2-40B4-BE49-F238E27FC236}">
                <a16:creationId xmlns:a16="http://schemas.microsoft.com/office/drawing/2014/main" xmlns="" id="{803FA3B4-449B-43D7-B6C3-02909B279AE2}"/>
              </a:ext>
            </a:extLst>
          </p:cNvPr>
          <p:cNvSpPr/>
          <p:nvPr/>
        </p:nvSpPr>
        <p:spPr>
          <a:xfrm>
            <a:off x="2987824" y="4315496"/>
            <a:ext cx="1260140" cy="81929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Florist on New Street- always looks well merchandised</a:t>
            </a:r>
          </a:p>
        </p:txBody>
      </p:sp>
      <p:sp>
        <p:nvSpPr>
          <p:cNvPr id="8" name="Speech Bubble: Rectangle with Corners Rounded 7">
            <a:extLst>
              <a:ext uri="{FF2B5EF4-FFF2-40B4-BE49-F238E27FC236}">
                <a16:creationId xmlns:a16="http://schemas.microsoft.com/office/drawing/2014/main" xmlns="" id="{96FA0FF8-6720-4328-8922-1984BC6AB9E0}"/>
              </a:ext>
            </a:extLst>
          </p:cNvPr>
          <p:cNvSpPr/>
          <p:nvPr/>
        </p:nvSpPr>
        <p:spPr>
          <a:xfrm>
            <a:off x="4644008" y="4221089"/>
            <a:ext cx="1440160" cy="100811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The Mexican street food stall behind House of Fraser because of its appearance</a:t>
            </a:r>
          </a:p>
        </p:txBody>
      </p:sp>
      <p:sp>
        <p:nvSpPr>
          <p:cNvPr id="9" name="Speech Bubble: Rectangle with Corners Rounded 8">
            <a:extLst>
              <a:ext uri="{FF2B5EF4-FFF2-40B4-BE49-F238E27FC236}">
                <a16:creationId xmlns:a16="http://schemas.microsoft.com/office/drawing/2014/main" xmlns="" id="{C6F0BF8F-255C-4800-93F0-87D1E99AE95F}"/>
              </a:ext>
            </a:extLst>
          </p:cNvPr>
          <p:cNvSpPr/>
          <p:nvPr/>
        </p:nvSpPr>
        <p:spPr>
          <a:xfrm>
            <a:off x="6516216" y="4275948"/>
            <a:ext cx="1656184" cy="8983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Unfortunately I can't recommend any as not sure I have ever noticed a very good example</a:t>
            </a:r>
          </a:p>
        </p:txBody>
      </p:sp>
    </p:spTree>
    <p:extLst>
      <p:ext uri="{BB962C8B-B14F-4D97-AF65-F5344CB8AC3E}">
        <p14:creationId xmlns:p14="http://schemas.microsoft.com/office/powerpoint/2010/main" val="739930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4.0 	Stakeholder Survey </a:t>
            </a:r>
          </a:p>
        </p:txBody>
      </p:sp>
      <p:sp>
        <p:nvSpPr>
          <p:cNvPr id="3" name="Text Placeholder 2"/>
          <p:cNvSpPr>
            <a:spLocks noGrp="1"/>
          </p:cNvSpPr>
          <p:nvPr>
            <p:ph type="body" sz="quarter" idx="10"/>
          </p:nvPr>
        </p:nvSpPr>
        <p:spPr>
          <a:xfrm>
            <a:off x="684213" y="1332000"/>
            <a:ext cx="2879725" cy="288925"/>
          </a:xfrm>
        </p:spPr>
        <p:txBody>
          <a:bodyPr/>
          <a:lstStyle/>
          <a:p>
            <a:pPr marL="0" indent="0">
              <a:buNone/>
              <a:tabLst>
                <a:tab pos="273050" algn="l"/>
              </a:tabLst>
            </a:pPr>
            <a:r>
              <a:rPr lang="en-GB" sz="1200" b="1" dirty="0"/>
              <a:t>4.3	Summary of </a:t>
            </a:r>
            <a:r>
              <a:rPr lang="en-GB" sz="1200" dirty="0"/>
              <a:t>Responses</a:t>
            </a:r>
            <a:r>
              <a:rPr lang="en-GB" sz="1200" b="0" dirty="0"/>
              <a:t> contd.</a:t>
            </a:r>
          </a:p>
        </p:txBody>
      </p:sp>
      <p:sp>
        <p:nvSpPr>
          <p:cNvPr id="6" name="Text Placeholder 5">
            <a:extLst>
              <a:ext uri="{FF2B5EF4-FFF2-40B4-BE49-F238E27FC236}">
                <a16:creationId xmlns:a16="http://schemas.microsoft.com/office/drawing/2014/main" xmlns="" id="{684EE79A-DF79-493B-A5BA-9B29C0DDC6A2}"/>
              </a:ext>
            </a:extLst>
          </p:cNvPr>
          <p:cNvSpPr>
            <a:spLocks noGrp="1"/>
          </p:cNvSpPr>
          <p:nvPr>
            <p:ph type="body" sz="quarter" idx="11"/>
          </p:nvPr>
        </p:nvSpPr>
        <p:spPr>
          <a:xfrm>
            <a:off x="684212" y="1584001"/>
            <a:ext cx="7400626" cy="2349056"/>
          </a:xfrm>
        </p:spPr>
        <p:txBody>
          <a:bodyPr/>
          <a:lstStyle/>
          <a:p>
            <a:pPr marL="0" indent="0">
              <a:buNone/>
            </a:pPr>
            <a:r>
              <a:rPr lang="en-GB" b="1" i="1" dirty="0"/>
              <a:t>Which would you say are not so good and why?</a:t>
            </a:r>
          </a:p>
          <a:p>
            <a:pPr marL="0" indent="0">
              <a:buNone/>
            </a:pPr>
            <a:r>
              <a:rPr lang="en-GB" dirty="0"/>
              <a:t>19 provided a poor example</a:t>
            </a:r>
          </a:p>
          <a:p>
            <a:pPr marL="0" indent="0">
              <a:buNone/>
            </a:pPr>
            <a:r>
              <a:rPr lang="en-GB" dirty="0"/>
              <a:t>Comments related to traders in general along Union Street, New Street and High Street</a:t>
            </a:r>
          </a:p>
          <a:p>
            <a:pPr marL="0" indent="0">
              <a:buNone/>
            </a:pPr>
            <a:r>
              <a:rPr lang="en-GB" dirty="0"/>
              <a:t>Specific examples included; mobile snack unit (adjacent to Moor St Station), leather goods and bedding / towel traders in New Street (near the Odeon) and in Union Street, unit on corner of High Street / New Street, </a:t>
            </a:r>
            <a:r>
              <a:rPr lang="en-GB" dirty="0" smtClean="0"/>
              <a:t>hotdog </a:t>
            </a:r>
            <a:r>
              <a:rPr lang="en-GB" dirty="0"/>
              <a:t>and donut stands and memorabilia trader (by Vodafone)</a:t>
            </a:r>
          </a:p>
          <a:p>
            <a:pPr marL="0" indent="0">
              <a:buNone/>
            </a:pPr>
            <a:r>
              <a:rPr lang="en-GB" dirty="0"/>
              <a:t>Pedlars and religious preachers also mentioned</a:t>
            </a:r>
          </a:p>
          <a:p>
            <a:pPr marL="0" indent="0">
              <a:buNone/>
            </a:pPr>
            <a:r>
              <a:rPr lang="en-GB" dirty="0"/>
              <a:t>Reasons included poor quality products, untidy, poor standards of presentation, obstructing visibility and access, noise and food generating bad odours</a:t>
            </a:r>
          </a:p>
          <a:p>
            <a:pPr marL="0" indent="0">
              <a:buNone/>
            </a:pPr>
            <a:r>
              <a:rPr lang="en-GB" dirty="0"/>
              <a:t>Unprofessional and out of keeping with the role and profile of the city centre and / or location</a:t>
            </a:r>
          </a:p>
          <a:p>
            <a:pPr marL="0" indent="0">
              <a:buNone/>
            </a:pPr>
            <a:endParaRPr lang="en-GB" dirty="0"/>
          </a:p>
          <a:p>
            <a:pPr marL="0" indent="0">
              <a:spcBef>
                <a:spcPts val="1200"/>
              </a:spcBef>
              <a:buNone/>
            </a:pPr>
            <a:endParaRPr lang="en-GB" dirty="0"/>
          </a:p>
        </p:txBody>
      </p:sp>
      <p:sp>
        <p:nvSpPr>
          <p:cNvPr id="5" name="Speech Bubble: Rectangle with Corners Rounded 4">
            <a:extLst>
              <a:ext uri="{FF2B5EF4-FFF2-40B4-BE49-F238E27FC236}">
                <a16:creationId xmlns:a16="http://schemas.microsoft.com/office/drawing/2014/main" xmlns="" id="{433CC9DA-235A-4755-B2C4-19D81E4C1304}"/>
              </a:ext>
            </a:extLst>
          </p:cNvPr>
          <p:cNvSpPr/>
          <p:nvPr/>
        </p:nvSpPr>
        <p:spPr>
          <a:xfrm>
            <a:off x="827583" y="4005064"/>
            <a:ext cx="1761685" cy="158417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Leather goods and bedding / towel sellers in New Street near the Odeon and in Union Street because they look like jumble sales </a:t>
            </a:r>
          </a:p>
        </p:txBody>
      </p:sp>
      <p:sp>
        <p:nvSpPr>
          <p:cNvPr id="7" name="Speech Bubble: Rectangle with Corners Rounded 6">
            <a:extLst>
              <a:ext uri="{FF2B5EF4-FFF2-40B4-BE49-F238E27FC236}">
                <a16:creationId xmlns:a16="http://schemas.microsoft.com/office/drawing/2014/main" xmlns="" id="{803FA3B4-449B-43D7-B6C3-02909B279AE2}"/>
              </a:ext>
            </a:extLst>
          </p:cNvPr>
          <p:cNvSpPr/>
          <p:nvPr/>
        </p:nvSpPr>
        <p:spPr>
          <a:xfrm>
            <a:off x="2896956" y="4221088"/>
            <a:ext cx="1764196" cy="115212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Towel stall on Union Street - Looks unattractive, it is directly in the middle of a walkway, has spread out too much</a:t>
            </a:r>
          </a:p>
        </p:txBody>
      </p:sp>
      <p:sp>
        <p:nvSpPr>
          <p:cNvPr id="8" name="Speech Bubble: Rectangle with Corners Rounded 7">
            <a:extLst>
              <a:ext uri="{FF2B5EF4-FFF2-40B4-BE49-F238E27FC236}">
                <a16:creationId xmlns:a16="http://schemas.microsoft.com/office/drawing/2014/main" xmlns="" id="{96FA0FF8-6720-4328-8922-1984BC6AB9E0}"/>
              </a:ext>
            </a:extLst>
          </p:cNvPr>
          <p:cNvSpPr/>
          <p:nvPr/>
        </p:nvSpPr>
        <p:spPr>
          <a:xfrm>
            <a:off x="4968839" y="4293097"/>
            <a:ext cx="1728192" cy="100811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All of the tat market stalls in New Street and Union Street - these look cheap, tacky, are too big and block the street</a:t>
            </a:r>
          </a:p>
        </p:txBody>
      </p:sp>
      <p:sp>
        <p:nvSpPr>
          <p:cNvPr id="9" name="Speech Bubble: Rectangle with Corners Rounded 8">
            <a:extLst>
              <a:ext uri="{FF2B5EF4-FFF2-40B4-BE49-F238E27FC236}">
                <a16:creationId xmlns:a16="http://schemas.microsoft.com/office/drawing/2014/main" xmlns="" id="{C6F0BF8F-255C-4800-93F0-87D1E99AE95F}"/>
              </a:ext>
            </a:extLst>
          </p:cNvPr>
          <p:cNvSpPr/>
          <p:nvPr/>
        </p:nvSpPr>
        <p:spPr>
          <a:xfrm>
            <a:off x="7004718" y="4347956"/>
            <a:ext cx="1080120" cy="8983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Leather goods - Cheap and poor quality</a:t>
            </a:r>
          </a:p>
        </p:txBody>
      </p:sp>
    </p:spTree>
    <p:extLst>
      <p:ext uri="{BB962C8B-B14F-4D97-AF65-F5344CB8AC3E}">
        <p14:creationId xmlns:p14="http://schemas.microsoft.com/office/powerpoint/2010/main" val="1703618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4.0 	Stakeholder Survey </a:t>
            </a:r>
          </a:p>
        </p:txBody>
      </p:sp>
      <p:sp>
        <p:nvSpPr>
          <p:cNvPr id="3" name="Text Placeholder 2"/>
          <p:cNvSpPr>
            <a:spLocks noGrp="1"/>
          </p:cNvSpPr>
          <p:nvPr>
            <p:ph type="body" sz="quarter" idx="10"/>
          </p:nvPr>
        </p:nvSpPr>
        <p:spPr>
          <a:xfrm>
            <a:off x="684213" y="1332000"/>
            <a:ext cx="2879725" cy="288925"/>
          </a:xfrm>
        </p:spPr>
        <p:txBody>
          <a:bodyPr/>
          <a:lstStyle/>
          <a:p>
            <a:pPr marL="0" indent="0">
              <a:buNone/>
              <a:tabLst>
                <a:tab pos="273050" algn="l"/>
              </a:tabLst>
            </a:pPr>
            <a:r>
              <a:rPr lang="en-GB" sz="1200" b="1" dirty="0"/>
              <a:t>4.3	Summary of </a:t>
            </a:r>
            <a:r>
              <a:rPr lang="en-GB" sz="1200" dirty="0"/>
              <a:t>Responses</a:t>
            </a:r>
            <a:r>
              <a:rPr lang="en-GB" sz="1200" b="0" dirty="0"/>
              <a:t> contd.</a:t>
            </a:r>
          </a:p>
        </p:txBody>
      </p:sp>
      <p:sp>
        <p:nvSpPr>
          <p:cNvPr id="6" name="Text Placeholder 5">
            <a:extLst>
              <a:ext uri="{FF2B5EF4-FFF2-40B4-BE49-F238E27FC236}">
                <a16:creationId xmlns:a16="http://schemas.microsoft.com/office/drawing/2014/main" xmlns="" id="{684EE79A-DF79-493B-A5BA-9B29C0DDC6A2}"/>
              </a:ext>
            </a:extLst>
          </p:cNvPr>
          <p:cNvSpPr>
            <a:spLocks noGrp="1"/>
          </p:cNvSpPr>
          <p:nvPr>
            <p:ph type="body" sz="quarter" idx="11"/>
          </p:nvPr>
        </p:nvSpPr>
        <p:spPr>
          <a:xfrm>
            <a:off x="684212" y="1584001"/>
            <a:ext cx="7128147" cy="2349056"/>
          </a:xfrm>
        </p:spPr>
        <p:txBody>
          <a:bodyPr/>
          <a:lstStyle/>
          <a:p>
            <a:pPr marL="0" indent="0">
              <a:buNone/>
            </a:pPr>
            <a:r>
              <a:rPr lang="en-GB" b="1" i="1" dirty="0"/>
              <a:t>What positive benefits do street traders bring to the city centre?</a:t>
            </a:r>
          </a:p>
          <a:p>
            <a:pPr marL="0" indent="0">
              <a:buNone/>
            </a:pPr>
            <a:r>
              <a:rPr lang="en-GB" dirty="0"/>
              <a:t>20 responses received</a:t>
            </a:r>
          </a:p>
          <a:p>
            <a:pPr marL="0" indent="0">
              <a:buNone/>
            </a:pPr>
            <a:r>
              <a:rPr lang="en-GB" dirty="0"/>
              <a:t>Most do see the benefits – only 5 do not</a:t>
            </a:r>
          </a:p>
          <a:p>
            <a:pPr marL="0" indent="0">
              <a:buNone/>
            </a:pPr>
            <a:r>
              <a:rPr lang="en-GB" dirty="0"/>
              <a:t>Add vibrancy and character</a:t>
            </a:r>
          </a:p>
          <a:p>
            <a:pPr marL="0" indent="0">
              <a:buNone/>
            </a:pPr>
            <a:r>
              <a:rPr lang="en-GB" dirty="0"/>
              <a:t>Generate footfall</a:t>
            </a:r>
          </a:p>
          <a:p>
            <a:pPr marL="0" indent="0">
              <a:buNone/>
            </a:pPr>
            <a:r>
              <a:rPr lang="en-GB" dirty="0"/>
              <a:t>Variety and diversity</a:t>
            </a:r>
          </a:p>
          <a:p>
            <a:pPr marL="0" indent="0">
              <a:buNone/>
            </a:pPr>
            <a:r>
              <a:rPr lang="en-GB" dirty="0"/>
              <a:t>Lower prices and independent traders</a:t>
            </a:r>
          </a:p>
          <a:p>
            <a:pPr marL="0" indent="0">
              <a:buNone/>
            </a:pPr>
            <a:r>
              <a:rPr lang="en-GB" dirty="0"/>
              <a:t>Caveat ‘if done correctly’</a:t>
            </a:r>
          </a:p>
          <a:p>
            <a:pPr marL="0" indent="0">
              <a:buNone/>
            </a:pPr>
            <a:r>
              <a:rPr lang="en-GB" dirty="0"/>
              <a:t>Response received for a preference to be in the ‘market areas’ not prime retail, with exception of a few selected food stalls only</a:t>
            </a:r>
          </a:p>
          <a:p>
            <a:pPr marL="0" indent="0">
              <a:spcBef>
                <a:spcPts val="1200"/>
              </a:spcBef>
              <a:buNone/>
            </a:pPr>
            <a:endParaRPr lang="en-GB" dirty="0"/>
          </a:p>
        </p:txBody>
      </p:sp>
      <p:sp>
        <p:nvSpPr>
          <p:cNvPr id="5" name="Speech Bubble: Rectangle with Corners Rounded 4">
            <a:extLst>
              <a:ext uri="{FF2B5EF4-FFF2-40B4-BE49-F238E27FC236}">
                <a16:creationId xmlns:a16="http://schemas.microsoft.com/office/drawing/2014/main" xmlns="" id="{433CC9DA-235A-4755-B2C4-19D81E4C1304}"/>
              </a:ext>
            </a:extLst>
          </p:cNvPr>
          <p:cNvSpPr/>
          <p:nvPr/>
        </p:nvSpPr>
        <p:spPr>
          <a:xfrm>
            <a:off x="1043608" y="4261947"/>
            <a:ext cx="1224136" cy="79208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Adds character if done correctly</a:t>
            </a:r>
          </a:p>
        </p:txBody>
      </p:sp>
      <p:sp>
        <p:nvSpPr>
          <p:cNvPr id="7" name="Speech Bubble: Rectangle with Corners Rounded 6">
            <a:extLst>
              <a:ext uri="{FF2B5EF4-FFF2-40B4-BE49-F238E27FC236}">
                <a16:creationId xmlns:a16="http://schemas.microsoft.com/office/drawing/2014/main" xmlns="" id="{803FA3B4-449B-43D7-B6C3-02909B279AE2}"/>
              </a:ext>
            </a:extLst>
          </p:cNvPr>
          <p:cNvSpPr/>
          <p:nvPr/>
        </p:nvSpPr>
        <p:spPr>
          <a:xfrm>
            <a:off x="2709827" y="4081927"/>
            <a:ext cx="1764196" cy="115212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Vibrancy - an independent alternative to the mainstream offer - breaks up large spaces</a:t>
            </a:r>
          </a:p>
        </p:txBody>
      </p:sp>
      <p:sp>
        <p:nvSpPr>
          <p:cNvPr id="8" name="Speech Bubble: Rectangle with Corners Rounded 7">
            <a:extLst>
              <a:ext uri="{FF2B5EF4-FFF2-40B4-BE49-F238E27FC236}">
                <a16:creationId xmlns:a16="http://schemas.microsoft.com/office/drawing/2014/main" xmlns="" id="{96FA0FF8-6720-4328-8922-1984BC6AB9E0}"/>
              </a:ext>
            </a:extLst>
          </p:cNvPr>
          <p:cNvSpPr/>
          <p:nvPr/>
        </p:nvSpPr>
        <p:spPr>
          <a:xfrm>
            <a:off x="4891822" y="4045923"/>
            <a:ext cx="1888142" cy="122413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Street trading is world wide, people like it and expect it. At its best it provides a great place to buy essentials and impulse sales</a:t>
            </a:r>
          </a:p>
        </p:txBody>
      </p:sp>
      <p:sp>
        <p:nvSpPr>
          <p:cNvPr id="9" name="Speech Bubble: Rectangle with Corners Rounded 8">
            <a:extLst>
              <a:ext uri="{FF2B5EF4-FFF2-40B4-BE49-F238E27FC236}">
                <a16:creationId xmlns:a16="http://schemas.microsoft.com/office/drawing/2014/main" xmlns="" id="{C6F0BF8F-255C-4800-93F0-87D1E99AE95F}"/>
              </a:ext>
            </a:extLst>
          </p:cNvPr>
          <p:cNvSpPr/>
          <p:nvPr/>
        </p:nvSpPr>
        <p:spPr>
          <a:xfrm>
            <a:off x="7164288" y="4208795"/>
            <a:ext cx="1080120" cy="89839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Nothing at the moment!</a:t>
            </a:r>
          </a:p>
        </p:txBody>
      </p:sp>
    </p:spTree>
    <p:extLst>
      <p:ext uri="{BB962C8B-B14F-4D97-AF65-F5344CB8AC3E}">
        <p14:creationId xmlns:p14="http://schemas.microsoft.com/office/powerpoint/2010/main" val="3228612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 </a:t>
            </a:r>
          </a:p>
        </p:txBody>
      </p:sp>
      <p:sp>
        <p:nvSpPr>
          <p:cNvPr id="3" name="Text Placeholder 2"/>
          <p:cNvSpPr>
            <a:spLocks noGrp="1"/>
          </p:cNvSpPr>
          <p:nvPr>
            <p:ph type="body" sz="quarter" idx="10"/>
          </p:nvPr>
        </p:nvSpPr>
        <p:spPr/>
        <p:txBody>
          <a:bodyPr/>
          <a:lstStyle/>
          <a:p>
            <a:pPr marL="0" indent="0">
              <a:buNone/>
              <a:tabLst>
                <a:tab pos="450850" algn="l"/>
                <a:tab pos="6992938" algn="l"/>
              </a:tabLst>
            </a:pPr>
            <a:r>
              <a:rPr lang="en-GB" sz="1400" dirty="0"/>
              <a:t>		Page</a:t>
            </a:r>
          </a:p>
          <a:p>
            <a:pPr marL="0" indent="0">
              <a:buNone/>
              <a:tabLst>
                <a:tab pos="450850" algn="l"/>
                <a:tab pos="7172325" algn="ctr"/>
              </a:tabLst>
            </a:pPr>
            <a:r>
              <a:rPr lang="en-GB" sz="1400" dirty="0"/>
              <a:t>1.0	Introduction	3</a:t>
            </a:r>
          </a:p>
          <a:p>
            <a:pPr marL="0" indent="0">
              <a:buNone/>
              <a:tabLst>
                <a:tab pos="450850" algn="l"/>
                <a:tab pos="7172325" algn="ctr"/>
              </a:tabLst>
            </a:pPr>
            <a:r>
              <a:rPr lang="en-GB" sz="1400" dirty="0"/>
              <a:t>2.0	Objectives 	5</a:t>
            </a:r>
          </a:p>
          <a:p>
            <a:pPr marL="0" indent="0">
              <a:buNone/>
              <a:tabLst>
                <a:tab pos="450850" algn="l"/>
                <a:tab pos="7172325" algn="ctr"/>
              </a:tabLst>
            </a:pPr>
            <a:r>
              <a:rPr lang="en-GB" sz="1400" dirty="0"/>
              <a:t>3.0	Retail Review 	7</a:t>
            </a:r>
          </a:p>
          <a:p>
            <a:pPr marL="0" indent="0">
              <a:buNone/>
              <a:tabLst>
                <a:tab pos="450850" algn="l"/>
                <a:tab pos="7172325" algn="ctr"/>
              </a:tabLst>
            </a:pPr>
            <a:r>
              <a:rPr lang="en-GB" sz="1400" dirty="0"/>
              <a:t>4.0	Stakeholder Survey	</a:t>
            </a:r>
            <a:r>
              <a:rPr lang="en-GB" sz="1400" dirty="0" smtClean="0"/>
              <a:t>12</a:t>
            </a:r>
            <a:endParaRPr lang="en-GB" sz="1400" dirty="0"/>
          </a:p>
          <a:p>
            <a:pPr marL="0" indent="0">
              <a:buNone/>
              <a:tabLst>
                <a:tab pos="450850" algn="l"/>
                <a:tab pos="7172325" algn="ctr"/>
              </a:tabLst>
            </a:pPr>
            <a:r>
              <a:rPr lang="en-GB" sz="1400" dirty="0"/>
              <a:t>5.0	Trader Survey	</a:t>
            </a:r>
            <a:r>
              <a:rPr lang="en-GB" sz="1400" dirty="0" smtClean="0"/>
              <a:t>24</a:t>
            </a:r>
            <a:endParaRPr lang="en-GB" sz="1400" dirty="0"/>
          </a:p>
          <a:p>
            <a:pPr marL="0" indent="0">
              <a:buNone/>
              <a:tabLst>
                <a:tab pos="450850" algn="l"/>
                <a:tab pos="7172325" algn="ctr"/>
              </a:tabLst>
            </a:pPr>
            <a:r>
              <a:rPr lang="en-GB" sz="1400" dirty="0"/>
              <a:t>6.0	Additional Study References	</a:t>
            </a:r>
            <a:r>
              <a:rPr lang="en-GB" sz="1400" dirty="0" smtClean="0"/>
              <a:t>29</a:t>
            </a:r>
            <a:endParaRPr lang="en-GB" sz="1400" dirty="0"/>
          </a:p>
          <a:p>
            <a:pPr marL="0" indent="0">
              <a:buNone/>
              <a:tabLst>
                <a:tab pos="450850" algn="l"/>
                <a:tab pos="7172325" algn="ctr"/>
              </a:tabLst>
            </a:pPr>
            <a:r>
              <a:rPr lang="en-GB" sz="1400" dirty="0"/>
              <a:t>7.0	Conclusions	</a:t>
            </a:r>
            <a:r>
              <a:rPr lang="en-GB" sz="1400" dirty="0" smtClean="0"/>
              <a:t>32</a:t>
            </a:r>
            <a:endParaRPr lang="en-GB" sz="1400" dirty="0"/>
          </a:p>
          <a:p>
            <a:pPr marL="0" indent="0">
              <a:buNone/>
              <a:tabLst>
                <a:tab pos="450850" algn="l"/>
                <a:tab pos="7172325" algn="ctr"/>
              </a:tabLst>
            </a:pPr>
            <a:r>
              <a:rPr lang="en-GB" sz="1400" dirty="0"/>
              <a:t>8.0	Recommended Improvement Strategy	</a:t>
            </a:r>
            <a:r>
              <a:rPr lang="en-GB" sz="1400" dirty="0" smtClean="0"/>
              <a:t>35</a:t>
            </a:r>
            <a:endParaRPr lang="en-GB" sz="1400" dirty="0"/>
          </a:p>
          <a:p>
            <a:pPr marL="0" indent="0">
              <a:buNone/>
              <a:tabLst>
                <a:tab pos="450850" algn="l"/>
                <a:tab pos="7086600" algn="l"/>
              </a:tabLst>
            </a:pPr>
            <a:endParaRPr lang="en-GB" sz="1400" dirty="0"/>
          </a:p>
          <a:p>
            <a:pPr marL="0" indent="0">
              <a:buNone/>
              <a:tabLst>
                <a:tab pos="450850" algn="l"/>
                <a:tab pos="7086600" algn="l"/>
              </a:tabLst>
            </a:pPr>
            <a:r>
              <a:rPr lang="en-GB" sz="1400" b="1" dirty="0"/>
              <a:t>Appendices</a:t>
            </a:r>
          </a:p>
          <a:p>
            <a:pPr marL="0" indent="0">
              <a:buNone/>
              <a:tabLst>
                <a:tab pos="450850" algn="l"/>
              </a:tabLst>
            </a:pPr>
            <a:r>
              <a:rPr lang="en-GB" sz="1400" dirty="0"/>
              <a:t>I 	Stakeholder Survey</a:t>
            </a:r>
          </a:p>
          <a:p>
            <a:pPr marL="0" indent="0">
              <a:buNone/>
              <a:tabLst>
                <a:tab pos="450850" algn="l"/>
              </a:tabLst>
            </a:pPr>
            <a:r>
              <a:rPr lang="en-GB" sz="1400" dirty="0"/>
              <a:t>II	Operator Survey</a:t>
            </a:r>
          </a:p>
          <a:p>
            <a:pPr marL="0" indent="0">
              <a:buNone/>
              <a:tabLst>
                <a:tab pos="450850" algn="l"/>
                <a:tab pos="7086600" algn="l"/>
              </a:tabLst>
            </a:pPr>
            <a:endParaRPr lang="en-GB" sz="1400" dirty="0"/>
          </a:p>
        </p:txBody>
      </p:sp>
    </p:spTree>
    <p:extLst>
      <p:ext uri="{BB962C8B-B14F-4D97-AF65-F5344CB8AC3E}">
        <p14:creationId xmlns:p14="http://schemas.microsoft.com/office/powerpoint/2010/main" val="3894938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4.0 	Stakeholder Survey </a:t>
            </a:r>
          </a:p>
        </p:txBody>
      </p:sp>
      <p:sp>
        <p:nvSpPr>
          <p:cNvPr id="3" name="Text Placeholder 2"/>
          <p:cNvSpPr>
            <a:spLocks noGrp="1"/>
          </p:cNvSpPr>
          <p:nvPr>
            <p:ph type="body" sz="quarter" idx="10"/>
          </p:nvPr>
        </p:nvSpPr>
        <p:spPr>
          <a:xfrm>
            <a:off x="684213" y="1332000"/>
            <a:ext cx="2879725" cy="288925"/>
          </a:xfrm>
        </p:spPr>
        <p:txBody>
          <a:bodyPr/>
          <a:lstStyle/>
          <a:p>
            <a:pPr marL="0" indent="0">
              <a:buNone/>
              <a:tabLst>
                <a:tab pos="273050" algn="l"/>
              </a:tabLst>
            </a:pPr>
            <a:r>
              <a:rPr lang="en-GB" sz="1200" b="1" dirty="0"/>
              <a:t>4.3	Summary of </a:t>
            </a:r>
            <a:r>
              <a:rPr lang="en-GB" sz="1200" dirty="0"/>
              <a:t>Responses</a:t>
            </a:r>
            <a:r>
              <a:rPr lang="en-GB" sz="1200" b="0" dirty="0"/>
              <a:t> contd.</a:t>
            </a:r>
          </a:p>
        </p:txBody>
      </p:sp>
      <p:sp>
        <p:nvSpPr>
          <p:cNvPr id="6" name="Text Placeholder 5">
            <a:extLst>
              <a:ext uri="{FF2B5EF4-FFF2-40B4-BE49-F238E27FC236}">
                <a16:creationId xmlns:a16="http://schemas.microsoft.com/office/drawing/2014/main" xmlns="" id="{684EE79A-DF79-493B-A5BA-9B29C0DDC6A2}"/>
              </a:ext>
            </a:extLst>
          </p:cNvPr>
          <p:cNvSpPr>
            <a:spLocks noGrp="1"/>
          </p:cNvSpPr>
          <p:nvPr>
            <p:ph type="body" sz="quarter" idx="11"/>
          </p:nvPr>
        </p:nvSpPr>
        <p:spPr>
          <a:xfrm>
            <a:off x="684212" y="1584001"/>
            <a:ext cx="7128147" cy="2349056"/>
          </a:xfrm>
        </p:spPr>
        <p:txBody>
          <a:bodyPr/>
          <a:lstStyle/>
          <a:p>
            <a:pPr marL="0" indent="0">
              <a:buNone/>
            </a:pPr>
            <a:r>
              <a:rPr lang="en-GB" b="1" i="1" dirty="0"/>
              <a:t>What negatives do they generate?</a:t>
            </a:r>
          </a:p>
          <a:p>
            <a:pPr marL="0" indent="0">
              <a:buNone/>
            </a:pPr>
            <a:r>
              <a:rPr lang="en-GB" dirty="0"/>
              <a:t>21 responses received</a:t>
            </a:r>
          </a:p>
          <a:p>
            <a:pPr marL="0" indent="0">
              <a:buNone/>
            </a:pPr>
            <a:r>
              <a:rPr lang="en-GB" dirty="0"/>
              <a:t>Only two stated none</a:t>
            </a:r>
          </a:p>
          <a:p>
            <a:pPr marL="0" indent="0">
              <a:buNone/>
            </a:pPr>
            <a:r>
              <a:rPr lang="en-GB" dirty="0"/>
              <a:t>Issues mentioned focus on the poor quality image they project, including goods sold and standards of presentation</a:t>
            </a:r>
          </a:p>
          <a:p>
            <a:pPr marL="0" indent="0">
              <a:buNone/>
            </a:pPr>
            <a:r>
              <a:rPr lang="en-GB" dirty="0"/>
              <a:t>They also seem to create problems in terms of visibility, access and customer flow</a:t>
            </a:r>
          </a:p>
          <a:p>
            <a:pPr marL="0" indent="0">
              <a:buNone/>
            </a:pPr>
            <a:r>
              <a:rPr lang="en-GB" dirty="0"/>
              <a:t>Devalues and detracts from the city centre</a:t>
            </a:r>
          </a:p>
          <a:p>
            <a:pPr marL="0" indent="0">
              <a:buNone/>
            </a:pPr>
            <a:r>
              <a:rPr lang="en-GB" dirty="0"/>
              <a:t>Additional issues include odour, litter and shouting</a:t>
            </a:r>
          </a:p>
          <a:p>
            <a:pPr marL="0" indent="0">
              <a:buNone/>
            </a:pPr>
            <a:r>
              <a:rPr lang="en-GB" dirty="0"/>
              <a:t>Size also appears to be an issue, taking up too much room and / or disproportionate to the space they are in</a:t>
            </a:r>
          </a:p>
          <a:p>
            <a:pPr marL="0" indent="0">
              <a:buNone/>
            </a:pPr>
            <a:r>
              <a:rPr lang="en-GB" dirty="0"/>
              <a:t>Considered to be causing street clutter by some</a:t>
            </a:r>
          </a:p>
          <a:p>
            <a:pPr marL="0" indent="0">
              <a:buNone/>
            </a:pPr>
            <a:endParaRPr lang="en-GB" dirty="0"/>
          </a:p>
          <a:p>
            <a:pPr marL="0" indent="0">
              <a:spcBef>
                <a:spcPts val="1200"/>
              </a:spcBef>
              <a:buNone/>
            </a:pPr>
            <a:endParaRPr lang="en-GB" dirty="0"/>
          </a:p>
        </p:txBody>
      </p:sp>
      <p:sp>
        <p:nvSpPr>
          <p:cNvPr id="5" name="Speech Bubble: Rectangle with Corners Rounded 4">
            <a:extLst>
              <a:ext uri="{FF2B5EF4-FFF2-40B4-BE49-F238E27FC236}">
                <a16:creationId xmlns:a16="http://schemas.microsoft.com/office/drawing/2014/main" xmlns="" id="{433CC9DA-235A-4755-B2C4-19D81E4C1304}"/>
              </a:ext>
            </a:extLst>
          </p:cNvPr>
          <p:cNvSpPr/>
          <p:nvPr/>
        </p:nvSpPr>
        <p:spPr>
          <a:xfrm>
            <a:off x="1043608" y="4315481"/>
            <a:ext cx="936104" cy="79208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Bad odour, litter, </a:t>
            </a:r>
            <a:r>
              <a:rPr lang="en-GB" sz="1100" dirty="0" smtClean="0"/>
              <a:t>shouting</a:t>
            </a:r>
            <a:endParaRPr lang="en-GB" sz="1100" dirty="0"/>
          </a:p>
        </p:txBody>
      </p:sp>
      <p:sp>
        <p:nvSpPr>
          <p:cNvPr id="7" name="Speech Bubble: Rectangle with Corners Rounded 6">
            <a:extLst>
              <a:ext uri="{FF2B5EF4-FFF2-40B4-BE49-F238E27FC236}">
                <a16:creationId xmlns:a16="http://schemas.microsoft.com/office/drawing/2014/main" xmlns="" id="{803FA3B4-449B-43D7-B6C3-02909B279AE2}"/>
              </a:ext>
            </a:extLst>
          </p:cNvPr>
          <p:cNvSpPr/>
          <p:nvPr/>
        </p:nvSpPr>
        <p:spPr>
          <a:xfrm>
            <a:off x="2411760" y="4135461"/>
            <a:ext cx="1764196" cy="115212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Poor quality and service lowers customers perception of the whole area and surrounding retailers</a:t>
            </a:r>
          </a:p>
        </p:txBody>
      </p:sp>
      <p:sp>
        <p:nvSpPr>
          <p:cNvPr id="8" name="Speech Bubble: Rectangle with Corners Rounded 7">
            <a:extLst>
              <a:ext uri="{FF2B5EF4-FFF2-40B4-BE49-F238E27FC236}">
                <a16:creationId xmlns:a16="http://schemas.microsoft.com/office/drawing/2014/main" xmlns="" id="{96FA0FF8-6720-4328-8922-1984BC6AB9E0}"/>
              </a:ext>
            </a:extLst>
          </p:cNvPr>
          <p:cNvSpPr/>
          <p:nvPr/>
        </p:nvSpPr>
        <p:spPr>
          <a:xfrm>
            <a:off x="4499992" y="4099457"/>
            <a:ext cx="1888142" cy="122413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They can (and some do) impede the highway in areas where there really isn't enough room for them</a:t>
            </a:r>
          </a:p>
        </p:txBody>
      </p:sp>
      <p:sp>
        <p:nvSpPr>
          <p:cNvPr id="9" name="Speech Bubble: Rectangle with Corners Rounded 8">
            <a:extLst>
              <a:ext uri="{FF2B5EF4-FFF2-40B4-BE49-F238E27FC236}">
                <a16:creationId xmlns:a16="http://schemas.microsoft.com/office/drawing/2014/main" xmlns="" id="{C6F0BF8F-255C-4800-93F0-87D1E99AE95F}"/>
              </a:ext>
            </a:extLst>
          </p:cNvPr>
          <p:cNvSpPr/>
          <p:nvPr/>
        </p:nvSpPr>
        <p:spPr>
          <a:xfrm>
            <a:off x="6692422" y="4106221"/>
            <a:ext cx="1747618" cy="121060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They look tatty, sell rubbish, block the street and give a really downmarket look to the city centre</a:t>
            </a:r>
          </a:p>
        </p:txBody>
      </p:sp>
    </p:spTree>
    <p:extLst>
      <p:ext uri="{BB962C8B-B14F-4D97-AF65-F5344CB8AC3E}">
        <p14:creationId xmlns:p14="http://schemas.microsoft.com/office/powerpoint/2010/main" val="375383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4.0 	Stakeholder Survey </a:t>
            </a:r>
          </a:p>
        </p:txBody>
      </p:sp>
      <p:sp>
        <p:nvSpPr>
          <p:cNvPr id="3" name="Text Placeholder 2"/>
          <p:cNvSpPr>
            <a:spLocks noGrp="1"/>
          </p:cNvSpPr>
          <p:nvPr>
            <p:ph type="body" sz="quarter" idx="10"/>
          </p:nvPr>
        </p:nvSpPr>
        <p:spPr>
          <a:xfrm>
            <a:off x="684213" y="1332000"/>
            <a:ext cx="2879725" cy="288925"/>
          </a:xfrm>
        </p:spPr>
        <p:txBody>
          <a:bodyPr/>
          <a:lstStyle/>
          <a:p>
            <a:pPr marL="0" indent="0">
              <a:buNone/>
              <a:tabLst>
                <a:tab pos="273050" algn="l"/>
              </a:tabLst>
            </a:pPr>
            <a:r>
              <a:rPr lang="en-GB" sz="1200" b="1" dirty="0"/>
              <a:t>4.3	Summary of </a:t>
            </a:r>
            <a:r>
              <a:rPr lang="en-GB" sz="1200" dirty="0"/>
              <a:t>Responses</a:t>
            </a:r>
            <a:r>
              <a:rPr lang="en-GB" sz="1200" b="0" dirty="0"/>
              <a:t> contd.</a:t>
            </a:r>
          </a:p>
        </p:txBody>
      </p:sp>
      <p:sp>
        <p:nvSpPr>
          <p:cNvPr id="6" name="Text Placeholder 5">
            <a:extLst>
              <a:ext uri="{FF2B5EF4-FFF2-40B4-BE49-F238E27FC236}">
                <a16:creationId xmlns:a16="http://schemas.microsoft.com/office/drawing/2014/main" xmlns="" id="{684EE79A-DF79-493B-A5BA-9B29C0DDC6A2}"/>
              </a:ext>
            </a:extLst>
          </p:cNvPr>
          <p:cNvSpPr>
            <a:spLocks noGrp="1"/>
          </p:cNvSpPr>
          <p:nvPr>
            <p:ph type="body" sz="quarter" idx="11"/>
          </p:nvPr>
        </p:nvSpPr>
        <p:spPr>
          <a:xfrm>
            <a:off x="684212" y="1584001"/>
            <a:ext cx="7128147" cy="288925"/>
          </a:xfrm>
        </p:spPr>
        <p:txBody>
          <a:bodyPr/>
          <a:lstStyle/>
          <a:p>
            <a:pPr marL="0" indent="0">
              <a:buNone/>
            </a:pPr>
            <a:r>
              <a:rPr lang="en-GB" b="1" i="1" dirty="0"/>
              <a:t>If you could change one or two key aspects about them, what would that be?</a:t>
            </a:r>
          </a:p>
          <a:p>
            <a:pPr marL="0" indent="0">
              <a:buNone/>
            </a:pPr>
            <a:endParaRPr lang="en-GB" dirty="0"/>
          </a:p>
          <a:p>
            <a:pPr marL="0" indent="0">
              <a:spcBef>
                <a:spcPts val="1200"/>
              </a:spcBef>
              <a:buNone/>
            </a:pPr>
            <a:endParaRPr lang="en-GB" dirty="0"/>
          </a:p>
        </p:txBody>
      </p:sp>
      <p:graphicFrame>
        <p:nvGraphicFramePr>
          <p:cNvPr id="11" name="Table 10">
            <a:extLst>
              <a:ext uri="{FF2B5EF4-FFF2-40B4-BE49-F238E27FC236}">
                <a16:creationId xmlns:a16="http://schemas.microsoft.com/office/drawing/2014/main" xmlns="" id="{A1EAFB85-C7FE-4DCB-AA12-98063014603C}"/>
              </a:ext>
            </a:extLst>
          </p:cNvPr>
          <p:cNvGraphicFramePr>
            <a:graphicFrameLocks noGrp="1"/>
          </p:cNvGraphicFramePr>
          <p:nvPr>
            <p:extLst/>
          </p:nvPr>
        </p:nvGraphicFramePr>
        <p:xfrm>
          <a:off x="708198" y="1901479"/>
          <a:ext cx="6528098" cy="3931920"/>
        </p:xfrm>
        <a:graphic>
          <a:graphicData uri="http://schemas.openxmlformats.org/drawingml/2006/table">
            <a:tbl>
              <a:tblPr bandRow="1">
                <a:tableStyleId>{5C22544A-7EE6-4342-B048-85BDC9FD1C3A}</a:tableStyleId>
              </a:tblPr>
              <a:tblGrid>
                <a:gridCol w="6528098">
                  <a:extLst>
                    <a:ext uri="{9D8B030D-6E8A-4147-A177-3AD203B41FA5}">
                      <a16:colId xmlns:a16="http://schemas.microsoft.com/office/drawing/2014/main" xmlns="" val="4117674914"/>
                    </a:ext>
                  </a:extLst>
                </a:gridCol>
              </a:tblGrid>
              <a:tr h="370840">
                <a:tc>
                  <a:txBody>
                    <a:bodyPr/>
                    <a:lstStyle/>
                    <a:p>
                      <a:r>
                        <a:rPr lang="en-GB" sz="1200" b="0" dirty="0">
                          <a:solidFill>
                            <a:schemeClr val="tx1"/>
                          </a:solidFill>
                          <a:latin typeface="Arial Narrow" panose="020B0606020202030204" pitchFamily="34" charset="0"/>
                        </a:rPr>
                        <a:t>“Better quality items”</a:t>
                      </a:r>
                    </a:p>
                    <a:p>
                      <a:r>
                        <a:rPr lang="en-GB" sz="1200" b="0" dirty="0">
                          <a:solidFill>
                            <a:schemeClr val="tx1"/>
                          </a:solidFill>
                          <a:latin typeface="Arial Narrow" panose="020B0606020202030204" pitchFamily="34" charset="0"/>
                        </a:rPr>
                        <a:t>“Consistent placement” </a:t>
                      </a:r>
                    </a:p>
                    <a:p>
                      <a:r>
                        <a:rPr lang="en-GB" sz="1200" b="0" dirty="0">
                          <a:solidFill>
                            <a:schemeClr val="tx1"/>
                          </a:solidFill>
                          <a:latin typeface="Arial Narrow" panose="020B0606020202030204" pitchFamily="34" charset="0"/>
                        </a:rPr>
                        <a:t>“No loud speakers or microphones”</a:t>
                      </a:r>
                    </a:p>
                    <a:p>
                      <a:r>
                        <a:rPr lang="en-GB" sz="1200" b="0" dirty="0">
                          <a:solidFill>
                            <a:schemeClr val="tx1"/>
                          </a:solidFill>
                          <a:latin typeface="Arial Narrow" panose="020B0606020202030204" pitchFamily="34" charset="0"/>
                        </a:rPr>
                        <a:t>“Uniformity in design”</a:t>
                      </a:r>
                    </a:p>
                    <a:p>
                      <a:r>
                        <a:rPr lang="en-GB" sz="1200" b="0" dirty="0">
                          <a:solidFill>
                            <a:schemeClr val="tx1"/>
                          </a:solidFill>
                          <a:latin typeface="Arial Narrow" panose="020B0606020202030204" pitchFamily="34" charset="0"/>
                        </a:rPr>
                        <a:t>“Location - the city has markets”</a:t>
                      </a:r>
                    </a:p>
                    <a:p>
                      <a:r>
                        <a:rPr lang="en-GB" sz="1200" b="0" dirty="0">
                          <a:solidFill>
                            <a:schemeClr val="tx1"/>
                          </a:solidFill>
                          <a:latin typeface="Arial Narrow" panose="020B0606020202030204" pitchFamily="34" charset="0"/>
                        </a:rPr>
                        <a:t>“Appearance (more uniform) for recognition”</a:t>
                      </a:r>
                    </a:p>
                    <a:p>
                      <a:r>
                        <a:rPr lang="en-GB" sz="1200" b="0" dirty="0">
                          <a:solidFill>
                            <a:schemeClr val="tx1"/>
                          </a:solidFill>
                          <a:latin typeface="Arial Narrow" panose="020B0606020202030204" pitchFamily="34" charset="0"/>
                        </a:rPr>
                        <a:t>“They should not be allowed in roads or streets where there is insufficient space for them and pedestrians to coexist, e.g. in Union Street”</a:t>
                      </a:r>
                    </a:p>
                    <a:p>
                      <a:r>
                        <a:rPr lang="en-GB" sz="1200" b="0" dirty="0">
                          <a:solidFill>
                            <a:schemeClr val="tx1"/>
                          </a:solidFill>
                          <a:latin typeface="Arial Narrow" panose="020B0606020202030204" pitchFamily="34" charset="0"/>
                        </a:rPr>
                        <a:t>“I would not change much, during the quiet times the units may benefit from a coat of paint and bright LED lighting”</a:t>
                      </a:r>
                    </a:p>
                    <a:p>
                      <a:r>
                        <a:rPr lang="en-GB" sz="1200" b="0" dirty="0">
                          <a:solidFill>
                            <a:schemeClr val="tx1"/>
                          </a:solidFill>
                          <a:latin typeface="Arial Narrow" panose="020B0606020202030204" pitchFamily="34" charset="0"/>
                        </a:rPr>
                        <a:t>“Have fixed units”</a:t>
                      </a:r>
                    </a:p>
                    <a:p>
                      <a:r>
                        <a:rPr lang="en-GB" sz="1200" b="0" dirty="0">
                          <a:solidFill>
                            <a:schemeClr val="tx1"/>
                          </a:solidFill>
                          <a:latin typeface="Arial Narrow" panose="020B0606020202030204" pitchFamily="34" charset="0"/>
                        </a:rPr>
                        <a:t>“Amount of space they take up in the prime locations”</a:t>
                      </a:r>
                    </a:p>
                    <a:p>
                      <a:r>
                        <a:rPr lang="en-GB" sz="1200" b="0" dirty="0">
                          <a:solidFill>
                            <a:schemeClr val="tx1"/>
                          </a:solidFill>
                          <a:latin typeface="Arial Narrow" panose="020B0606020202030204" pitchFamily="34" charset="0"/>
                        </a:rPr>
                        <a:t>“Stricter conditions that are rigorously enforced”</a:t>
                      </a:r>
                    </a:p>
                    <a:p>
                      <a:r>
                        <a:rPr lang="en-GB" sz="1200" b="0" dirty="0">
                          <a:solidFill>
                            <a:schemeClr val="tx1"/>
                          </a:solidFill>
                          <a:latin typeface="Arial Narrow" panose="020B0606020202030204" pitchFamily="34" charset="0"/>
                        </a:rPr>
                        <a:t>“Remove all stalls that cause an obstruction”</a:t>
                      </a:r>
                    </a:p>
                    <a:p>
                      <a:r>
                        <a:rPr lang="en-GB" sz="1200" b="0" dirty="0">
                          <a:solidFill>
                            <a:schemeClr val="tx1"/>
                          </a:solidFill>
                          <a:latin typeface="Arial Narrow" panose="020B0606020202030204" pitchFamily="34" charset="0"/>
                        </a:rPr>
                        <a:t>“Get rid of all the market stalls and make any new trader have a fixed, properly maintained SMALL kiosk”</a:t>
                      </a:r>
                    </a:p>
                    <a:p>
                      <a:r>
                        <a:rPr lang="en-GB" sz="1200" b="0" dirty="0">
                          <a:solidFill>
                            <a:schemeClr val="tx1"/>
                          </a:solidFill>
                          <a:latin typeface="Arial Narrow" panose="020B0606020202030204" pitchFamily="34" charset="0"/>
                        </a:rPr>
                        <a:t>“Confine street trading to street food and flowers”</a:t>
                      </a:r>
                    </a:p>
                    <a:p>
                      <a:r>
                        <a:rPr lang="en-GB" sz="1200" b="0" dirty="0">
                          <a:solidFill>
                            <a:schemeClr val="tx1"/>
                          </a:solidFill>
                          <a:latin typeface="Arial Narrow" panose="020B0606020202030204" pitchFamily="34" charset="0"/>
                        </a:rPr>
                        <a:t>“Make them keep to their barrows”</a:t>
                      </a:r>
                    </a:p>
                    <a:p>
                      <a:r>
                        <a:rPr lang="en-GB" sz="1200" b="0" dirty="0">
                          <a:solidFill>
                            <a:schemeClr val="tx1"/>
                          </a:solidFill>
                          <a:latin typeface="Arial Narrow" panose="020B0606020202030204" pitchFamily="34" charset="0"/>
                        </a:rPr>
                        <a:t>“Space them out better - it can get congested” </a:t>
                      </a:r>
                    </a:p>
                    <a:p>
                      <a:r>
                        <a:rPr lang="en-GB" sz="1200" b="0" dirty="0">
                          <a:solidFill>
                            <a:schemeClr val="tx1"/>
                          </a:solidFill>
                          <a:latin typeface="Arial Narrow" panose="020B0606020202030204" pitchFamily="34" charset="0"/>
                        </a:rPr>
                        <a:t>“Open longer”</a:t>
                      </a:r>
                    </a:p>
                    <a:p>
                      <a:r>
                        <a:rPr lang="en-GB" sz="1200" b="0" dirty="0">
                          <a:solidFill>
                            <a:schemeClr val="tx1"/>
                          </a:solidFill>
                          <a:latin typeface="Arial Narrow" panose="020B0606020202030204" pitchFamily="34" charset="0"/>
                        </a:rPr>
                        <a:t>“Long term strategy for location”</a:t>
                      </a:r>
                    </a:p>
                    <a:p>
                      <a:r>
                        <a:rPr lang="en-GB" sz="1200" b="0" dirty="0">
                          <a:solidFill>
                            <a:schemeClr val="tx1"/>
                          </a:solidFill>
                          <a:latin typeface="Arial Narrow" panose="020B0606020202030204" pitchFamily="34" charset="0"/>
                        </a:rPr>
                        <a:t>“Location, management, consistency”</a:t>
                      </a:r>
                    </a:p>
                    <a:p>
                      <a:endParaRPr lang="en-GB" sz="1200" b="0" dirty="0">
                        <a:solidFill>
                          <a:schemeClr val="tx1"/>
                        </a:solidFill>
                        <a:latin typeface="Arial Narrow" panose="020B0606020202030204" pitchFamily="34" charset="0"/>
                      </a:endParaRPr>
                    </a:p>
                  </a:txBody>
                  <a:tcPr/>
                </a:tc>
                <a:extLst>
                  <a:ext uri="{0D108BD9-81ED-4DB2-BD59-A6C34878D82A}">
                    <a16:rowId xmlns:a16="http://schemas.microsoft.com/office/drawing/2014/main" xmlns="" val="2361884590"/>
                  </a:ext>
                </a:extLst>
              </a:tr>
            </a:tbl>
          </a:graphicData>
        </a:graphic>
      </p:graphicFrame>
      <p:sp>
        <p:nvSpPr>
          <p:cNvPr id="12" name="TextBox 11">
            <a:extLst>
              <a:ext uri="{FF2B5EF4-FFF2-40B4-BE49-F238E27FC236}">
                <a16:creationId xmlns:a16="http://schemas.microsoft.com/office/drawing/2014/main" xmlns="" id="{642F529A-A699-4398-9731-CF007EE31CF0}"/>
              </a:ext>
            </a:extLst>
          </p:cNvPr>
          <p:cNvSpPr txBox="1"/>
          <p:nvPr/>
        </p:nvSpPr>
        <p:spPr>
          <a:xfrm>
            <a:off x="7524328" y="3212976"/>
            <a:ext cx="1368152" cy="1169551"/>
          </a:xfrm>
          <a:prstGeom prst="rect">
            <a:avLst/>
          </a:prstGeom>
          <a:noFill/>
        </p:spPr>
        <p:txBody>
          <a:bodyPr wrap="square" rtlCol="0">
            <a:spAutoFit/>
          </a:bodyPr>
          <a:lstStyle/>
          <a:p>
            <a:r>
              <a:rPr lang="en-GB" sz="1400" dirty="0"/>
              <a:t>Main aspects:</a:t>
            </a:r>
          </a:p>
          <a:p>
            <a:r>
              <a:rPr lang="en-GB" sz="1400" b="1" dirty="0"/>
              <a:t>Design</a:t>
            </a:r>
          </a:p>
          <a:p>
            <a:r>
              <a:rPr lang="en-GB" sz="1400" b="1" dirty="0"/>
              <a:t>Location</a:t>
            </a:r>
          </a:p>
          <a:p>
            <a:r>
              <a:rPr lang="en-GB" sz="1400" b="1" dirty="0"/>
              <a:t>Appearance</a:t>
            </a:r>
          </a:p>
          <a:p>
            <a:r>
              <a:rPr lang="en-GB" sz="1400" b="1" dirty="0" smtClean="0"/>
              <a:t>Size</a:t>
            </a:r>
          </a:p>
        </p:txBody>
      </p:sp>
      <p:sp>
        <p:nvSpPr>
          <p:cNvPr id="13" name="Arrow: Pentagon 12">
            <a:extLst>
              <a:ext uri="{FF2B5EF4-FFF2-40B4-BE49-F238E27FC236}">
                <a16:creationId xmlns:a16="http://schemas.microsoft.com/office/drawing/2014/main" xmlns="" id="{ED77371E-3399-495B-9F48-7766D4B8BC16}"/>
              </a:ext>
            </a:extLst>
          </p:cNvPr>
          <p:cNvSpPr/>
          <p:nvPr/>
        </p:nvSpPr>
        <p:spPr>
          <a:xfrm>
            <a:off x="7236296" y="3573016"/>
            <a:ext cx="288032" cy="5040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97290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4.0 	Stakeholder Survey </a:t>
            </a:r>
          </a:p>
        </p:txBody>
      </p:sp>
      <p:sp>
        <p:nvSpPr>
          <p:cNvPr id="3" name="Text Placeholder 2"/>
          <p:cNvSpPr>
            <a:spLocks noGrp="1"/>
          </p:cNvSpPr>
          <p:nvPr>
            <p:ph type="body" sz="quarter" idx="10"/>
          </p:nvPr>
        </p:nvSpPr>
        <p:spPr>
          <a:xfrm>
            <a:off x="684213" y="1332000"/>
            <a:ext cx="2879725" cy="288925"/>
          </a:xfrm>
        </p:spPr>
        <p:txBody>
          <a:bodyPr/>
          <a:lstStyle/>
          <a:p>
            <a:pPr marL="0" indent="0">
              <a:buNone/>
              <a:tabLst>
                <a:tab pos="273050" algn="l"/>
              </a:tabLst>
            </a:pPr>
            <a:r>
              <a:rPr lang="en-GB" sz="1200" b="1" dirty="0"/>
              <a:t>4.3	Summary of </a:t>
            </a:r>
            <a:r>
              <a:rPr lang="en-GB" sz="1200" dirty="0"/>
              <a:t>Responses</a:t>
            </a:r>
            <a:r>
              <a:rPr lang="en-GB" sz="1200" b="0" dirty="0"/>
              <a:t> contd.</a:t>
            </a:r>
          </a:p>
        </p:txBody>
      </p:sp>
      <p:sp>
        <p:nvSpPr>
          <p:cNvPr id="6" name="Text Placeholder 5">
            <a:extLst>
              <a:ext uri="{FF2B5EF4-FFF2-40B4-BE49-F238E27FC236}">
                <a16:creationId xmlns:a16="http://schemas.microsoft.com/office/drawing/2014/main" xmlns="" id="{684EE79A-DF79-493B-A5BA-9B29C0DDC6A2}"/>
              </a:ext>
            </a:extLst>
          </p:cNvPr>
          <p:cNvSpPr>
            <a:spLocks noGrp="1"/>
          </p:cNvSpPr>
          <p:nvPr>
            <p:ph type="body" sz="quarter" idx="11"/>
          </p:nvPr>
        </p:nvSpPr>
        <p:spPr>
          <a:xfrm>
            <a:off x="684212" y="1584001"/>
            <a:ext cx="7128147" cy="288925"/>
          </a:xfrm>
        </p:spPr>
        <p:txBody>
          <a:bodyPr/>
          <a:lstStyle/>
          <a:p>
            <a:pPr marL="0" indent="0">
              <a:buNone/>
            </a:pPr>
            <a:r>
              <a:rPr lang="en-GB" b="1" i="1" dirty="0"/>
              <a:t>If you could change one or two key aspects about them, what would that be?</a:t>
            </a:r>
          </a:p>
          <a:p>
            <a:pPr marL="0" indent="0">
              <a:buNone/>
            </a:pPr>
            <a:endParaRPr lang="en-GB" dirty="0"/>
          </a:p>
          <a:p>
            <a:pPr marL="0" indent="0">
              <a:spcBef>
                <a:spcPts val="1200"/>
              </a:spcBef>
              <a:buNone/>
            </a:pPr>
            <a:endParaRPr lang="en-GB" dirty="0"/>
          </a:p>
        </p:txBody>
      </p:sp>
      <p:graphicFrame>
        <p:nvGraphicFramePr>
          <p:cNvPr id="11" name="Table 10">
            <a:extLst>
              <a:ext uri="{FF2B5EF4-FFF2-40B4-BE49-F238E27FC236}">
                <a16:creationId xmlns:a16="http://schemas.microsoft.com/office/drawing/2014/main" xmlns="" id="{A1EAFB85-C7FE-4DCB-AA12-98063014603C}"/>
              </a:ext>
            </a:extLst>
          </p:cNvPr>
          <p:cNvGraphicFramePr>
            <a:graphicFrameLocks noGrp="1"/>
          </p:cNvGraphicFramePr>
          <p:nvPr>
            <p:extLst/>
          </p:nvPr>
        </p:nvGraphicFramePr>
        <p:xfrm>
          <a:off x="708198" y="1901479"/>
          <a:ext cx="6528098" cy="3566160"/>
        </p:xfrm>
        <a:graphic>
          <a:graphicData uri="http://schemas.openxmlformats.org/drawingml/2006/table">
            <a:tbl>
              <a:tblPr bandRow="1">
                <a:tableStyleId>{5C22544A-7EE6-4342-B048-85BDC9FD1C3A}</a:tableStyleId>
              </a:tblPr>
              <a:tblGrid>
                <a:gridCol w="6528098">
                  <a:extLst>
                    <a:ext uri="{9D8B030D-6E8A-4147-A177-3AD203B41FA5}">
                      <a16:colId xmlns:a16="http://schemas.microsoft.com/office/drawing/2014/main" xmlns="" val="4117674914"/>
                    </a:ext>
                  </a:extLst>
                </a:gridCol>
              </a:tblGrid>
              <a:tr h="3255713">
                <a:tc>
                  <a:txBody>
                    <a:bodyPr/>
                    <a:lstStyle/>
                    <a:p>
                      <a:r>
                        <a:rPr lang="en-GB" sz="1200" b="0" dirty="0">
                          <a:solidFill>
                            <a:schemeClr val="tx1"/>
                          </a:solidFill>
                          <a:latin typeface="Arial Narrow" panose="020B0606020202030204" pitchFamily="34" charset="0"/>
                        </a:rPr>
                        <a:t>“No hot food”</a:t>
                      </a:r>
                    </a:p>
                    <a:p>
                      <a:r>
                        <a:rPr lang="en-GB" sz="1200" b="0" dirty="0">
                          <a:solidFill>
                            <a:schemeClr val="tx1"/>
                          </a:solidFill>
                          <a:latin typeface="Arial Narrow" panose="020B0606020202030204" pitchFamily="34" charset="0"/>
                        </a:rPr>
                        <a:t>“Gather together”</a:t>
                      </a:r>
                    </a:p>
                    <a:p>
                      <a:r>
                        <a:rPr lang="en-GB" sz="1200" b="0" dirty="0">
                          <a:solidFill>
                            <a:schemeClr val="tx1"/>
                          </a:solidFill>
                          <a:latin typeface="Arial Narrow" panose="020B0606020202030204" pitchFamily="34" charset="0"/>
                        </a:rPr>
                        <a:t>“Well kept stalls”</a:t>
                      </a:r>
                    </a:p>
                    <a:p>
                      <a:r>
                        <a:rPr lang="en-GB" sz="1200" b="0" dirty="0">
                          <a:solidFill>
                            <a:schemeClr val="tx1"/>
                          </a:solidFill>
                          <a:latin typeface="Arial Narrow" panose="020B0606020202030204" pitchFamily="34" charset="0"/>
                        </a:rPr>
                        <a:t>“Range of offer, e.g. different type of food offer (Moroccan or more ‘food festival’)”</a:t>
                      </a:r>
                    </a:p>
                    <a:p>
                      <a:r>
                        <a:rPr lang="en-GB" sz="1200" b="0" dirty="0">
                          <a:solidFill>
                            <a:schemeClr val="tx1"/>
                          </a:solidFill>
                          <a:latin typeface="Arial Narrow" panose="020B0606020202030204" pitchFamily="34" charset="0"/>
                        </a:rPr>
                        <a:t>“Quality and design of the kiosks and policing of their build out”</a:t>
                      </a:r>
                    </a:p>
                    <a:p>
                      <a:r>
                        <a:rPr lang="en-GB" sz="1200" b="0" dirty="0">
                          <a:solidFill>
                            <a:schemeClr val="tx1"/>
                          </a:solidFill>
                          <a:latin typeface="Arial Narrow" panose="020B0606020202030204" pitchFamily="34" charset="0"/>
                        </a:rPr>
                        <a:t>“Quality checks on value, service and viability” </a:t>
                      </a:r>
                    </a:p>
                    <a:p>
                      <a:r>
                        <a:rPr lang="en-GB" sz="1200" b="0" dirty="0">
                          <a:solidFill>
                            <a:schemeClr val="tx1"/>
                          </a:solidFill>
                          <a:latin typeface="Arial Narrow" panose="020B0606020202030204" pitchFamily="34" charset="0"/>
                        </a:rPr>
                        <a:t>“Improve their appearance and be more than a few tables with merchandise that looks like a jumble sale” </a:t>
                      </a:r>
                    </a:p>
                    <a:p>
                      <a:r>
                        <a:rPr lang="en-GB" sz="1200" b="0" dirty="0">
                          <a:solidFill>
                            <a:schemeClr val="tx1"/>
                          </a:solidFill>
                          <a:latin typeface="Arial Narrow" panose="020B0606020202030204" pitchFamily="34" charset="0"/>
                        </a:rPr>
                        <a:t>“Control goods sold”</a:t>
                      </a:r>
                    </a:p>
                    <a:p>
                      <a:r>
                        <a:rPr lang="en-GB" sz="1200" b="0" dirty="0">
                          <a:solidFill>
                            <a:schemeClr val="tx1"/>
                          </a:solidFill>
                          <a:latin typeface="Arial Narrow" panose="020B0606020202030204" pitchFamily="34" charset="0"/>
                        </a:rPr>
                        <a:t>“What they offer - their sale lines”</a:t>
                      </a:r>
                    </a:p>
                    <a:p>
                      <a:r>
                        <a:rPr lang="en-GB" sz="1200" b="0" dirty="0">
                          <a:solidFill>
                            <a:schemeClr val="tx1"/>
                          </a:solidFill>
                          <a:latin typeface="Arial Narrow" panose="020B0606020202030204" pitchFamily="34" charset="0"/>
                        </a:rPr>
                        <a:t>“Define street trading and which activities fall into this definition and those that don’t”</a:t>
                      </a:r>
                    </a:p>
                    <a:p>
                      <a:r>
                        <a:rPr lang="en-GB" sz="1200" b="0" dirty="0">
                          <a:solidFill>
                            <a:schemeClr val="tx1"/>
                          </a:solidFill>
                          <a:latin typeface="Arial Narrow" panose="020B0606020202030204" pitchFamily="34" charset="0"/>
                        </a:rPr>
                        <a:t>“Reduce the size of the stalls to a designated size contained within a purpose built unit that prohibits spreading”</a:t>
                      </a:r>
                    </a:p>
                    <a:p>
                      <a:r>
                        <a:rPr lang="en-GB" sz="1200" b="0" dirty="0">
                          <a:solidFill>
                            <a:schemeClr val="tx1"/>
                          </a:solidFill>
                          <a:latin typeface="Arial Narrow" panose="020B0606020202030204" pitchFamily="34" charset="0"/>
                        </a:rPr>
                        <a:t>“Cheap goods should be moved to the market areas”</a:t>
                      </a:r>
                    </a:p>
                    <a:p>
                      <a:r>
                        <a:rPr lang="en-GB" sz="1200" b="0" dirty="0">
                          <a:solidFill>
                            <a:schemeClr val="tx1"/>
                          </a:solidFill>
                          <a:latin typeface="Arial Narrow" panose="020B0606020202030204" pitchFamily="34" charset="0"/>
                        </a:rPr>
                        <a:t>“Interact with local stores / perhaps offers”</a:t>
                      </a:r>
                    </a:p>
                    <a:p>
                      <a:r>
                        <a:rPr lang="en-GB" sz="1200" b="0" dirty="0">
                          <a:solidFill>
                            <a:schemeClr val="tx1"/>
                          </a:solidFill>
                          <a:latin typeface="Arial Narrow" panose="020B0606020202030204" pitchFamily="34" charset="0"/>
                        </a:rPr>
                        <a:t>“Get more fresh”</a:t>
                      </a:r>
                    </a:p>
                    <a:p>
                      <a:r>
                        <a:rPr lang="en-GB" sz="1200" b="0" dirty="0">
                          <a:solidFill>
                            <a:schemeClr val="tx1"/>
                          </a:solidFill>
                          <a:latin typeface="Arial Narrow" panose="020B0606020202030204" pitchFamily="34" charset="0"/>
                        </a:rPr>
                        <a:t>“That they take their rubbish with them and not stock pile it by the already full bins”</a:t>
                      </a:r>
                    </a:p>
                    <a:p>
                      <a:r>
                        <a:rPr lang="en-GB" sz="1200" b="0" dirty="0">
                          <a:solidFill>
                            <a:schemeClr val="tx1"/>
                          </a:solidFill>
                          <a:latin typeface="Arial Narrow" panose="020B0606020202030204" pitchFamily="34" charset="0"/>
                        </a:rPr>
                        <a:t>“The market stalls in the main shopping streets should be removed to Edgbaston Street with the other market traders - leave only occasional food offers”</a:t>
                      </a:r>
                    </a:p>
                    <a:p>
                      <a:r>
                        <a:rPr lang="en-GB" sz="1200" b="0" dirty="0">
                          <a:solidFill>
                            <a:schemeClr val="tx1"/>
                          </a:solidFill>
                          <a:latin typeface="Arial Narrow" panose="020B0606020202030204" pitchFamily="34" charset="0"/>
                        </a:rPr>
                        <a:t>“Different proposition, fit for purpose”</a:t>
                      </a:r>
                    </a:p>
                    <a:p>
                      <a:endParaRPr lang="en-GB" sz="1200" b="0" dirty="0">
                        <a:solidFill>
                          <a:schemeClr val="tx1"/>
                        </a:solidFill>
                        <a:latin typeface="Arial Narrow" panose="020B0606020202030204" pitchFamily="34" charset="0"/>
                      </a:endParaRPr>
                    </a:p>
                  </a:txBody>
                  <a:tcPr/>
                </a:tc>
                <a:extLst>
                  <a:ext uri="{0D108BD9-81ED-4DB2-BD59-A6C34878D82A}">
                    <a16:rowId xmlns:a16="http://schemas.microsoft.com/office/drawing/2014/main" xmlns="" val="2361884590"/>
                  </a:ext>
                </a:extLst>
              </a:tr>
            </a:tbl>
          </a:graphicData>
        </a:graphic>
      </p:graphicFrame>
      <p:sp>
        <p:nvSpPr>
          <p:cNvPr id="12" name="TextBox 11">
            <a:extLst>
              <a:ext uri="{FF2B5EF4-FFF2-40B4-BE49-F238E27FC236}">
                <a16:creationId xmlns:a16="http://schemas.microsoft.com/office/drawing/2014/main" xmlns="" id="{642F529A-A699-4398-9731-CF007EE31CF0}"/>
              </a:ext>
            </a:extLst>
          </p:cNvPr>
          <p:cNvSpPr txBox="1"/>
          <p:nvPr/>
        </p:nvSpPr>
        <p:spPr>
          <a:xfrm>
            <a:off x="7524328" y="2996952"/>
            <a:ext cx="1368152" cy="1169551"/>
          </a:xfrm>
          <a:prstGeom prst="rect">
            <a:avLst/>
          </a:prstGeom>
          <a:noFill/>
        </p:spPr>
        <p:txBody>
          <a:bodyPr wrap="square" rtlCol="0">
            <a:spAutoFit/>
          </a:bodyPr>
          <a:lstStyle/>
          <a:p>
            <a:r>
              <a:rPr lang="en-GB" sz="1400" dirty="0"/>
              <a:t>Other aspects:</a:t>
            </a:r>
          </a:p>
          <a:p>
            <a:r>
              <a:rPr lang="en-GB" sz="1400" b="1" dirty="0"/>
              <a:t>Product offer</a:t>
            </a:r>
          </a:p>
          <a:p>
            <a:r>
              <a:rPr lang="en-GB" sz="1400" b="1" dirty="0"/>
              <a:t>Maintenance</a:t>
            </a:r>
          </a:p>
          <a:p>
            <a:r>
              <a:rPr lang="en-GB" sz="1400" b="1" dirty="0"/>
              <a:t>Regulation</a:t>
            </a:r>
          </a:p>
          <a:p>
            <a:r>
              <a:rPr lang="en-GB" sz="1400" b="1" dirty="0"/>
              <a:t>Housekeeping</a:t>
            </a:r>
          </a:p>
        </p:txBody>
      </p:sp>
      <p:sp>
        <p:nvSpPr>
          <p:cNvPr id="13" name="Arrow: Pentagon 12">
            <a:extLst>
              <a:ext uri="{FF2B5EF4-FFF2-40B4-BE49-F238E27FC236}">
                <a16:creationId xmlns:a16="http://schemas.microsoft.com/office/drawing/2014/main" xmlns="" id="{ED77371E-3399-495B-9F48-7766D4B8BC16}"/>
              </a:ext>
            </a:extLst>
          </p:cNvPr>
          <p:cNvSpPr/>
          <p:nvPr/>
        </p:nvSpPr>
        <p:spPr>
          <a:xfrm>
            <a:off x="7236296" y="3356992"/>
            <a:ext cx="288032" cy="5040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43010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4.0 	Stakeholder Survey </a:t>
            </a:r>
          </a:p>
        </p:txBody>
      </p:sp>
      <p:sp>
        <p:nvSpPr>
          <p:cNvPr id="3" name="Text Placeholder 2"/>
          <p:cNvSpPr>
            <a:spLocks noGrp="1"/>
          </p:cNvSpPr>
          <p:nvPr>
            <p:ph type="body" sz="quarter" idx="10"/>
          </p:nvPr>
        </p:nvSpPr>
        <p:spPr>
          <a:xfrm>
            <a:off x="684213" y="1332000"/>
            <a:ext cx="2879725" cy="288925"/>
          </a:xfrm>
        </p:spPr>
        <p:txBody>
          <a:bodyPr/>
          <a:lstStyle/>
          <a:p>
            <a:pPr marL="0" indent="0">
              <a:buNone/>
              <a:tabLst>
                <a:tab pos="273050" algn="l"/>
              </a:tabLst>
            </a:pPr>
            <a:r>
              <a:rPr lang="en-GB" sz="1200" b="1" dirty="0"/>
              <a:t>4.3	Summary of </a:t>
            </a:r>
            <a:r>
              <a:rPr lang="en-GB" sz="1200" dirty="0"/>
              <a:t>Responses</a:t>
            </a:r>
            <a:r>
              <a:rPr lang="en-GB" sz="1200" b="0" dirty="0"/>
              <a:t> contd.</a:t>
            </a:r>
          </a:p>
        </p:txBody>
      </p:sp>
      <p:sp>
        <p:nvSpPr>
          <p:cNvPr id="6" name="Text Placeholder 5">
            <a:extLst>
              <a:ext uri="{FF2B5EF4-FFF2-40B4-BE49-F238E27FC236}">
                <a16:creationId xmlns:a16="http://schemas.microsoft.com/office/drawing/2014/main" xmlns="" id="{684EE79A-DF79-493B-A5BA-9B29C0DDC6A2}"/>
              </a:ext>
            </a:extLst>
          </p:cNvPr>
          <p:cNvSpPr>
            <a:spLocks noGrp="1"/>
          </p:cNvSpPr>
          <p:nvPr>
            <p:ph type="body" sz="quarter" idx="11"/>
          </p:nvPr>
        </p:nvSpPr>
        <p:spPr>
          <a:xfrm>
            <a:off x="684212" y="1584001"/>
            <a:ext cx="7128147" cy="2349056"/>
          </a:xfrm>
        </p:spPr>
        <p:txBody>
          <a:bodyPr/>
          <a:lstStyle/>
          <a:p>
            <a:pPr marL="0" indent="0">
              <a:buNone/>
            </a:pPr>
            <a:r>
              <a:rPr lang="en-GB" b="1" i="1" dirty="0"/>
              <a:t>Where have you seen other examples of street trading that you liked; what did you like?</a:t>
            </a:r>
          </a:p>
          <a:p>
            <a:pPr marL="0" indent="0">
              <a:buNone/>
            </a:pPr>
            <a:endParaRPr lang="en-GB" dirty="0"/>
          </a:p>
          <a:p>
            <a:pPr marL="0" indent="0">
              <a:spcBef>
                <a:spcPts val="1200"/>
              </a:spcBef>
              <a:buNone/>
            </a:pPr>
            <a:endParaRPr lang="en-GB" dirty="0"/>
          </a:p>
        </p:txBody>
      </p:sp>
      <p:sp>
        <p:nvSpPr>
          <p:cNvPr id="5" name="Speech Bubble: Rectangle with Corners Rounded 4">
            <a:extLst>
              <a:ext uri="{FF2B5EF4-FFF2-40B4-BE49-F238E27FC236}">
                <a16:creationId xmlns:a16="http://schemas.microsoft.com/office/drawing/2014/main" xmlns="" id="{433CC9DA-235A-4755-B2C4-19D81E4C1304}"/>
              </a:ext>
            </a:extLst>
          </p:cNvPr>
          <p:cNvSpPr/>
          <p:nvPr/>
        </p:nvSpPr>
        <p:spPr>
          <a:xfrm>
            <a:off x="971600" y="1967353"/>
            <a:ext cx="1476163" cy="79208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London -fresh orange juice. Rome -flower stalls</a:t>
            </a:r>
          </a:p>
        </p:txBody>
      </p:sp>
      <p:sp>
        <p:nvSpPr>
          <p:cNvPr id="7" name="Speech Bubble: Rectangle with Corners Rounded 6">
            <a:extLst>
              <a:ext uri="{FF2B5EF4-FFF2-40B4-BE49-F238E27FC236}">
                <a16:creationId xmlns:a16="http://schemas.microsoft.com/office/drawing/2014/main" xmlns="" id="{803FA3B4-449B-43D7-B6C3-02909B279AE2}"/>
              </a:ext>
            </a:extLst>
          </p:cNvPr>
          <p:cNvSpPr/>
          <p:nvPr/>
        </p:nvSpPr>
        <p:spPr>
          <a:xfrm>
            <a:off x="2627784" y="1967353"/>
            <a:ext cx="1231416" cy="79208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Farmers markets, Solihull </a:t>
            </a:r>
          </a:p>
        </p:txBody>
      </p:sp>
      <p:sp>
        <p:nvSpPr>
          <p:cNvPr id="9" name="Speech Bubble: Rectangle with Corners Rounded 8">
            <a:extLst>
              <a:ext uri="{FF2B5EF4-FFF2-40B4-BE49-F238E27FC236}">
                <a16:creationId xmlns:a16="http://schemas.microsoft.com/office/drawing/2014/main" xmlns="" id="{C6F0BF8F-255C-4800-93F0-87D1E99AE95F}"/>
              </a:ext>
            </a:extLst>
          </p:cNvPr>
          <p:cNvSpPr/>
          <p:nvPr/>
        </p:nvSpPr>
        <p:spPr>
          <a:xfrm>
            <a:off x="4067944" y="1937619"/>
            <a:ext cx="2419200" cy="91531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Bullring </a:t>
            </a:r>
            <a:r>
              <a:rPr lang="en-GB" sz="1100" dirty="0" smtClean="0"/>
              <a:t>Rag </a:t>
            </a:r>
            <a:r>
              <a:rPr lang="en-GB" sz="1100" dirty="0"/>
              <a:t>M</a:t>
            </a:r>
            <a:r>
              <a:rPr lang="en-GB" sz="1100" dirty="0" smtClean="0"/>
              <a:t>arket </a:t>
            </a:r>
            <a:r>
              <a:rPr lang="en-GB" sz="1100" dirty="0"/>
              <a:t>is like a small town and is a good community, all walks of life </a:t>
            </a:r>
          </a:p>
        </p:txBody>
      </p:sp>
      <p:sp>
        <p:nvSpPr>
          <p:cNvPr id="4" name="TextBox 3">
            <a:extLst>
              <a:ext uri="{FF2B5EF4-FFF2-40B4-BE49-F238E27FC236}">
                <a16:creationId xmlns:a16="http://schemas.microsoft.com/office/drawing/2014/main" xmlns="" id="{FEE79204-87F9-476C-90C9-7F494FEC00F3}"/>
              </a:ext>
            </a:extLst>
          </p:cNvPr>
          <p:cNvSpPr txBox="1"/>
          <p:nvPr/>
        </p:nvSpPr>
        <p:spPr>
          <a:xfrm>
            <a:off x="905449" y="3313729"/>
            <a:ext cx="5754783" cy="2400657"/>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GB" sz="1200" dirty="0"/>
              <a:t>Brindley Place kiosk, paper house kiosks Kensington &amp; Chelsea – quality kiosks </a:t>
            </a:r>
          </a:p>
          <a:p>
            <a:pPr marL="171450" indent="-171450">
              <a:spcAft>
                <a:spcPts val="600"/>
              </a:spcAft>
              <a:buFont typeface="Arial" panose="020B0604020202020204" pitchFamily="34" charset="0"/>
              <a:buChar char="•"/>
            </a:pPr>
            <a:r>
              <a:rPr lang="en-GB" sz="1200" dirty="0"/>
              <a:t>London - uniformity and good quality of goods and service</a:t>
            </a:r>
          </a:p>
          <a:p>
            <a:pPr marL="171450" indent="-171450">
              <a:spcAft>
                <a:spcPts val="600"/>
              </a:spcAft>
              <a:buFont typeface="Arial" panose="020B0604020202020204" pitchFamily="34" charset="0"/>
              <a:buChar char="•"/>
            </a:pPr>
            <a:r>
              <a:rPr lang="en-GB" sz="1200" dirty="0"/>
              <a:t>Bristol - street food everywhere and well used by the local community</a:t>
            </a:r>
          </a:p>
          <a:p>
            <a:pPr marL="171450" indent="-171450">
              <a:spcAft>
                <a:spcPts val="600"/>
              </a:spcAft>
              <a:buFont typeface="Arial" panose="020B0604020202020204" pitchFamily="34" charset="0"/>
              <a:buChar char="•"/>
            </a:pPr>
            <a:r>
              <a:rPr lang="en-GB" sz="1200" dirty="0"/>
              <a:t>Liverpool, Solihull - look good and in bespoke units that don't look out of place</a:t>
            </a:r>
          </a:p>
          <a:p>
            <a:pPr marL="171450" indent="-171450">
              <a:spcAft>
                <a:spcPts val="600"/>
              </a:spcAft>
              <a:buFont typeface="Arial" panose="020B0604020202020204" pitchFamily="34" charset="0"/>
              <a:buChar char="•"/>
            </a:pPr>
            <a:r>
              <a:rPr lang="en-GB" sz="1200" dirty="0" smtClean="0"/>
              <a:t>Liverpool </a:t>
            </a:r>
            <a:r>
              <a:rPr lang="en-GB" sz="1200" dirty="0"/>
              <a:t>City Centre - seem better regulated and </a:t>
            </a:r>
            <a:r>
              <a:rPr lang="en-GB" sz="1200" dirty="0" smtClean="0"/>
              <a:t>managed by </a:t>
            </a:r>
            <a:r>
              <a:rPr lang="en-GB" sz="1200" dirty="0"/>
              <a:t>enforcement </a:t>
            </a:r>
            <a:r>
              <a:rPr lang="en-GB" sz="1200" dirty="0" smtClean="0"/>
              <a:t>officers</a:t>
            </a:r>
          </a:p>
          <a:p>
            <a:pPr marL="171450" indent="-171450">
              <a:spcAft>
                <a:spcPts val="600"/>
              </a:spcAft>
              <a:buFont typeface="Arial" panose="020B0604020202020204" pitchFamily="34" charset="0"/>
              <a:buChar char="•"/>
            </a:pPr>
            <a:r>
              <a:rPr lang="en-GB" sz="1200" dirty="0" smtClean="0"/>
              <a:t>Westfield </a:t>
            </a:r>
            <a:r>
              <a:rPr lang="en-GB" sz="1200" dirty="0"/>
              <a:t>White City – mall kiosks, designated </a:t>
            </a:r>
            <a:r>
              <a:rPr lang="en-GB" sz="1200" dirty="0" smtClean="0"/>
              <a:t>area</a:t>
            </a:r>
          </a:p>
          <a:p>
            <a:pPr marL="171450" indent="-171450">
              <a:buFont typeface="Arial" panose="020B0604020202020204" pitchFamily="34" charset="0"/>
              <a:buChar char="•"/>
            </a:pPr>
            <a:r>
              <a:rPr lang="en-GB" sz="1200" dirty="0" smtClean="0"/>
              <a:t>Abroad </a:t>
            </a:r>
            <a:r>
              <a:rPr lang="en-GB" sz="1200" dirty="0"/>
              <a:t>- where they control it and have dedicated units / kiosks that don't block the street and look a mess and sell quality food / items, not rubbish</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4446240"/>
            <a:ext cx="1990245" cy="1492684"/>
          </a:xfrm>
          <a:prstGeom prst="rect">
            <a:avLst/>
          </a:prstGeom>
          <a:ln>
            <a:solidFill>
              <a:schemeClr val="bg1">
                <a:lumMod val="50000"/>
              </a:schemeClr>
            </a:solidFill>
          </a:ln>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2931902"/>
            <a:ext cx="1990245" cy="1438284"/>
          </a:xfrm>
          <a:prstGeom prst="rect">
            <a:avLst/>
          </a:prstGeom>
          <a:ln>
            <a:solidFill>
              <a:schemeClr val="bg1">
                <a:lumMod val="50000"/>
              </a:schemeClr>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1535562"/>
            <a:ext cx="1990245" cy="1323591"/>
          </a:xfrm>
          <a:prstGeom prst="rect">
            <a:avLst/>
          </a:prstGeom>
          <a:ln>
            <a:solidFill>
              <a:schemeClr val="bg1">
                <a:lumMod val="50000"/>
              </a:schemeClr>
            </a:solidFill>
          </a:ln>
        </p:spPr>
      </p:pic>
    </p:spTree>
    <p:extLst>
      <p:ext uri="{BB962C8B-B14F-4D97-AF65-F5344CB8AC3E}">
        <p14:creationId xmlns:p14="http://schemas.microsoft.com/office/powerpoint/2010/main" val="258579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4.0 	Stakeholder Survey </a:t>
            </a:r>
          </a:p>
        </p:txBody>
      </p:sp>
      <p:sp>
        <p:nvSpPr>
          <p:cNvPr id="3" name="Text Placeholder 2"/>
          <p:cNvSpPr>
            <a:spLocks noGrp="1"/>
          </p:cNvSpPr>
          <p:nvPr>
            <p:ph type="body" sz="quarter" idx="10"/>
          </p:nvPr>
        </p:nvSpPr>
        <p:spPr>
          <a:xfrm>
            <a:off x="684213" y="1332000"/>
            <a:ext cx="2879725" cy="288925"/>
          </a:xfrm>
        </p:spPr>
        <p:txBody>
          <a:bodyPr/>
          <a:lstStyle/>
          <a:p>
            <a:pPr marL="0" indent="0">
              <a:buNone/>
              <a:tabLst>
                <a:tab pos="273050" algn="l"/>
              </a:tabLst>
            </a:pPr>
            <a:r>
              <a:rPr lang="en-GB" sz="1200" b="1" dirty="0"/>
              <a:t>4.3	Summary of </a:t>
            </a:r>
            <a:r>
              <a:rPr lang="en-GB" sz="1200" dirty="0"/>
              <a:t>Responses</a:t>
            </a:r>
            <a:r>
              <a:rPr lang="en-GB" sz="1200" b="0" dirty="0"/>
              <a:t> contd.</a:t>
            </a:r>
          </a:p>
        </p:txBody>
      </p:sp>
      <p:sp>
        <p:nvSpPr>
          <p:cNvPr id="6" name="Text Placeholder 5">
            <a:extLst>
              <a:ext uri="{FF2B5EF4-FFF2-40B4-BE49-F238E27FC236}">
                <a16:creationId xmlns:a16="http://schemas.microsoft.com/office/drawing/2014/main" xmlns="" id="{684EE79A-DF79-493B-A5BA-9B29C0DDC6A2}"/>
              </a:ext>
            </a:extLst>
          </p:cNvPr>
          <p:cNvSpPr>
            <a:spLocks noGrp="1"/>
          </p:cNvSpPr>
          <p:nvPr>
            <p:ph type="body" sz="quarter" idx="11"/>
          </p:nvPr>
        </p:nvSpPr>
        <p:spPr>
          <a:xfrm>
            <a:off x="684212" y="1584001"/>
            <a:ext cx="7128147" cy="288925"/>
          </a:xfrm>
        </p:spPr>
        <p:txBody>
          <a:bodyPr/>
          <a:lstStyle/>
          <a:p>
            <a:pPr marL="0" indent="0">
              <a:buNone/>
            </a:pPr>
            <a:r>
              <a:rPr lang="en-GB" b="1" i="1" dirty="0"/>
              <a:t>In your opinion, what would be an ideal street trading kiosk?</a:t>
            </a:r>
          </a:p>
          <a:p>
            <a:pPr marL="0" indent="0">
              <a:buNone/>
            </a:pPr>
            <a:endParaRPr lang="en-GB" dirty="0"/>
          </a:p>
          <a:p>
            <a:pPr marL="0" indent="0">
              <a:spcBef>
                <a:spcPts val="1200"/>
              </a:spcBef>
              <a:buNone/>
            </a:pPr>
            <a:endParaRPr lang="en-GB" dirty="0"/>
          </a:p>
        </p:txBody>
      </p:sp>
      <p:graphicFrame>
        <p:nvGraphicFramePr>
          <p:cNvPr id="15" name="Table 14">
            <a:extLst>
              <a:ext uri="{FF2B5EF4-FFF2-40B4-BE49-F238E27FC236}">
                <a16:creationId xmlns:a16="http://schemas.microsoft.com/office/drawing/2014/main" xmlns="" id="{CE37077E-EF49-4E68-A762-D608FE255E84}"/>
              </a:ext>
            </a:extLst>
          </p:cNvPr>
          <p:cNvGraphicFramePr>
            <a:graphicFrameLocks noGrp="1"/>
          </p:cNvGraphicFramePr>
          <p:nvPr>
            <p:extLst/>
          </p:nvPr>
        </p:nvGraphicFramePr>
        <p:xfrm>
          <a:off x="685948" y="1900189"/>
          <a:ext cx="7702476" cy="4023360"/>
        </p:xfrm>
        <a:graphic>
          <a:graphicData uri="http://schemas.openxmlformats.org/drawingml/2006/table">
            <a:tbl>
              <a:tblPr bandRow="1">
                <a:tableStyleId>{5C22544A-7EE6-4342-B048-85BDC9FD1C3A}</a:tableStyleId>
              </a:tblPr>
              <a:tblGrid>
                <a:gridCol w="3958060">
                  <a:extLst>
                    <a:ext uri="{9D8B030D-6E8A-4147-A177-3AD203B41FA5}">
                      <a16:colId xmlns:a16="http://schemas.microsoft.com/office/drawing/2014/main" xmlns="" val="1779056375"/>
                    </a:ext>
                  </a:extLst>
                </a:gridCol>
                <a:gridCol w="3744416">
                  <a:extLst>
                    <a:ext uri="{9D8B030D-6E8A-4147-A177-3AD203B41FA5}">
                      <a16:colId xmlns:a16="http://schemas.microsoft.com/office/drawing/2014/main" xmlns="" val="3587600807"/>
                    </a:ext>
                  </a:extLst>
                </a:gridCol>
              </a:tblGrid>
              <a:tr h="370840">
                <a:tc>
                  <a:txBody>
                    <a:bodyPr/>
                    <a:lstStyle/>
                    <a:p>
                      <a:r>
                        <a:rPr lang="en-GB" sz="1200" b="1" dirty="0">
                          <a:latin typeface="Arial Narrow" panose="020B0606020202030204" pitchFamily="34" charset="0"/>
                        </a:rPr>
                        <a:t>Location</a:t>
                      </a:r>
                    </a:p>
                    <a:p>
                      <a:r>
                        <a:rPr lang="en-GB" sz="1200" dirty="0">
                          <a:latin typeface="Arial Narrow" panose="020B0606020202030204" pitchFamily="34" charset="0"/>
                        </a:rPr>
                        <a:t>Open, large space</a:t>
                      </a:r>
                    </a:p>
                    <a:p>
                      <a:r>
                        <a:rPr lang="en-GB" sz="1200" dirty="0">
                          <a:latin typeface="Arial Narrow" panose="020B0606020202030204" pitchFamily="34" charset="0"/>
                        </a:rPr>
                        <a:t>High footfall areas</a:t>
                      </a:r>
                    </a:p>
                    <a:p>
                      <a:r>
                        <a:rPr lang="en-GB" sz="1200" dirty="0">
                          <a:latin typeface="Arial Narrow" panose="020B0606020202030204" pitchFamily="34" charset="0"/>
                        </a:rPr>
                        <a:t>Clustered on the fringe of primary retail area</a:t>
                      </a:r>
                    </a:p>
                    <a:p>
                      <a:r>
                        <a:rPr lang="en-GB" sz="1200" dirty="0">
                          <a:latin typeface="Arial Narrow" panose="020B0606020202030204" pitchFamily="34" charset="0"/>
                        </a:rPr>
                        <a:t>On the street</a:t>
                      </a:r>
                    </a:p>
                    <a:p>
                      <a:r>
                        <a:rPr lang="en-GB" sz="1200" dirty="0">
                          <a:latin typeface="Arial Narrow" panose="020B0606020202030204" pitchFamily="34" charset="0"/>
                        </a:rPr>
                        <a:t>In a cluster</a:t>
                      </a:r>
                    </a:p>
                    <a:p>
                      <a:r>
                        <a:rPr lang="en-GB" sz="1200" dirty="0">
                          <a:latin typeface="Arial Narrow" panose="020B0606020202030204" pitchFamily="34" charset="0"/>
                        </a:rPr>
                        <a:t>Park, green space or square</a:t>
                      </a:r>
                    </a:p>
                    <a:p>
                      <a:r>
                        <a:rPr lang="en-GB" sz="1200" dirty="0">
                          <a:latin typeface="Arial Narrow" panose="020B0606020202030204" pitchFamily="34" charset="0"/>
                        </a:rPr>
                        <a:t>Not in a street blocking pedestrian flow</a:t>
                      </a:r>
                    </a:p>
                    <a:p>
                      <a:r>
                        <a:rPr lang="en-GB" sz="1200" dirty="0">
                          <a:latin typeface="Arial Narrow" panose="020B0606020202030204" pitchFamily="34" charset="0"/>
                        </a:rPr>
                        <a:t>Away from the flagship stores</a:t>
                      </a:r>
                    </a:p>
                    <a:p>
                      <a:r>
                        <a:rPr lang="en-GB" sz="1200" dirty="0">
                          <a:latin typeface="Arial Narrow" panose="020B0606020202030204" pitchFamily="34" charset="0"/>
                        </a:rPr>
                        <a:t>On street corners</a:t>
                      </a:r>
                    </a:p>
                    <a:p>
                      <a:r>
                        <a:rPr lang="en-GB" sz="1200" dirty="0">
                          <a:latin typeface="Arial Narrow" panose="020B0606020202030204" pitchFamily="34" charset="0"/>
                        </a:rPr>
                        <a:t>Back street locations</a:t>
                      </a:r>
                    </a:p>
                  </a:txBody>
                  <a:tcPr/>
                </a:tc>
                <a:tc>
                  <a:txBody>
                    <a:bodyPr/>
                    <a:lstStyle/>
                    <a:p>
                      <a:r>
                        <a:rPr lang="en-GB" sz="1200" b="1" dirty="0">
                          <a:latin typeface="Arial Narrow" panose="020B0606020202030204" pitchFamily="34" charset="0"/>
                        </a:rPr>
                        <a:t>Product</a:t>
                      </a:r>
                    </a:p>
                    <a:p>
                      <a:r>
                        <a:rPr lang="en-GB" sz="1200" dirty="0">
                          <a:latin typeface="Arial Narrow" panose="020B0606020202030204" pitchFamily="34" charset="0"/>
                        </a:rPr>
                        <a:t>Flowers</a:t>
                      </a:r>
                    </a:p>
                    <a:p>
                      <a:r>
                        <a:rPr lang="en-GB" sz="1200" dirty="0">
                          <a:latin typeface="Arial Narrow" panose="020B0606020202030204" pitchFamily="34" charset="0"/>
                        </a:rPr>
                        <a:t>Fresh produce</a:t>
                      </a:r>
                    </a:p>
                    <a:p>
                      <a:r>
                        <a:rPr lang="en-GB" sz="1200" dirty="0">
                          <a:latin typeface="Arial Narrow" panose="020B0606020202030204" pitchFamily="34" charset="0"/>
                        </a:rPr>
                        <a:t>Food and ‘food to go’</a:t>
                      </a:r>
                    </a:p>
                    <a:p>
                      <a:r>
                        <a:rPr lang="en-GB" sz="1200" dirty="0">
                          <a:latin typeface="Arial Narrow" panose="020B0606020202030204" pitchFamily="34" charset="0"/>
                        </a:rPr>
                        <a:t>Street food </a:t>
                      </a:r>
                    </a:p>
                    <a:p>
                      <a:r>
                        <a:rPr lang="en-GB" sz="1200" dirty="0">
                          <a:latin typeface="Arial Narrow" panose="020B0606020202030204" pitchFamily="34" charset="0"/>
                        </a:rPr>
                        <a:t>Alternative food </a:t>
                      </a:r>
                    </a:p>
                    <a:p>
                      <a:r>
                        <a:rPr lang="en-GB" sz="1200" dirty="0">
                          <a:latin typeface="Arial Narrow" panose="020B0606020202030204" pitchFamily="34" charset="0"/>
                        </a:rPr>
                        <a:t>More food – especially changing</a:t>
                      </a:r>
                    </a:p>
                    <a:p>
                      <a:r>
                        <a:rPr lang="en-GB" sz="1200" dirty="0">
                          <a:latin typeface="Arial Narrow" panose="020B0606020202030204" pitchFamily="34" charset="0"/>
                        </a:rPr>
                        <a:t>Newsagent items - items consumed on a daily basis</a:t>
                      </a:r>
                    </a:p>
                    <a:p>
                      <a:r>
                        <a:rPr lang="en-GB" sz="1200" dirty="0">
                          <a:latin typeface="Arial Narrow" panose="020B0606020202030204" pitchFamily="34" charset="0"/>
                        </a:rPr>
                        <a:t>Diverse ranges unique to sole traders</a:t>
                      </a:r>
                    </a:p>
                    <a:p>
                      <a:r>
                        <a:rPr lang="en-GB" sz="1200" dirty="0">
                          <a:latin typeface="Arial Narrow" panose="020B0606020202030204" pitchFamily="34" charset="0"/>
                        </a:rPr>
                        <a:t>Preferably interesting food and drink for office workers (lunch)</a:t>
                      </a:r>
                    </a:p>
                    <a:p>
                      <a:r>
                        <a:rPr lang="en-GB" sz="1200" dirty="0">
                          <a:latin typeface="Arial Narrow" panose="020B0606020202030204" pitchFamily="34" charset="0"/>
                        </a:rPr>
                        <a:t>Good quality</a:t>
                      </a:r>
                    </a:p>
                  </a:txBody>
                  <a:tcPr/>
                </a:tc>
                <a:extLst>
                  <a:ext uri="{0D108BD9-81ED-4DB2-BD59-A6C34878D82A}">
                    <a16:rowId xmlns:a16="http://schemas.microsoft.com/office/drawing/2014/main" xmlns="" val="3474505640"/>
                  </a:ext>
                </a:extLst>
              </a:tr>
              <a:tr h="370840">
                <a:tc>
                  <a:txBody>
                    <a:bodyPr/>
                    <a:lstStyle/>
                    <a:p>
                      <a:r>
                        <a:rPr lang="en-GB" sz="1200" b="1" dirty="0">
                          <a:latin typeface="Arial Narrow" panose="020B0606020202030204" pitchFamily="34" charset="0"/>
                        </a:rPr>
                        <a:t>Look</a:t>
                      </a:r>
                    </a:p>
                    <a:p>
                      <a:r>
                        <a:rPr lang="en-GB" sz="1200" dirty="0">
                          <a:latin typeface="Arial Narrow" panose="020B0606020202030204" pitchFamily="34" charset="0"/>
                        </a:rPr>
                        <a:t>Bright, attractive, clean, tidy, modern</a:t>
                      </a:r>
                    </a:p>
                    <a:p>
                      <a:r>
                        <a:rPr lang="en-GB" sz="1200" dirty="0">
                          <a:latin typeface="Arial Narrow" panose="020B0606020202030204" pitchFamily="34" charset="0"/>
                        </a:rPr>
                        <a:t>Same as all other trading outlets</a:t>
                      </a:r>
                    </a:p>
                    <a:p>
                      <a:r>
                        <a:rPr lang="en-GB" sz="1200" dirty="0">
                          <a:latin typeface="Arial Narrow" panose="020B0606020202030204" pitchFamily="34" charset="0"/>
                        </a:rPr>
                        <a:t>Modern, consistent form - create a Birmingham kiosk</a:t>
                      </a:r>
                    </a:p>
                    <a:p>
                      <a:r>
                        <a:rPr lang="en-GB" sz="1200" dirty="0">
                          <a:latin typeface="Arial Narrow" panose="020B0606020202030204" pitchFamily="34" charset="0"/>
                        </a:rPr>
                        <a:t>Logo  / link to Birmingham City heritage or future</a:t>
                      </a:r>
                    </a:p>
                    <a:p>
                      <a:r>
                        <a:rPr lang="en-GB" sz="1200" dirty="0">
                          <a:latin typeface="Arial Narrow" panose="020B0606020202030204" pitchFamily="34" charset="0"/>
                        </a:rPr>
                        <a:t>Upmarket / stylish</a:t>
                      </a:r>
                    </a:p>
                    <a:p>
                      <a:r>
                        <a:rPr lang="en-GB" sz="1200" dirty="0">
                          <a:latin typeface="Arial Narrow" panose="020B0606020202030204" pitchFamily="34" charset="0"/>
                        </a:rPr>
                        <a:t>Purpose built and attractive</a:t>
                      </a:r>
                    </a:p>
                    <a:p>
                      <a:r>
                        <a:rPr lang="en-GB" sz="1200" dirty="0">
                          <a:latin typeface="Arial Narrow" panose="020B0606020202030204" pitchFamily="34" charset="0"/>
                        </a:rPr>
                        <a:t>Tidy, modern kiosk, well maintained and suitable for the space</a:t>
                      </a:r>
                    </a:p>
                    <a:p>
                      <a:r>
                        <a:rPr lang="en-GB" sz="1200" dirty="0">
                          <a:latin typeface="Arial Narrow" panose="020B0606020202030204" pitchFamily="34" charset="0"/>
                        </a:rPr>
                        <a:t>In keeping with the local public realm design - modern or traditional</a:t>
                      </a:r>
                    </a:p>
                    <a:p>
                      <a:r>
                        <a:rPr lang="en-GB" sz="1200" dirty="0">
                          <a:latin typeface="Arial Narrow" panose="020B0606020202030204" pitchFamily="34" charset="0"/>
                        </a:rPr>
                        <a:t>Smart, a proper Retail Merchandise Unit (RMU)</a:t>
                      </a:r>
                    </a:p>
                  </a:txBody>
                  <a:tcPr/>
                </a:tc>
                <a:tc>
                  <a:txBody>
                    <a:bodyPr/>
                    <a:lstStyle/>
                    <a:p>
                      <a:r>
                        <a:rPr lang="en-GB" sz="1200" b="1" dirty="0">
                          <a:latin typeface="Arial Narrow" panose="020B0606020202030204" pitchFamily="34" charset="0"/>
                        </a:rPr>
                        <a:t>Construction</a:t>
                      </a:r>
                    </a:p>
                    <a:p>
                      <a:r>
                        <a:rPr lang="en-GB" sz="1200" dirty="0">
                          <a:latin typeface="Arial Narrow" panose="020B0606020202030204" pitchFamily="34" charset="0"/>
                        </a:rPr>
                        <a:t>Recycled materials </a:t>
                      </a:r>
                    </a:p>
                    <a:p>
                      <a:r>
                        <a:rPr lang="en-GB" sz="1200" dirty="0">
                          <a:latin typeface="Arial Narrow" panose="020B0606020202030204" pitchFamily="34" charset="0"/>
                        </a:rPr>
                        <a:t>Metal perhaps clad in other materials to help appearance</a:t>
                      </a:r>
                    </a:p>
                    <a:p>
                      <a:r>
                        <a:rPr lang="en-GB" sz="1200" dirty="0">
                          <a:latin typeface="Arial Narrow" panose="020B0606020202030204" pitchFamily="34" charset="0"/>
                        </a:rPr>
                        <a:t>Glazing</a:t>
                      </a:r>
                    </a:p>
                    <a:p>
                      <a:r>
                        <a:rPr lang="en-GB" sz="1200" dirty="0">
                          <a:latin typeface="Arial Narrow" panose="020B0606020202030204" pitchFamily="34" charset="0"/>
                        </a:rPr>
                        <a:t>Easy clean, vandal-proof material, solid and secure but mobile</a:t>
                      </a:r>
                    </a:p>
                    <a:p>
                      <a:r>
                        <a:rPr lang="en-GB" sz="1200" dirty="0">
                          <a:latin typeface="Arial Narrow" panose="020B0606020202030204" pitchFamily="34" charset="0"/>
                        </a:rPr>
                        <a:t>Form of construction less important than overall appearance</a:t>
                      </a:r>
                    </a:p>
                    <a:p>
                      <a:r>
                        <a:rPr lang="en-GB" sz="1200" dirty="0">
                          <a:latin typeface="Arial Narrow" panose="020B0606020202030204" pitchFamily="34" charset="0"/>
                        </a:rPr>
                        <a:t>Wood and / or metal</a:t>
                      </a:r>
                    </a:p>
                    <a:p>
                      <a:r>
                        <a:rPr lang="en-GB" sz="1200" dirty="0">
                          <a:latin typeface="Arial Narrow" panose="020B0606020202030204" pitchFamily="34" charset="0"/>
                        </a:rPr>
                        <a:t>Glass, painted steel</a:t>
                      </a:r>
                    </a:p>
                    <a:p>
                      <a:r>
                        <a:rPr lang="en-GB" sz="1200" dirty="0">
                          <a:latin typeface="Arial Narrow" panose="020B0606020202030204" pitchFamily="34" charset="0"/>
                        </a:rPr>
                        <a:t>Permanent construction and in appropriate areas</a:t>
                      </a:r>
                    </a:p>
                    <a:p>
                      <a:r>
                        <a:rPr lang="en-GB" sz="1200" dirty="0">
                          <a:latin typeface="Arial Narrow" panose="020B0606020202030204" pitchFamily="34" charset="0"/>
                        </a:rPr>
                        <a:t>Metal / wood</a:t>
                      </a:r>
                    </a:p>
                  </a:txBody>
                  <a:tcPr/>
                </a:tc>
                <a:extLst>
                  <a:ext uri="{0D108BD9-81ED-4DB2-BD59-A6C34878D82A}">
                    <a16:rowId xmlns:a16="http://schemas.microsoft.com/office/drawing/2014/main" xmlns="" val="1435254306"/>
                  </a:ext>
                </a:extLst>
              </a:tr>
            </a:tbl>
          </a:graphicData>
        </a:graphic>
      </p:graphicFrame>
    </p:spTree>
    <p:extLst>
      <p:ext uri="{BB962C8B-B14F-4D97-AF65-F5344CB8AC3E}">
        <p14:creationId xmlns:p14="http://schemas.microsoft.com/office/powerpoint/2010/main" val="1410764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4.0	Stakeholder Survey</a:t>
            </a:r>
          </a:p>
        </p:txBody>
      </p:sp>
      <p:sp>
        <p:nvSpPr>
          <p:cNvPr id="10" name="Text Placeholder 9"/>
          <p:cNvSpPr>
            <a:spLocks noGrp="1"/>
          </p:cNvSpPr>
          <p:nvPr>
            <p:ph type="body" sz="quarter" idx="10"/>
          </p:nvPr>
        </p:nvSpPr>
        <p:spPr/>
        <p:txBody>
          <a:bodyPr/>
          <a:lstStyle/>
          <a:p>
            <a:pPr marL="0" indent="0">
              <a:buNone/>
            </a:pPr>
            <a:r>
              <a:rPr lang="en-GB" dirty="0"/>
              <a:t>The stakeholder survey obtained a very good response rate both from internal and external stakeholders.</a:t>
            </a:r>
          </a:p>
          <a:p>
            <a:pPr marL="0" indent="0">
              <a:buNone/>
            </a:pPr>
            <a:r>
              <a:rPr lang="en-GB" dirty="0"/>
              <a:t>While stakeholders clearly have concerns over the current street trading </a:t>
            </a:r>
            <a:r>
              <a:rPr lang="en-GB" dirty="0" smtClean="0"/>
              <a:t>offer, </a:t>
            </a:r>
            <a:r>
              <a:rPr lang="en-GB" dirty="0"/>
              <a:t>they are not opposed to street trading if delivered well and most consider it to be beneficial in a variety of ways.</a:t>
            </a:r>
          </a:p>
          <a:p>
            <a:pPr marL="0" indent="0">
              <a:buNone/>
            </a:pPr>
            <a:r>
              <a:rPr lang="en-GB" dirty="0"/>
              <a:t>There is an evident need to clearly define and identify the offer and its trading parameters – is it a market, is it street trading, is it kiosks?</a:t>
            </a:r>
          </a:p>
          <a:p>
            <a:pPr marL="0" indent="0">
              <a:buNone/>
            </a:pPr>
            <a:r>
              <a:rPr lang="en-GB" dirty="0"/>
              <a:t>Poor examples outnumbered the good examples – however there are still plenty of good examples.  The likelihood is that the majority of traders could be much better and this reduces the overall general perception of the offer.</a:t>
            </a:r>
          </a:p>
          <a:p>
            <a:pPr marL="0" indent="0">
              <a:buNone/>
            </a:pPr>
            <a:r>
              <a:rPr lang="en-GB" dirty="0"/>
              <a:t>The better examples are identified because of the quality of their products, trading unit and their standards of presentation.  Likewise the poor examples are considered to be offering poor quality products, are untidy in their appearance and projecting an unprofessional image.  There are also issues relating to noise, odours and creating an obstruction.</a:t>
            </a:r>
          </a:p>
          <a:p>
            <a:pPr marL="0" indent="0">
              <a:buNone/>
            </a:pPr>
            <a:r>
              <a:rPr lang="en-GB" dirty="0"/>
              <a:t>The majority of stakeholders do perceive clear benefits to street trading, ‘if’ delivered well, from adding vibrancy and variety to generating footfall.</a:t>
            </a:r>
          </a:p>
          <a:p>
            <a:pPr marL="0" indent="0">
              <a:buNone/>
            </a:pPr>
            <a:endParaRPr lang="en-GB" dirty="0"/>
          </a:p>
          <a:p>
            <a:pPr marL="0" indent="0">
              <a:buNone/>
            </a:pPr>
            <a:r>
              <a:rPr lang="en-GB" dirty="0"/>
              <a:t> </a:t>
            </a:r>
          </a:p>
          <a:p>
            <a:pPr marL="0" indent="0">
              <a:buNone/>
            </a:pPr>
            <a:endParaRPr lang="en-GB" dirty="0"/>
          </a:p>
        </p:txBody>
      </p:sp>
      <p:sp>
        <p:nvSpPr>
          <p:cNvPr id="3" name="Text Placeholder 2">
            <a:extLst>
              <a:ext uri="{FF2B5EF4-FFF2-40B4-BE49-F238E27FC236}">
                <a16:creationId xmlns:a16="http://schemas.microsoft.com/office/drawing/2014/main" xmlns="" id="{3FEF524D-F0D8-4F22-8216-DBF9223C4145}"/>
              </a:ext>
            </a:extLst>
          </p:cNvPr>
          <p:cNvSpPr>
            <a:spLocks noGrp="1"/>
          </p:cNvSpPr>
          <p:nvPr>
            <p:ph type="body" sz="quarter" idx="11"/>
          </p:nvPr>
        </p:nvSpPr>
        <p:spPr/>
        <p:txBody>
          <a:bodyPr/>
          <a:lstStyle/>
          <a:p>
            <a:pPr marL="0" indent="0">
              <a:buNone/>
            </a:pPr>
            <a:r>
              <a:rPr lang="en-GB" dirty="0"/>
              <a:t>Negative aspects are clear and relate to the quality of the delivery both in terms of products and presentation, the negative effect on perceptions of the city centre as a whole and the impact on pedestrian flow, access and visibility.</a:t>
            </a:r>
          </a:p>
          <a:p>
            <a:pPr marL="0" indent="0">
              <a:buNone/>
            </a:pPr>
            <a:r>
              <a:rPr lang="en-GB" dirty="0"/>
              <a:t>Aspects to improve fall into two groups; priority aspects relate to design, location, appearance and size.  Secondary aspects also to be addressed focus on product offer, maintenance, regulation and housekeeping.</a:t>
            </a:r>
          </a:p>
          <a:p>
            <a:pPr marL="0" indent="0">
              <a:buNone/>
            </a:pPr>
            <a:r>
              <a:rPr lang="en-GB" dirty="0"/>
              <a:t>Examples were provided of ‘good benchmarks’ seen elsewhere - but not many.  </a:t>
            </a:r>
            <a:r>
              <a:rPr lang="en-GB" dirty="0" smtClean="0"/>
              <a:t>These were typically of fixed, high quality, well designed and no doubt expensive street kiosks. Reasons </a:t>
            </a:r>
            <a:r>
              <a:rPr lang="en-GB" dirty="0"/>
              <a:t>reflect the views of ‘good’ street trading recorded in other questions; quality of goods, unit format, appearance, designated area and regulated.</a:t>
            </a:r>
          </a:p>
          <a:p>
            <a:pPr marL="0" indent="0">
              <a:buNone/>
            </a:pPr>
            <a:r>
              <a:rPr lang="en-GB" dirty="0"/>
              <a:t>The ideal street trading kiosk shares some common factors; modern or traditional but with a consistent look, a link / branding to Birmingham, products that focus on fresh produce and food with ‘good quality’ as standard, materials typically wood or metal with the thorny subject of location a divisive issue - open space, high footfall, secondary location, designated ‘market / street trading area’?</a:t>
            </a:r>
          </a:p>
          <a:p>
            <a:pPr marL="0" indent="0">
              <a:buNone/>
            </a:pPr>
            <a:endParaRPr lang="en-GB" dirty="0"/>
          </a:p>
          <a:p>
            <a:pPr marL="0" indent="0">
              <a:buNone/>
            </a:pPr>
            <a:endParaRPr lang="en-GB" dirty="0"/>
          </a:p>
          <a:p>
            <a:pPr marL="0" indent="0">
              <a:buNone/>
            </a:pPr>
            <a:r>
              <a:rPr lang="en-GB" dirty="0"/>
              <a:t> </a:t>
            </a:r>
          </a:p>
          <a:p>
            <a:pPr marL="0" indent="0">
              <a:buNone/>
            </a:pPr>
            <a:endParaRPr lang="en-GB" dirty="0"/>
          </a:p>
        </p:txBody>
      </p:sp>
      <p:sp>
        <p:nvSpPr>
          <p:cNvPr id="6" name="Content Placeholder 2"/>
          <p:cNvSpPr txBox="1">
            <a:spLocks/>
          </p:cNvSpPr>
          <p:nvPr/>
        </p:nvSpPr>
        <p:spPr>
          <a:xfrm>
            <a:off x="683568" y="1332000"/>
            <a:ext cx="3600400" cy="252000"/>
          </a:xfrm>
          <a:prstGeom prst="rect">
            <a:avLst/>
          </a:prstGeom>
        </p:spPr>
        <p:txBody>
          <a:bodyPr vert="horz" lIns="0" tIns="0" rIns="0" bIns="0" numCol="1" spcCol="216000" rtlCol="0">
            <a:normAutofit/>
          </a:bodyPr>
          <a:lstStyle/>
          <a:p>
            <a:pPr lvl="0" fontAlgn="auto">
              <a:spcBef>
                <a:spcPts val="600"/>
              </a:spcBef>
              <a:spcAft>
                <a:spcPts val="0"/>
              </a:spcAft>
              <a:tabLst>
                <a:tab pos="273050" algn="l"/>
              </a:tabLst>
              <a:defRPr/>
            </a:pPr>
            <a:r>
              <a:rPr lang="en-GB" sz="1200" b="1" dirty="0" smtClean="0">
                <a:solidFill>
                  <a:schemeClr val="accent1">
                    <a:lumMod val="75000"/>
                  </a:schemeClr>
                </a:solidFill>
              </a:rPr>
              <a:t>4.4</a:t>
            </a:r>
            <a:r>
              <a:rPr lang="en-GB" sz="1200" b="1" dirty="0">
                <a:solidFill>
                  <a:schemeClr val="accent1">
                    <a:lumMod val="75000"/>
                  </a:schemeClr>
                </a:solidFill>
              </a:rPr>
              <a:t>	Summary </a:t>
            </a:r>
            <a:endParaRPr kumimoji="0" lang="en-GB" sz="1200" b="1" i="1" u="none" strike="noStrike" kern="1200" cap="none" spc="0" normalizeH="0" baseline="0" noProof="0" dirty="0">
              <a:ln>
                <a:noFill/>
              </a:ln>
              <a:solidFill>
                <a:schemeClr val="accent1">
                  <a:lumMod val="75000"/>
                </a:schemeClr>
              </a:solidFill>
              <a:effectLst/>
              <a:uLnTx/>
              <a:uFillTx/>
            </a:endParaRPr>
          </a:p>
        </p:txBody>
      </p:sp>
    </p:spTree>
    <p:extLst>
      <p:ext uri="{BB962C8B-B14F-4D97-AF65-F5344CB8AC3E}">
        <p14:creationId xmlns:p14="http://schemas.microsoft.com/office/powerpoint/2010/main" val="3308010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Trader Survey</a:t>
            </a:r>
          </a:p>
        </p:txBody>
      </p:sp>
    </p:spTree>
    <p:extLst>
      <p:ext uri="{BB962C8B-B14F-4D97-AF65-F5344CB8AC3E}">
        <p14:creationId xmlns:p14="http://schemas.microsoft.com/office/powerpoint/2010/main" val="552175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5.0	Trader Survey</a:t>
            </a:r>
          </a:p>
        </p:txBody>
      </p:sp>
      <p:sp>
        <p:nvSpPr>
          <p:cNvPr id="10" name="Text Placeholder 9"/>
          <p:cNvSpPr>
            <a:spLocks noGrp="1"/>
          </p:cNvSpPr>
          <p:nvPr>
            <p:ph type="body" sz="quarter" idx="10"/>
          </p:nvPr>
        </p:nvSpPr>
        <p:spPr>
          <a:xfrm>
            <a:off x="683568" y="1584000"/>
            <a:ext cx="3888000" cy="1989016"/>
          </a:xfrm>
        </p:spPr>
        <p:txBody>
          <a:bodyPr/>
          <a:lstStyle/>
          <a:p>
            <a:pPr marL="0" indent="0">
              <a:buNone/>
            </a:pPr>
            <a:r>
              <a:rPr lang="en-GB" dirty="0"/>
              <a:t>Birmingham City Council is also keen to ensure the experiences, views and opinions of existing street traders are also taken into account in the project. </a:t>
            </a:r>
          </a:p>
          <a:p>
            <a:pPr marL="0" indent="0">
              <a:buNone/>
            </a:pPr>
            <a:r>
              <a:rPr lang="en-GB" dirty="0"/>
              <a:t>A bespoke self-complete survey has been developed for the project.</a:t>
            </a:r>
          </a:p>
          <a:p>
            <a:pPr marL="0" indent="0">
              <a:buNone/>
            </a:pPr>
            <a:r>
              <a:rPr lang="en-GB" dirty="0"/>
              <a:t>All existing traders were handed a survey </a:t>
            </a:r>
            <a:r>
              <a:rPr lang="en-GB" dirty="0" smtClean="0"/>
              <a:t>at their stalls to </a:t>
            </a:r>
            <a:r>
              <a:rPr lang="en-GB" dirty="0"/>
              <a:t>complete.  Despite being invited a further two times to participate via the Street Trading Association, only 4 traders shared their views and opinions by completing the survey. </a:t>
            </a:r>
          </a:p>
          <a:p>
            <a:pPr marL="0" indent="0">
              <a:buNone/>
            </a:pPr>
            <a:r>
              <a:rPr lang="en-GB" dirty="0"/>
              <a:t>Their experiences and views were shared on a confidential basis and are summarised below.</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6" name="Content Placeholder 2"/>
          <p:cNvSpPr txBox="1">
            <a:spLocks/>
          </p:cNvSpPr>
          <p:nvPr/>
        </p:nvSpPr>
        <p:spPr>
          <a:xfrm>
            <a:off x="683568" y="1332000"/>
            <a:ext cx="3600400" cy="360040"/>
          </a:xfrm>
          <a:prstGeom prst="rect">
            <a:avLst/>
          </a:prstGeom>
        </p:spPr>
        <p:txBody>
          <a:bodyPr vert="horz" lIns="0" tIns="0" rIns="0" bIns="0" numCol="1" spcCol="216000" rtlCol="0">
            <a:normAutofit/>
          </a:bodyPr>
          <a:lstStyle/>
          <a:p>
            <a:pPr lvl="0" fontAlgn="auto">
              <a:spcBef>
                <a:spcPts val="600"/>
              </a:spcBef>
              <a:spcAft>
                <a:spcPts val="0"/>
              </a:spcAft>
              <a:tabLst>
                <a:tab pos="273050" algn="l"/>
              </a:tabLst>
              <a:defRPr/>
            </a:pPr>
            <a:r>
              <a:rPr lang="en-GB" sz="1200" b="1" dirty="0">
                <a:solidFill>
                  <a:schemeClr val="accent1">
                    <a:lumMod val="75000"/>
                  </a:schemeClr>
                </a:solidFill>
              </a:rPr>
              <a:t>5.1	Introduction</a:t>
            </a:r>
            <a:endParaRPr kumimoji="0" lang="en-GB" sz="1200" b="1" i="1" u="none" strike="noStrike" kern="1200" cap="none" spc="0" normalizeH="0" baseline="0" noProof="0" dirty="0">
              <a:ln>
                <a:noFill/>
              </a:ln>
              <a:solidFill>
                <a:schemeClr val="accent1">
                  <a:lumMod val="75000"/>
                </a:schemeClr>
              </a:solidFill>
              <a:effectLst/>
              <a:uLnTx/>
              <a:uFillTx/>
            </a:endParaRPr>
          </a:p>
        </p:txBody>
      </p:sp>
      <p:sp>
        <p:nvSpPr>
          <p:cNvPr id="5" name="Content Placeholder 2">
            <a:extLst>
              <a:ext uri="{FF2B5EF4-FFF2-40B4-BE49-F238E27FC236}">
                <a16:creationId xmlns:a16="http://schemas.microsoft.com/office/drawing/2014/main" xmlns="" id="{6EF12E3A-6E37-4988-8BEC-30FC6CDBE1F7}"/>
              </a:ext>
            </a:extLst>
          </p:cNvPr>
          <p:cNvSpPr txBox="1">
            <a:spLocks/>
          </p:cNvSpPr>
          <p:nvPr/>
        </p:nvSpPr>
        <p:spPr>
          <a:xfrm>
            <a:off x="683568" y="3708075"/>
            <a:ext cx="3600400" cy="360040"/>
          </a:xfrm>
          <a:prstGeom prst="rect">
            <a:avLst/>
          </a:prstGeom>
        </p:spPr>
        <p:txBody>
          <a:bodyPr vert="horz" lIns="0" tIns="0" rIns="0" bIns="0" numCol="1" spcCol="216000" rtlCol="0">
            <a:normAutofit/>
          </a:bodyPr>
          <a:lstStyle/>
          <a:p>
            <a:pPr lvl="0" fontAlgn="auto">
              <a:spcBef>
                <a:spcPts val="600"/>
              </a:spcBef>
              <a:spcAft>
                <a:spcPts val="0"/>
              </a:spcAft>
              <a:tabLst>
                <a:tab pos="273050" algn="l"/>
              </a:tabLst>
              <a:defRPr/>
            </a:pPr>
            <a:r>
              <a:rPr lang="en-GB" sz="1200" b="1" dirty="0">
                <a:solidFill>
                  <a:schemeClr val="accent1">
                    <a:lumMod val="75000"/>
                  </a:schemeClr>
                </a:solidFill>
              </a:rPr>
              <a:t>5.2 	Respondents</a:t>
            </a:r>
            <a:endParaRPr kumimoji="0" lang="en-GB" sz="1200" b="1" i="1" u="none" strike="noStrike" kern="1200" cap="none" spc="0" normalizeH="0" baseline="0" noProof="0" dirty="0">
              <a:ln>
                <a:noFill/>
              </a:ln>
              <a:solidFill>
                <a:schemeClr val="accent1">
                  <a:lumMod val="75000"/>
                </a:schemeClr>
              </a:solidFill>
              <a:effectLst/>
              <a:uLnTx/>
              <a:uFillTx/>
            </a:endParaRPr>
          </a:p>
        </p:txBody>
      </p:sp>
      <p:sp>
        <p:nvSpPr>
          <p:cNvPr id="7" name="Text Placeholder 9">
            <a:extLst>
              <a:ext uri="{FF2B5EF4-FFF2-40B4-BE49-F238E27FC236}">
                <a16:creationId xmlns:a16="http://schemas.microsoft.com/office/drawing/2014/main" xmlns="" id="{69CB04C9-4C50-4559-9F77-222A739C38D2}"/>
              </a:ext>
            </a:extLst>
          </p:cNvPr>
          <p:cNvSpPr txBox="1">
            <a:spLocks/>
          </p:cNvSpPr>
          <p:nvPr/>
        </p:nvSpPr>
        <p:spPr>
          <a:xfrm>
            <a:off x="691073" y="4005064"/>
            <a:ext cx="3888000" cy="1989016"/>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r>
              <a:rPr lang="en-GB" dirty="0"/>
              <a:t>The four traders included in the survey represent both newer traders and longstanding established traders.  One trader has been trading in the city centre for 28 years, two for over 10 years and one for between 1 and 5 years.  </a:t>
            </a:r>
            <a:endParaRPr lang="en-GB" dirty="0" smtClean="0"/>
          </a:p>
          <a:p>
            <a:pPr marL="0" indent="0" fontAlgn="auto">
              <a:buFont typeface="Arial" pitchFamily="34" charset="0"/>
              <a:buNone/>
            </a:pPr>
            <a:r>
              <a:rPr lang="en-GB" dirty="0" smtClean="0"/>
              <a:t>The </a:t>
            </a:r>
            <a:r>
              <a:rPr lang="en-GB" dirty="0"/>
              <a:t>location of their stalls includes; High Street, Union Street, Cherry Street and Colmore Row. </a:t>
            </a:r>
            <a:r>
              <a:rPr lang="en-GB" dirty="0" smtClean="0"/>
              <a:t>Product </a:t>
            </a:r>
            <a:r>
              <a:rPr lang="en-GB" dirty="0"/>
              <a:t>categories sold cover ‘food to go’, flowers and souvenirs.</a:t>
            </a:r>
          </a:p>
          <a:p>
            <a:pPr marL="0" indent="0" fontAlgn="auto">
              <a:buFont typeface="Arial" pitchFamily="34" charset="0"/>
              <a:buNone/>
            </a:pPr>
            <a:endParaRPr lang="en-GB" dirty="0"/>
          </a:p>
          <a:p>
            <a:pPr marL="0" indent="0" fontAlgn="auto">
              <a:buFont typeface="Arial" pitchFamily="34" charset="0"/>
              <a:buNone/>
            </a:pPr>
            <a:endParaRPr lang="en-GB" dirty="0"/>
          </a:p>
          <a:p>
            <a:pPr marL="0" indent="0" fontAlgn="auto">
              <a:buFont typeface="Arial" pitchFamily="34" charset="0"/>
              <a:buNone/>
            </a:pPr>
            <a:endParaRPr lang="en-GB" dirty="0"/>
          </a:p>
        </p:txBody>
      </p:sp>
      <p:sp>
        <p:nvSpPr>
          <p:cNvPr id="8" name="Content Placeholder 2">
            <a:extLst>
              <a:ext uri="{FF2B5EF4-FFF2-40B4-BE49-F238E27FC236}">
                <a16:creationId xmlns:a16="http://schemas.microsoft.com/office/drawing/2014/main" xmlns="" id="{C82B2C8F-3FA6-4462-961E-279FB4F49F29}"/>
              </a:ext>
            </a:extLst>
          </p:cNvPr>
          <p:cNvSpPr txBox="1">
            <a:spLocks/>
          </p:cNvSpPr>
          <p:nvPr/>
        </p:nvSpPr>
        <p:spPr>
          <a:xfrm>
            <a:off x="4932040" y="1332000"/>
            <a:ext cx="3600400" cy="360040"/>
          </a:xfrm>
          <a:prstGeom prst="rect">
            <a:avLst/>
          </a:prstGeom>
        </p:spPr>
        <p:txBody>
          <a:bodyPr vert="horz" lIns="0" tIns="0" rIns="0" bIns="0" numCol="1" spcCol="216000" rtlCol="0">
            <a:normAutofit/>
          </a:bodyPr>
          <a:lstStyle/>
          <a:p>
            <a:pPr lvl="0" fontAlgn="auto">
              <a:spcBef>
                <a:spcPts val="600"/>
              </a:spcBef>
              <a:spcAft>
                <a:spcPts val="0"/>
              </a:spcAft>
              <a:tabLst>
                <a:tab pos="273050" algn="l"/>
              </a:tabLst>
              <a:defRPr/>
            </a:pPr>
            <a:r>
              <a:rPr lang="en-GB" sz="1200" b="1" dirty="0">
                <a:solidFill>
                  <a:schemeClr val="accent1">
                    <a:lumMod val="75000"/>
                  </a:schemeClr>
                </a:solidFill>
              </a:rPr>
              <a:t>5.3 	Typical Customers and Customer Numbers</a:t>
            </a:r>
            <a:endParaRPr kumimoji="0" lang="en-GB" sz="1200" b="1" i="1" u="none" strike="noStrike" kern="1200" cap="none" spc="0" normalizeH="0" baseline="0" noProof="0" dirty="0">
              <a:ln>
                <a:noFill/>
              </a:ln>
              <a:solidFill>
                <a:schemeClr val="accent1">
                  <a:lumMod val="75000"/>
                </a:schemeClr>
              </a:solidFill>
              <a:effectLst/>
              <a:uLnTx/>
              <a:uFillTx/>
            </a:endParaRPr>
          </a:p>
        </p:txBody>
      </p:sp>
      <p:sp>
        <p:nvSpPr>
          <p:cNvPr id="9" name="Text Placeholder 9">
            <a:extLst>
              <a:ext uri="{FF2B5EF4-FFF2-40B4-BE49-F238E27FC236}">
                <a16:creationId xmlns:a16="http://schemas.microsoft.com/office/drawing/2014/main" xmlns="" id="{54C68C6F-1B24-4DD5-8F20-A28CC380A552}"/>
              </a:ext>
            </a:extLst>
          </p:cNvPr>
          <p:cNvSpPr txBox="1">
            <a:spLocks/>
          </p:cNvSpPr>
          <p:nvPr/>
        </p:nvSpPr>
        <p:spPr>
          <a:xfrm>
            <a:off x="4932040" y="1584000"/>
            <a:ext cx="3888000" cy="1989016"/>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r>
              <a:rPr lang="en-GB" dirty="0"/>
              <a:t>The majority of their customers fall into two groups; city centre workers and tourists (both international and domestic).  Students are also an additional group mentioned.</a:t>
            </a:r>
          </a:p>
          <a:p>
            <a:pPr marL="0" indent="0" fontAlgn="auto">
              <a:buFont typeface="Arial" pitchFamily="34" charset="0"/>
              <a:buNone/>
            </a:pPr>
            <a:r>
              <a:rPr lang="en-GB" dirty="0"/>
              <a:t>Customer numbers being served cover a range from 20 to 250 a day.</a:t>
            </a:r>
          </a:p>
          <a:p>
            <a:pPr marL="0" indent="0" fontAlgn="auto">
              <a:buFont typeface="Arial" pitchFamily="34" charset="0"/>
              <a:buNone/>
            </a:pPr>
            <a:r>
              <a:rPr lang="en-GB" dirty="0"/>
              <a:t>In most cases customers visit frequently; daily or once / twice a week, with high conversion rates of customers to purchasers 60-100%.</a:t>
            </a:r>
          </a:p>
          <a:p>
            <a:pPr marL="0" indent="0" fontAlgn="auto">
              <a:buFont typeface="Arial" pitchFamily="34" charset="0"/>
              <a:buNone/>
            </a:pPr>
            <a:r>
              <a:rPr lang="en-GB" dirty="0"/>
              <a:t>Dependent on the nature of the business the proportion of regulars can be high (80% in one instance).</a:t>
            </a:r>
          </a:p>
          <a:p>
            <a:pPr marL="0" indent="0" fontAlgn="auto">
              <a:buFont typeface="Arial" pitchFamily="34" charset="0"/>
              <a:buNone/>
            </a:pPr>
            <a:r>
              <a:rPr lang="en-GB" dirty="0"/>
              <a:t>Current trading experience is split with two traders reporting they are serving more customers than last year and two fewer. </a:t>
            </a:r>
          </a:p>
          <a:p>
            <a:pPr marL="0" indent="0" fontAlgn="auto">
              <a:buFont typeface="Arial" pitchFamily="34" charset="0"/>
              <a:buNone/>
            </a:pPr>
            <a:endParaRPr lang="en-GB" dirty="0"/>
          </a:p>
          <a:p>
            <a:pPr marL="0" indent="0" fontAlgn="auto">
              <a:buFont typeface="Arial" pitchFamily="34" charset="0"/>
              <a:buNone/>
            </a:pPr>
            <a:endParaRPr lang="en-GB" dirty="0"/>
          </a:p>
          <a:p>
            <a:pPr marL="0" indent="0" fontAlgn="auto">
              <a:buFont typeface="Arial" pitchFamily="34" charset="0"/>
              <a:buNone/>
            </a:pPr>
            <a:endParaRPr lang="en-GB" dirty="0"/>
          </a:p>
        </p:txBody>
      </p:sp>
    </p:spTree>
    <p:extLst>
      <p:ext uri="{BB962C8B-B14F-4D97-AF65-F5344CB8AC3E}">
        <p14:creationId xmlns:p14="http://schemas.microsoft.com/office/powerpoint/2010/main" val="1898368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5.0	Trader Survey</a:t>
            </a:r>
          </a:p>
        </p:txBody>
      </p:sp>
      <p:sp>
        <p:nvSpPr>
          <p:cNvPr id="10" name="Text Placeholder 9"/>
          <p:cNvSpPr>
            <a:spLocks noGrp="1"/>
          </p:cNvSpPr>
          <p:nvPr>
            <p:ph type="body" sz="quarter" idx="10"/>
          </p:nvPr>
        </p:nvSpPr>
        <p:spPr>
          <a:xfrm>
            <a:off x="683568" y="1584000"/>
            <a:ext cx="3888000" cy="1989016"/>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6" name="Content Placeholder 2"/>
          <p:cNvSpPr txBox="1">
            <a:spLocks/>
          </p:cNvSpPr>
          <p:nvPr/>
        </p:nvSpPr>
        <p:spPr>
          <a:xfrm>
            <a:off x="683568" y="1332000"/>
            <a:ext cx="3600400" cy="360040"/>
          </a:xfrm>
          <a:prstGeom prst="rect">
            <a:avLst/>
          </a:prstGeom>
        </p:spPr>
        <p:txBody>
          <a:bodyPr vert="horz" lIns="0" tIns="0" rIns="0" bIns="0" numCol="1" spcCol="216000" rtlCol="0">
            <a:normAutofit/>
          </a:bodyPr>
          <a:lstStyle/>
          <a:p>
            <a:pPr lvl="0" fontAlgn="auto">
              <a:spcBef>
                <a:spcPts val="600"/>
              </a:spcBef>
              <a:spcAft>
                <a:spcPts val="0"/>
              </a:spcAft>
              <a:tabLst>
                <a:tab pos="273050" algn="l"/>
              </a:tabLst>
              <a:defRPr/>
            </a:pPr>
            <a:r>
              <a:rPr lang="en-GB" sz="1200" b="1" dirty="0">
                <a:solidFill>
                  <a:schemeClr val="accent1">
                    <a:lumMod val="75000"/>
                  </a:schemeClr>
                </a:solidFill>
              </a:rPr>
              <a:t>5.4	Trading Patterns</a:t>
            </a:r>
            <a:endParaRPr kumimoji="0" lang="en-GB" sz="1200" b="1" i="1" u="none" strike="noStrike" kern="1200" cap="none" spc="0" normalizeH="0" baseline="0" noProof="0" dirty="0">
              <a:ln>
                <a:noFill/>
              </a:ln>
              <a:solidFill>
                <a:schemeClr val="accent1">
                  <a:lumMod val="75000"/>
                </a:schemeClr>
              </a:solidFill>
              <a:effectLst/>
              <a:uLnTx/>
              <a:uFillTx/>
            </a:endParaRPr>
          </a:p>
        </p:txBody>
      </p:sp>
      <p:sp>
        <p:nvSpPr>
          <p:cNvPr id="7" name="Text Placeholder 9">
            <a:extLst>
              <a:ext uri="{FF2B5EF4-FFF2-40B4-BE49-F238E27FC236}">
                <a16:creationId xmlns:a16="http://schemas.microsoft.com/office/drawing/2014/main" xmlns="" id="{69CB04C9-4C50-4559-9F77-222A739C38D2}"/>
              </a:ext>
            </a:extLst>
          </p:cNvPr>
          <p:cNvSpPr txBox="1">
            <a:spLocks/>
          </p:cNvSpPr>
          <p:nvPr/>
        </p:nvSpPr>
        <p:spPr>
          <a:xfrm>
            <a:off x="683568" y="1584000"/>
            <a:ext cx="3888000" cy="2637088"/>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r>
              <a:rPr lang="en-GB" dirty="0"/>
              <a:t>Peak trading patterns vary with some busiest during the week and others at the weekend.  Busy times of day are more consistent and focus on lunchtime and the afternoon.</a:t>
            </a:r>
          </a:p>
          <a:p>
            <a:pPr marL="0" indent="0" fontAlgn="auto">
              <a:buFont typeface="Arial" pitchFamily="34" charset="0"/>
              <a:buNone/>
            </a:pPr>
            <a:r>
              <a:rPr lang="en-GB" dirty="0"/>
              <a:t>Average transaction values are typically low; less than £5.</a:t>
            </a:r>
          </a:p>
          <a:p>
            <a:pPr marL="0" indent="0" fontAlgn="auto">
              <a:buFont typeface="Arial" pitchFamily="34" charset="0"/>
              <a:buNone/>
            </a:pPr>
            <a:r>
              <a:rPr lang="en-GB" dirty="0"/>
              <a:t>Trading fortunes are mixed, reflecting the response to customer numbers.  Two traders are trading very well and report sales more than 10% up on last year, while two are trading down on last year (one more than 10%).  Reasons for positive trading include, new product lines and a good business, reasons for poor trading included a lack of customers coming into town.</a:t>
            </a:r>
          </a:p>
          <a:p>
            <a:pPr marL="0" indent="0" fontAlgn="auto">
              <a:buFont typeface="Arial" pitchFamily="34" charset="0"/>
              <a:buNone/>
            </a:pPr>
            <a:r>
              <a:rPr lang="en-GB" dirty="0"/>
              <a:t>In terms of future outlook next year compared to this year, three of the traders consider trading will be similar next year and one that it will be below.</a:t>
            </a:r>
          </a:p>
          <a:p>
            <a:pPr marL="0" indent="0" fontAlgn="auto">
              <a:buFont typeface="Arial" pitchFamily="34" charset="0"/>
              <a:buNone/>
            </a:pPr>
            <a:endParaRPr lang="en-GB" dirty="0"/>
          </a:p>
          <a:p>
            <a:pPr marL="0" indent="0" fontAlgn="auto">
              <a:buFont typeface="Arial" pitchFamily="34" charset="0"/>
              <a:buNone/>
            </a:pPr>
            <a:endParaRPr lang="en-GB" dirty="0"/>
          </a:p>
          <a:p>
            <a:pPr marL="0" indent="0" fontAlgn="auto">
              <a:buFont typeface="Arial" pitchFamily="34" charset="0"/>
              <a:buNone/>
            </a:pPr>
            <a:endParaRPr lang="en-GB" dirty="0"/>
          </a:p>
        </p:txBody>
      </p:sp>
      <p:sp>
        <p:nvSpPr>
          <p:cNvPr id="8" name="Content Placeholder 2">
            <a:extLst>
              <a:ext uri="{FF2B5EF4-FFF2-40B4-BE49-F238E27FC236}">
                <a16:creationId xmlns:a16="http://schemas.microsoft.com/office/drawing/2014/main" xmlns="" id="{C82B2C8F-3FA6-4462-961E-279FB4F49F29}"/>
              </a:ext>
            </a:extLst>
          </p:cNvPr>
          <p:cNvSpPr txBox="1">
            <a:spLocks/>
          </p:cNvSpPr>
          <p:nvPr/>
        </p:nvSpPr>
        <p:spPr>
          <a:xfrm>
            <a:off x="683568" y="4293068"/>
            <a:ext cx="3600400" cy="360040"/>
          </a:xfrm>
          <a:prstGeom prst="rect">
            <a:avLst/>
          </a:prstGeom>
        </p:spPr>
        <p:txBody>
          <a:bodyPr vert="horz" lIns="0" tIns="0" rIns="0" bIns="0" numCol="1" spcCol="216000" rtlCol="0">
            <a:normAutofit/>
          </a:bodyPr>
          <a:lstStyle/>
          <a:p>
            <a:pPr lvl="0" fontAlgn="auto">
              <a:spcBef>
                <a:spcPts val="600"/>
              </a:spcBef>
              <a:spcAft>
                <a:spcPts val="0"/>
              </a:spcAft>
              <a:tabLst>
                <a:tab pos="273050" algn="l"/>
              </a:tabLst>
              <a:defRPr/>
            </a:pPr>
            <a:r>
              <a:rPr lang="en-GB" sz="1200" b="1" dirty="0">
                <a:solidFill>
                  <a:schemeClr val="accent1">
                    <a:lumMod val="75000"/>
                  </a:schemeClr>
                </a:solidFill>
              </a:rPr>
              <a:t>5.5 	Views and Opinions on Street Trading</a:t>
            </a:r>
            <a:endParaRPr kumimoji="0" lang="en-GB" sz="1200" b="1" i="1" u="none" strike="noStrike" kern="1200" cap="none" spc="0" normalizeH="0" baseline="0" noProof="0" dirty="0">
              <a:ln>
                <a:noFill/>
              </a:ln>
              <a:solidFill>
                <a:schemeClr val="accent1">
                  <a:lumMod val="75000"/>
                </a:schemeClr>
              </a:solidFill>
              <a:effectLst/>
              <a:uLnTx/>
              <a:uFillTx/>
            </a:endParaRPr>
          </a:p>
        </p:txBody>
      </p:sp>
      <p:sp>
        <p:nvSpPr>
          <p:cNvPr id="9" name="Text Placeholder 9">
            <a:extLst>
              <a:ext uri="{FF2B5EF4-FFF2-40B4-BE49-F238E27FC236}">
                <a16:creationId xmlns:a16="http://schemas.microsoft.com/office/drawing/2014/main" xmlns="" id="{54C68C6F-1B24-4DD5-8F20-A28CC380A552}"/>
              </a:ext>
            </a:extLst>
          </p:cNvPr>
          <p:cNvSpPr txBox="1">
            <a:spLocks/>
          </p:cNvSpPr>
          <p:nvPr/>
        </p:nvSpPr>
        <p:spPr>
          <a:xfrm>
            <a:off x="683568" y="4545068"/>
            <a:ext cx="3888000" cy="468108"/>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pPr>
            <a:r>
              <a:rPr lang="en-GB" dirty="0"/>
              <a:t>Traders were asked to rate the current city centre street trading offer on a number of different attributes:</a:t>
            </a:r>
          </a:p>
          <a:p>
            <a:pPr marL="0" indent="0" fontAlgn="auto">
              <a:buNone/>
            </a:pPr>
            <a:endParaRPr lang="en-GB" dirty="0"/>
          </a:p>
          <a:p>
            <a:pPr marL="0" indent="0" fontAlgn="auto">
              <a:buNone/>
            </a:pPr>
            <a:r>
              <a:rPr lang="en-GB" dirty="0"/>
              <a:t>  </a:t>
            </a:r>
          </a:p>
          <a:p>
            <a:pPr marL="0" indent="0" fontAlgn="auto">
              <a:buFont typeface="Arial" pitchFamily="34" charset="0"/>
              <a:buNone/>
            </a:pPr>
            <a:endParaRPr lang="en-GB" dirty="0"/>
          </a:p>
          <a:p>
            <a:pPr marL="0" indent="0" fontAlgn="auto">
              <a:buFont typeface="Arial" pitchFamily="34" charset="0"/>
              <a:buNone/>
            </a:pPr>
            <a:endParaRPr lang="en-GB" dirty="0"/>
          </a:p>
          <a:p>
            <a:pPr marL="0" indent="0" fontAlgn="auto">
              <a:buFont typeface="Arial" pitchFamily="34" charset="0"/>
              <a:buNone/>
            </a:pPr>
            <a:endParaRPr lang="en-GB" dirty="0"/>
          </a:p>
        </p:txBody>
      </p:sp>
      <p:graphicFrame>
        <p:nvGraphicFramePr>
          <p:cNvPr id="3" name="Table 2">
            <a:extLst>
              <a:ext uri="{FF2B5EF4-FFF2-40B4-BE49-F238E27FC236}">
                <a16:creationId xmlns:a16="http://schemas.microsoft.com/office/drawing/2014/main" xmlns="" id="{51F0CCB8-07AE-472D-9655-7D841D8AC22E}"/>
              </a:ext>
            </a:extLst>
          </p:cNvPr>
          <p:cNvGraphicFramePr>
            <a:graphicFrameLocks noGrp="1"/>
          </p:cNvGraphicFramePr>
          <p:nvPr>
            <p:extLst/>
          </p:nvPr>
        </p:nvGraphicFramePr>
        <p:xfrm>
          <a:off x="683568" y="5013176"/>
          <a:ext cx="3672408" cy="822960"/>
        </p:xfrm>
        <a:graphic>
          <a:graphicData uri="http://schemas.openxmlformats.org/drawingml/2006/table">
            <a:tbl>
              <a:tblPr bandRow="1">
                <a:tableStyleId>{5C22544A-7EE6-4342-B048-85BDC9FD1C3A}</a:tableStyleId>
              </a:tblPr>
              <a:tblGrid>
                <a:gridCol w="1728192">
                  <a:extLst>
                    <a:ext uri="{9D8B030D-6E8A-4147-A177-3AD203B41FA5}">
                      <a16:colId xmlns:a16="http://schemas.microsoft.com/office/drawing/2014/main" xmlns="" val="3786167183"/>
                    </a:ext>
                  </a:extLst>
                </a:gridCol>
                <a:gridCol w="1944216">
                  <a:extLst>
                    <a:ext uri="{9D8B030D-6E8A-4147-A177-3AD203B41FA5}">
                      <a16:colId xmlns:a16="http://schemas.microsoft.com/office/drawing/2014/main" xmlns="" val="3710339509"/>
                    </a:ext>
                  </a:extLst>
                </a:gridCol>
              </a:tblGrid>
              <a:tr h="370840">
                <a:tc>
                  <a:txBody>
                    <a:bodyPr/>
                    <a:lstStyle/>
                    <a:p>
                      <a:r>
                        <a:rPr lang="en-GB" sz="1200" b="0" dirty="0">
                          <a:solidFill>
                            <a:schemeClr val="tx1"/>
                          </a:solidFill>
                          <a:latin typeface="Arial Narrow" panose="020B0606020202030204" pitchFamily="34" charset="0"/>
                        </a:rPr>
                        <a:t>Appearance</a:t>
                      </a:r>
                    </a:p>
                    <a:p>
                      <a:r>
                        <a:rPr lang="en-GB" sz="1200" b="0" dirty="0">
                          <a:solidFill>
                            <a:schemeClr val="tx1"/>
                          </a:solidFill>
                          <a:latin typeface="Arial Narrow" panose="020B0606020202030204" pitchFamily="34" charset="0"/>
                        </a:rPr>
                        <a:t>Choice and variety</a:t>
                      </a:r>
                    </a:p>
                    <a:p>
                      <a:r>
                        <a:rPr lang="en-GB" sz="1200" b="0" dirty="0">
                          <a:solidFill>
                            <a:schemeClr val="tx1"/>
                          </a:solidFill>
                          <a:latin typeface="Arial Narrow" panose="020B0606020202030204" pitchFamily="34" charset="0"/>
                        </a:rPr>
                        <a:t>Quality of products</a:t>
                      </a:r>
                    </a:p>
                    <a:p>
                      <a:r>
                        <a:rPr lang="en-GB" sz="1200" b="0" dirty="0">
                          <a:solidFill>
                            <a:schemeClr val="tx1"/>
                          </a:solidFill>
                          <a:latin typeface="Arial Narrow" panose="020B0606020202030204" pitchFamily="34" charset="0"/>
                        </a:rPr>
                        <a:t>Location / layout</a:t>
                      </a:r>
                    </a:p>
                  </a:txBody>
                  <a:tcPr/>
                </a:tc>
                <a:tc>
                  <a:txBody>
                    <a:bodyPr/>
                    <a:lstStyle/>
                    <a:p>
                      <a:r>
                        <a:rPr lang="en-GB" sz="1200" b="0" dirty="0">
                          <a:solidFill>
                            <a:schemeClr val="tx1"/>
                          </a:solidFill>
                          <a:latin typeface="Arial Narrow" panose="020B0606020202030204" pitchFamily="34" charset="0"/>
                        </a:rPr>
                        <a:t>Footfall generation</a:t>
                      </a:r>
                    </a:p>
                    <a:p>
                      <a:r>
                        <a:rPr lang="en-GB" sz="1200" b="0" dirty="0">
                          <a:solidFill>
                            <a:schemeClr val="tx1"/>
                          </a:solidFill>
                          <a:latin typeface="Arial Narrow" panose="020B0606020202030204" pitchFamily="34" charset="0"/>
                        </a:rPr>
                        <a:t>Management / policing</a:t>
                      </a:r>
                    </a:p>
                    <a:p>
                      <a:r>
                        <a:rPr lang="en-GB" sz="1200" b="0" dirty="0">
                          <a:solidFill>
                            <a:schemeClr val="tx1"/>
                          </a:solidFill>
                          <a:latin typeface="Arial Narrow" panose="020B0606020202030204" pitchFamily="34" charset="0"/>
                        </a:rPr>
                        <a:t>Benefit to adjacent retailers </a:t>
                      </a:r>
                    </a:p>
                    <a:p>
                      <a:r>
                        <a:rPr lang="en-GB" sz="1200" b="0" dirty="0">
                          <a:solidFill>
                            <a:schemeClr val="tx1"/>
                          </a:solidFill>
                          <a:latin typeface="Arial Narrow" panose="020B0606020202030204" pitchFamily="34" charset="0"/>
                        </a:rPr>
                        <a:t>Waste and cleaning</a:t>
                      </a:r>
                    </a:p>
                  </a:txBody>
                  <a:tcPr/>
                </a:tc>
                <a:extLst>
                  <a:ext uri="{0D108BD9-81ED-4DB2-BD59-A6C34878D82A}">
                    <a16:rowId xmlns:a16="http://schemas.microsoft.com/office/drawing/2014/main" xmlns="" val="3317272718"/>
                  </a:ext>
                </a:extLst>
              </a:tr>
            </a:tbl>
          </a:graphicData>
        </a:graphic>
      </p:graphicFrame>
      <p:sp>
        <p:nvSpPr>
          <p:cNvPr id="12" name="Text Placeholder 9">
            <a:extLst>
              <a:ext uri="{FF2B5EF4-FFF2-40B4-BE49-F238E27FC236}">
                <a16:creationId xmlns:a16="http://schemas.microsoft.com/office/drawing/2014/main" xmlns="" id="{084A5620-FFC0-4CF9-A4DB-A189DDEC309A}"/>
              </a:ext>
            </a:extLst>
          </p:cNvPr>
          <p:cNvSpPr txBox="1">
            <a:spLocks/>
          </p:cNvSpPr>
          <p:nvPr/>
        </p:nvSpPr>
        <p:spPr>
          <a:xfrm>
            <a:off x="4952728" y="1584284"/>
            <a:ext cx="3888000" cy="3140860"/>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pPr>
            <a:r>
              <a:rPr lang="en-GB" dirty="0"/>
              <a:t>Traders on the whole rated the current offer positively, rating aspects as good or very good, with the exception of ‘management and policing’ and ‘waste and cleaning’.  These two aspects were rated less positively receiving ratings of OK or poor.</a:t>
            </a:r>
          </a:p>
          <a:p>
            <a:pPr marL="0" indent="0" fontAlgn="auto">
              <a:buNone/>
            </a:pPr>
            <a:r>
              <a:rPr lang="en-GB" dirty="0"/>
              <a:t>Similarly traders were asked to indicate their level of agreement / disagreement with four statements about the offer;</a:t>
            </a:r>
          </a:p>
          <a:p>
            <a:pPr fontAlgn="auto"/>
            <a:r>
              <a:rPr lang="en-GB" dirty="0"/>
              <a:t>Street trading is successful and improving</a:t>
            </a:r>
          </a:p>
          <a:p>
            <a:pPr fontAlgn="auto"/>
            <a:r>
              <a:rPr lang="en-GB" dirty="0"/>
              <a:t>Street trading offer is appealing to more shoppers</a:t>
            </a:r>
          </a:p>
          <a:p>
            <a:pPr fontAlgn="auto"/>
            <a:r>
              <a:rPr lang="en-GB" dirty="0"/>
              <a:t>Street trading offer has broad appeal</a:t>
            </a:r>
          </a:p>
          <a:p>
            <a:pPr fontAlgn="auto"/>
            <a:r>
              <a:rPr lang="en-GB" dirty="0"/>
              <a:t>I am optimistic about future for street trading.</a:t>
            </a:r>
          </a:p>
          <a:p>
            <a:pPr marL="0" indent="0" fontAlgn="auto">
              <a:buNone/>
            </a:pPr>
            <a:r>
              <a:rPr lang="en-GB" dirty="0"/>
              <a:t>On the whole the four traders were similarly positive agreeing with the statements in most instances, one trader did not feel it was successful and improving and was ambivalent in regards to the other statements. </a:t>
            </a:r>
          </a:p>
          <a:p>
            <a:pPr marL="0" indent="0" fontAlgn="auto">
              <a:buNone/>
            </a:pPr>
            <a:endParaRPr lang="en-GB" dirty="0"/>
          </a:p>
          <a:p>
            <a:pPr marL="0" indent="0" fontAlgn="auto">
              <a:buNone/>
            </a:pPr>
            <a:endParaRPr lang="en-GB" dirty="0"/>
          </a:p>
          <a:p>
            <a:pPr marL="0" indent="0" fontAlgn="auto">
              <a:buNone/>
            </a:pPr>
            <a:r>
              <a:rPr lang="en-GB" dirty="0"/>
              <a:t>  </a:t>
            </a:r>
          </a:p>
          <a:p>
            <a:pPr marL="0" indent="0" fontAlgn="auto">
              <a:buFont typeface="Arial" pitchFamily="34" charset="0"/>
              <a:buNone/>
            </a:pPr>
            <a:endParaRPr lang="en-GB" dirty="0"/>
          </a:p>
          <a:p>
            <a:pPr marL="0" indent="0" fontAlgn="auto">
              <a:buFont typeface="Arial" pitchFamily="34" charset="0"/>
              <a:buNone/>
            </a:pPr>
            <a:endParaRPr lang="en-GB" dirty="0"/>
          </a:p>
          <a:p>
            <a:pPr marL="0" indent="0" fontAlgn="auto">
              <a:buFont typeface="Arial" pitchFamily="34" charset="0"/>
              <a:buNone/>
            </a:pPr>
            <a:endParaRPr lang="en-GB" dirty="0"/>
          </a:p>
        </p:txBody>
      </p:sp>
    </p:spTree>
    <p:extLst>
      <p:ext uri="{BB962C8B-B14F-4D97-AF65-F5344CB8AC3E}">
        <p14:creationId xmlns:p14="http://schemas.microsoft.com/office/powerpoint/2010/main" val="100577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5.0	Trader Survey</a:t>
            </a:r>
          </a:p>
        </p:txBody>
      </p:sp>
      <p:sp>
        <p:nvSpPr>
          <p:cNvPr id="6" name="Content Placeholder 2"/>
          <p:cNvSpPr txBox="1">
            <a:spLocks/>
          </p:cNvSpPr>
          <p:nvPr/>
        </p:nvSpPr>
        <p:spPr>
          <a:xfrm>
            <a:off x="683568" y="1332000"/>
            <a:ext cx="3600400" cy="360040"/>
          </a:xfrm>
          <a:prstGeom prst="rect">
            <a:avLst/>
          </a:prstGeom>
        </p:spPr>
        <p:txBody>
          <a:bodyPr vert="horz" lIns="0" tIns="0" rIns="0" bIns="0" numCol="1" spcCol="216000" rtlCol="0">
            <a:normAutofit/>
          </a:bodyPr>
          <a:lstStyle/>
          <a:p>
            <a:pPr lvl="0" fontAlgn="auto">
              <a:spcBef>
                <a:spcPts val="600"/>
              </a:spcBef>
              <a:spcAft>
                <a:spcPts val="0"/>
              </a:spcAft>
              <a:tabLst>
                <a:tab pos="273050" algn="l"/>
              </a:tabLst>
              <a:defRPr/>
            </a:pPr>
            <a:r>
              <a:rPr lang="en-GB" sz="1200" b="1" dirty="0">
                <a:solidFill>
                  <a:schemeClr val="accent1">
                    <a:lumMod val="75000"/>
                  </a:schemeClr>
                </a:solidFill>
              </a:rPr>
              <a:t>5.6	Future Improvements</a:t>
            </a:r>
            <a:endParaRPr kumimoji="0" lang="en-GB" sz="1200" b="1" i="1" u="none" strike="noStrike" kern="1200" cap="none" spc="0" normalizeH="0" baseline="0" noProof="0" dirty="0">
              <a:ln>
                <a:noFill/>
              </a:ln>
              <a:solidFill>
                <a:schemeClr val="accent1">
                  <a:lumMod val="75000"/>
                </a:schemeClr>
              </a:solidFill>
              <a:effectLst/>
              <a:uLnTx/>
              <a:uFillTx/>
            </a:endParaRPr>
          </a:p>
        </p:txBody>
      </p:sp>
      <p:sp>
        <p:nvSpPr>
          <p:cNvPr id="7" name="Text Placeholder 9">
            <a:extLst>
              <a:ext uri="{FF2B5EF4-FFF2-40B4-BE49-F238E27FC236}">
                <a16:creationId xmlns:a16="http://schemas.microsoft.com/office/drawing/2014/main" xmlns="" id="{69CB04C9-4C50-4559-9F77-222A739C38D2}"/>
              </a:ext>
            </a:extLst>
          </p:cNvPr>
          <p:cNvSpPr txBox="1">
            <a:spLocks/>
          </p:cNvSpPr>
          <p:nvPr/>
        </p:nvSpPr>
        <p:spPr>
          <a:xfrm>
            <a:off x="683568" y="1584000"/>
            <a:ext cx="3888000" cy="468108"/>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r>
              <a:rPr lang="en-GB" dirty="0"/>
              <a:t>Traders were asked how they would like to see the street trading offer improve in the city centre from a tick list of options, their responses are shown below:</a:t>
            </a:r>
          </a:p>
          <a:p>
            <a:pPr marL="0" indent="0" fontAlgn="auto">
              <a:buFont typeface="Arial" pitchFamily="34" charset="0"/>
              <a:buNone/>
            </a:pPr>
            <a:endParaRPr lang="en-GB" dirty="0"/>
          </a:p>
          <a:p>
            <a:pPr marL="0" indent="0" fontAlgn="auto">
              <a:buFont typeface="Arial" pitchFamily="34" charset="0"/>
              <a:buNone/>
            </a:pPr>
            <a:endParaRPr lang="en-GB" dirty="0"/>
          </a:p>
        </p:txBody>
      </p:sp>
      <p:sp>
        <p:nvSpPr>
          <p:cNvPr id="9" name="Text Placeholder 9">
            <a:extLst>
              <a:ext uri="{FF2B5EF4-FFF2-40B4-BE49-F238E27FC236}">
                <a16:creationId xmlns:a16="http://schemas.microsoft.com/office/drawing/2014/main" xmlns="" id="{54C68C6F-1B24-4DD5-8F20-A28CC380A552}"/>
              </a:ext>
            </a:extLst>
          </p:cNvPr>
          <p:cNvSpPr txBox="1">
            <a:spLocks/>
          </p:cNvSpPr>
          <p:nvPr/>
        </p:nvSpPr>
        <p:spPr>
          <a:xfrm>
            <a:off x="717888" y="3625042"/>
            <a:ext cx="3888000" cy="1100102"/>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pPr>
            <a:r>
              <a:rPr lang="en-GB" dirty="0"/>
              <a:t>Traders were also asked which product categories they felt were missing or lacking in choice in the city centre street trading offer.  Only two responses were received; ‘quality food’ and tourist information / Birmingham souvenirs.  With an additional comment from one trader that they act as unofficial tourist information.</a:t>
            </a:r>
          </a:p>
          <a:p>
            <a:pPr marL="0" indent="0" fontAlgn="auto">
              <a:buNone/>
            </a:pPr>
            <a:endParaRPr lang="en-GB" dirty="0"/>
          </a:p>
          <a:p>
            <a:pPr marL="0" indent="0" fontAlgn="auto">
              <a:buNone/>
            </a:pPr>
            <a:r>
              <a:rPr lang="en-GB" dirty="0"/>
              <a:t>  </a:t>
            </a:r>
          </a:p>
          <a:p>
            <a:pPr marL="0" indent="0" fontAlgn="auto">
              <a:buFont typeface="Arial" pitchFamily="34" charset="0"/>
              <a:buNone/>
            </a:pPr>
            <a:endParaRPr lang="en-GB" dirty="0"/>
          </a:p>
          <a:p>
            <a:pPr marL="0" indent="0" fontAlgn="auto">
              <a:buFont typeface="Arial" pitchFamily="34" charset="0"/>
              <a:buNone/>
            </a:pPr>
            <a:endParaRPr lang="en-GB" dirty="0"/>
          </a:p>
          <a:p>
            <a:pPr marL="0" indent="0" fontAlgn="auto">
              <a:buFont typeface="Arial" pitchFamily="34" charset="0"/>
              <a:buNone/>
            </a:pPr>
            <a:endParaRPr lang="en-GB" dirty="0"/>
          </a:p>
        </p:txBody>
      </p:sp>
      <p:sp>
        <p:nvSpPr>
          <p:cNvPr id="12" name="Text Placeholder 9">
            <a:extLst>
              <a:ext uri="{FF2B5EF4-FFF2-40B4-BE49-F238E27FC236}">
                <a16:creationId xmlns:a16="http://schemas.microsoft.com/office/drawing/2014/main" xmlns="" id="{084A5620-FFC0-4CF9-A4DB-A189DDEC309A}"/>
              </a:ext>
            </a:extLst>
          </p:cNvPr>
          <p:cNvSpPr txBox="1">
            <a:spLocks/>
          </p:cNvSpPr>
          <p:nvPr/>
        </p:nvSpPr>
        <p:spPr>
          <a:xfrm>
            <a:off x="4952728" y="1584284"/>
            <a:ext cx="3888000" cy="3140860"/>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600"/>
              </a:spcAft>
              <a:buNone/>
            </a:pPr>
            <a:r>
              <a:rPr lang="en-GB" dirty="0"/>
              <a:t>This was an open question with responses detailed below.</a:t>
            </a:r>
          </a:p>
          <a:p>
            <a:pPr marL="0" indent="0" fontAlgn="auto">
              <a:buNone/>
            </a:pPr>
            <a:r>
              <a:rPr lang="en-GB" dirty="0"/>
              <a:t>Strengths:</a:t>
            </a:r>
          </a:p>
          <a:p>
            <a:pPr marL="360000" fontAlgn="auto"/>
            <a:r>
              <a:rPr lang="en-GB" dirty="0" smtClean="0"/>
              <a:t>Location</a:t>
            </a:r>
            <a:endParaRPr lang="en-GB" dirty="0"/>
          </a:p>
          <a:p>
            <a:pPr marL="360000" fontAlgn="auto"/>
            <a:r>
              <a:rPr lang="en-GB" dirty="0"/>
              <a:t>Value for money</a:t>
            </a:r>
          </a:p>
          <a:p>
            <a:pPr marL="360000" fontAlgn="auto"/>
            <a:r>
              <a:rPr lang="en-GB" dirty="0"/>
              <a:t>More choice</a:t>
            </a:r>
          </a:p>
          <a:p>
            <a:pPr marL="360000" fontAlgn="auto"/>
            <a:r>
              <a:rPr lang="en-GB" dirty="0"/>
              <a:t>Excellent catering </a:t>
            </a:r>
          </a:p>
          <a:p>
            <a:pPr marL="360000" fontAlgn="auto">
              <a:spcAft>
                <a:spcPts val="600"/>
              </a:spcAft>
            </a:pPr>
            <a:r>
              <a:rPr lang="en-GB" dirty="0"/>
              <a:t>“We are friendly ambassadors”.</a:t>
            </a:r>
          </a:p>
          <a:p>
            <a:pPr marL="0" indent="0" fontAlgn="auto">
              <a:buNone/>
            </a:pPr>
            <a:r>
              <a:rPr lang="en-GB" dirty="0"/>
              <a:t>Weaknesses:</a:t>
            </a:r>
          </a:p>
          <a:p>
            <a:pPr marL="360000" fontAlgn="auto"/>
            <a:r>
              <a:rPr lang="en-GB" dirty="0"/>
              <a:t>No policing</a:t>
            </a:r>
          </a:p>
          <a:p>
            <a:pPr marL="360000" fontAlgn="auto"/>
            <a:r>
              <a:rPr lang="en-GB" dirty="0"/>
              <a:t>Moved about too often</a:t>
            </a:r>
          </a:p>
          <a:p>
            <a:pPr marL="360000" fontAlgn="auto"/>
            <a:r>
              <a:rPr lang="en-GB" dirty="0"/>
              <a:t>No electricity</a:t>
            </a:r>
          </a:p>
          <a:p>
            <a:pPr marL="360000" fontAlgn="auto"/>
            <a:r>
              <a:rPr lang="en-GB" dirty="0"/>
              <a:t>No protection from buskers and religious groups</a:t>
            </a:r>
          </a:p>
          <a:p>
            <a:pPr marL="360000" fontAlgn="auto"/>
            <a:r>
              <a:rPr lang="en-GB" dirty="0"/>
              <a:t>Some scruffy units</a:t>
            </a:r>
          </a:p>
          <a:p>
            <a:pPr marL="360000" fontAlgn="auto"/>
            <a:r>
              <a:rPr lang="en-GB" dirty="0"/>
              <a:t>Some unfriendly traders.</a:t>
            </a:r>
          </a:p>
          <a:p>
            <a:pPr marL="0" indent="0" fontAlgn="auto">
              <a:buNone/>
            </a:pPr>
            <a:endParaRPr lang="en-GB" dirty="0"/>
          </a:p>
          <a:p>
            <a:pPr marL="0" indent="0" fontAlgn="auto">
              <a:buNone/>
            </a:pPr>
            <a:endParaRPr lang="en-GB" dirty="0"/>
          </a:p>
          <a:p>
            <a:pPr marL="0" indent="0" fontAlgn="auto">
              <a:buNone/>
            </a:pPr>
            <a:r>
              <a:rPr lang="en-GB" dirty="0"/>
              <a:t>  </a:t>
            </a:r>
          </a:p>
          <a:p>
            <a:pPr marL="0" indent="0" fontAlgn="auto">
              <a:buFont typeface="Arial" pitchFamily="34" charset="0"/>
              <a:buNone/>
            </a:pPr>
            <a:endParaRPr lang="en-GB" dirty="0"/>
          </a:p>
          <a:p>
            <a:pPr marL="0" indent="0" fontAlgn="auto">
              <a:buFont typeface="Arial" pitchFamily="34" charset="0"/>
              <a:buNone/>
            </a:pPr>
            <a:endParaRPr lang="en-GB" dirty="0"/>
          </a:p>
          <a:p>
            <a:pPr marL="0" indent="0" fontAlgn="auto">
              <a:buFont typeface="Arial" pitchFamily="34" charset="0"/>
              <a:buNone/>
            </a:pPr>
            <a:endParaRPr lang="en-GB" dirty="0"/>
          </a:p>
        </p:txBody>
      </p:sp>
      <p:graphicFrame>
        <p:nvGraphicFramePr>
          <p:cNvPr id="13" name="Table 12">
            <a:extLst>
              <a:ext uri="{FF2B5EF4-FFF2-40B4-BE49-F238E27FC236}">
                <a16:creationId xmlns:a16="http://schemas.microsoft.com/office/drawing/2014/main" xmlns="" id="{B16AD8C8-FE9A-4401-94CB-14452C24A379}"/>
              </a:ext>
            </a:extLst>
          </p:cNvPr>
          <p:cNvGraphicFramePr>
            <a:graphicFrameLocks noGrp="1"/>
          </p:cNvGraphicFramePr>
          <p:nvPr>
            <p:extLst/>
          </p:nvPr>
        </p:nvGraphicFramePr>
        <p:xfrm>
          <a:off x="703406" y="2204864"/>
          <a:ext cx="3672408" cy="1234440"/>
        </p:xfrm>
        <a:graphic>
          <a:graphicData uri="http://schemas.openxmlformats.org/drawingml/2006/table">
            <a:tbl>
              <a:tblPr bandRow="1">
                <a:tableStyleId>{5C22544A-7EE6-4342-B048-85BDC9FD1C3A}</a:tableStyleId>
              </a:tblPr>
              <a:tblGrid>
                <a:gridCol w="1728192">
                  <a:extLst>
                    <a:ext uri="{9D8B030D-6E8A-4147-A177-3AD203B41FA5}">
                      <a16:colId xmlns:a16="http://schemas.microsoft.com/office/drawing/2014/main" xmlns="" val="3786167183"/>
                    </a:ext>
                  </a:extLst>
                </a:gridCol>
                <a:gridCol w="1944216">
                  <a:extLst>
                    <a:ext uri="{9D8B030D-6E8A-4147-A177-3AD203B41FA5}">
                      <a16:colId xmlns:a16="http://schemas.microsoft.com/office/drawing/2014/main" xmlns="" val="3710339509"/>
                    </a:ext>
                  </a:extLst>
                </a:gridCol>
              </a:tblGrid>
              <a:tr h="370840">
                <a:tc>
                  <a:txBody>
                    <a:bodyPr/>
                    <a:lstStyle/>
                    <a:p>
                      <a:pPr>
                        <a:spcAft>
                          <a:spcPts val="600"/>
                        </a:spcAft>
                      </a:pPr>
                      <a:r>
                        <a:rPr lang="en-GB" sz="1200" b="0" dirty="0">
                          <a:solidFill>
                            <a:schemeClr val="tx1"/>
                          </a:solidFill>
                          <a:latin typeface="Arial Narrow" panose="020B0606020202030204" pitchFamily="34" charset="0"/>
                        </a:rPr>
                        <a:t>Better marketing and promotion</a:t>
                      </a:r>
                    </a:p>
                    <a:p>
                      <a:pPr>
                        <a:spcAft>
                          <a:spcPts val="600"/>
                        </a:spcAft>
                      </a:pPr>
                      <a:r>
                        <a:rPr lang="en-GB" sz="1200" b="0" dirty="0">
                          <a:solidFill>
                            <a:schemeClr val="tx1"/>
                          </a:solidFill>
                          <a:latin typeface="Arial Narrow" panose="020B0606020202030204" pitchFamily="34" charset="0"/>
                        </a:rPr>
                        <a:t>Improved layout &amp; locations</a:t>
                      </a:r>
                    </a:p>
                    <a:p>
                      <a:pPr>
                        <a:spcAft>
                          <a:spcPts val="600"/>
                        </a:spcAft>
                      </a:pPr>
                      <a:r>
                        <a:rPr lang="en-GB" sz="1200" b="0" dirty="0">
                          <a:solidFill>
                            <a:schemeClr val="tx1"/>
                          </a:solidFill>
                          <a:latin typeface="Arial Narrow" panose="020B0606020202030204" pitchFamily="34" charset="0"/>
                        </a:rPr>
                        <a:t>Improved management</a:t>
                      </a:r>
                    </a:p>
                    <a:p>
                      <a:r>
                        <a:rPr lang="en-GB" sz="1200" b="0" dirty="0">
                          <a:solidFill>
                            <a:schemeClr val="tx1"/>
                          </a:solidFill>
                          <a:latin typeface="Arial Narrow" panose="020B0606020202030204" pitchFamily="34" charset="0"/>
                        </a:rPr>
                        <a:t>Improved signage</a:t>
                      </a:r>
                    </a:p>
                  </a:txBody>
                  <a:tcPr/>
                </a:tc>
                <a:tc>
                  <a:txBody>
                    <a:bodyPr/>
                    <a:lstStyle/>
                    <a:p>
                      <a:pPr>
                        <a:spcAft>
                          <a:spcPts val="600"/>
                        </a:spcAft>
                      </a:pPr>
                      <a:r>
                        <a:rPr lang="en-GB" sz="1200" b="0" dirty="0">
                          <a:solidFill>
                            <a:schemeClr val="tx1"/>
                          </a:solidFill>
                          <a:latin typeface="Arial Narrow" panose="020B0606020202030204" pitchFamily="34" charset="0"/>
                        </a:rPr>
                        <a:t>Longer trading hours</a:t>
                      </a:r>
                    </a:p>
                    <a:p>
                      <a:pPr>
                        <a:spcAft>
                          <a:spcPts val="600"/>
                        </a:spcAft>
                      </a:pPr>
                      <a:r>
                        <a:rPr lang="en-GB" sz="1200" b="0" dirty="0">
                          <a:solidFill>
                            <a:schemeClr val="tx1"/>
                          </a:solidFill>
                          <a:latin typeface="Arial Narrow" panose="020B0606020202030204" pitchFamily="34" charset="0"/>
                        </a:rPr>
                        <a:t>Better visibility</a:t>
                      </a:r>
                    </a:p>
                    <a:p>
                      <a:pPr>
                        <a:spcAft>
                          <a:spcPts val="600"/>
                        </a:spcAft>
                      </a:pPr>
                      <a:r>
                        <a:rPr lang="en-GB" sz="1200" b="0" dirty="0">
                          <a:solidFill>
                            <a:schemeClr val="tx1"/>
                          </a:solidFill>
                          <a:latin typeface="Arial Narrow" panose="020B0606020202030204" pitchFamily="34" charset="0"/>
                        </a:rPr>
                        <a:t>Better access / integration to shops</a:t>
                      </a:r>
                    </a:p>
                    <a:p>
                      <a:r>
                        <a:rPr lang="en-GB" sz="1200" b="0" dirty="0">
                          <a:solidFill>
                            <a:schemeClr val="tx1"/>
                          </a:solidFill>
                          <a:latin typeface="Arial Narrow" panose="020B0606020202030204" pitchFamily="34" charset="0"/>
                        </a:rPr>
                        <a:t>Higher quality stalls</a:t>
                      </a:r>
                    </a:p>
                  </a:txBody>
                  <a:tcPr/>
                </a:tc>
                <a:extLst>
                  <a:ext uri="{0D108BD9-81ED-4DB2-BD59-A6C34878D82A}">
                    <a16:rowId xmlns:a16="http://schemas.microsoft.com/office/drawing/2014/main" xmlns="" val="3317272718"/>
                  </a:ext>
                </a:extLst>
              </a:tr>
            </a:tbl>
          </a:graphicData>
        </a:graphic>
      </p:graphicFrame>
      <p:sp>
        <p:nvSpPr>
          <p:cNvPr id="10" name="Content Placeholder 2">
            <a:extLst>
              <a:ext uri="{FF2B5EF4-FFF2-40B4-BE49-F238E27FC236}">
                <a16:creationId xmlns:a16="http://schemas.microsoft.com/office/drawing/2014/main" xmlns="" id="{61877FA6-AF96-46B7-9641-4ADA8F4D295B}"/>
              </a:ext>
            </a:extLst>
          </p:cNvPr>
          <p:cNvSpPr txBox="1">
            <a:spLocks/>
          </p:cNvSpPr>
          <p:nvPr/>
        </p:nvSpPr>
        <p:spPr>
          <a:xfrm>
            <a:off x="4952728" y="1332000"/>
            <a:ext cx="3600400" cy="360040"/>
          </a:xfrm>
          <a:prstGeom prst="rect">
            <a:avLst/>
          </a:prstGeom>
        </p:spPr>
        <p:txBody>
          <a:bodyPr vert="horz" lIns="0" tIns="0" rIns="0" bIns="0" numCol="1" spcCol="216000" rtlCol="0">
            <a:normAutofit/>
          </a:bodyPr>
          <a:lstStyle/>
          <a:p>
            <a:pPr lvl="0" fontAlgn="auto">
              <a:spcBef>
                <a:spcPts val="600"/>
              </a:spcBef>
              <a:spcAft>
                <a:spcPts val="0"/>
              </a:spcAft>
              <a:tabLst>
                <a:tab pos="273050" algn="l"/>
              </a:tabLst>
              <a:defRPr/>
            </a:pPr>
            <a:r>
              <a:rPr lang="en-GB" sz="1200" b="1" dirty="0">
                <a:solidFill>
                  <a:schemeClr val="accent1">
                    <a:lumMod val="75000"/>
                  </a:schemeClr>
                </a:solidFill>
              </a:rPr>
              <a:t>5.7	Strengths and Weaknesses</a:t>
            </a:r>
            <a:endParaRPr kumimoji="0" lang="en-GB" sz="1200" b="1" i="1" u="none" strike="noStrike" kern="1200" cap="none" spc="0" normalizeH="0" baseline="0" noProof="0" dirty="0">
              <a:ln>
                <a:noFill/>
              </a:ln>
              <a:solidFill>
                <a:schemeClr val="accent1">
                  <a:lumMod val="75000"/>
                </a:schemeClr>
              </a:solidFill>
              <a:effectLst/>
              <a:uLnTx/>
              <a:uFillTx/>
            </a:endParaRPr>
          </a:p>
        </p:txBody>
      </p:sp>
    </p:spTree>
    <p:extLst>
      <p:ext uri="{BB962C8B-B14F-4D97-AF65-F5344CB8AC3E}">
        <p14:creationId xmlns:p14="http://schemas.microsoft.com/office/powerpoint/2010/main" val="3618616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2498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5.0	Trader Survey</a:t>
            </a:r>
          </a:p>
        </p:txBody>
      </p:sp>
      <p:sp>
        <p:nvSpPr>
          <p:cNvPr id="10" name="Text Placeholder 9"/>
          <p:cNvSpPr>
            <a:spLocks noGrp="1"/>
          </p:cNvSpPr>
          <p:nvPr>
            <p:ph type="body" sz="quarter" idx="10"/>
          </p:nvPr>
        </p:nvSpPr>
        <p:spPr/>
        <p:txBody>
          <a:bodyPr/>
          <a:lstStyle/>
          <a:p>
            <a:pPr marL="0" indent="0">
              <a:buNone/>
            </a:pPr>
            <a:r>
              <a:rPr lang="en-GB" dirty="0"/>
              <a:t>The low response to the survey from the trader community is in itself a finding and indicative of a disconnect between this community and the </a:t>
            </a:r>
            <a:r>
              <a:rPr lang="en-GB" dirty="0" smtClean="0"/>
              <a:t>council / other stakeholders in the city centre.  Traders feel threatened.</a:t>
            </a:r>
            <a:endParaRPr lang="en-GB" dirty="0"/>
          </a:p>
          <a:p>
            <a:pPr marL="0" indent="0">
              <a:buNone/>
            </a:pPr>
            <a:r>
              <a:rPr lang="en-GB" dirty="0"/>
              <a:t>That said, the responses that were received provided useful insight and are revealing in their own way.  Most notably in a number of respects their views were more closely aligned to those of the city centre stakeholders than one may have expected.</a:t>
            </a:r>
          </a:p>
          <a:p>
            <a:pPr marL="0" indent="0">
              <a:buNone/>
            </a:pPr>
            <a:r>
              <a:rPr lang="en-GB" dirty="0"/>
              <a:t>Traders identify a customer base dominated by city centre workers and tourists.</a:t>
            </a:r>
          </a:p>
          <a:p>
            <a:pPr marL="0" indent="0">
              <a:buNone/>
            </a:pPr>
            <a:r>
              <a:rPr lang="en-GB" dirty="0"/>
              <a:t>Customer numbers are </a:t>
            </a:r>
            <a:r>
              <a:rPr lang="en-GB" dirty="0" smtClean="0"/>
              <a:t>quite varied, from low level (circa 20 per day) to 100, 200 and 300 per day. Visit patterns are </a:t>
            </a:r>
            <a:r>
              <a:rPr lang="en-GB" dirty="0"/>
              <a:t>frequent, conversion rates are also high</a:t>
            </a:r>
            <a:r>
              <a:rPr lang="en-GB" dirty="0" smtClean="0"/>
              <a:t>. This would indicate a limited customer base who use street traders regularly.</a:t>
            </a:r>
            <a:endParaRPr lang="en-GB" dirty="0"/>
          </a:p>
          <a:p>
            <a:pPr marL="0" indent="0">
              <a:buNone/>
            </a:pPr>
            <a:r>
              <a:rPr lang="en-GB" dirty="0"/>
              <a:t>Trading fortunes are mixed – two of the four are trading well and two less so.</a:t>
            </a:r>
          </a:p>
          <a:p>
            <a:pPr marL="0" indent="0">
              <a:buNone/>
            </a:pPr>
            <a:r>
              <a:rPr lang="en-GB" dirty="0"/>
              <a:t>Peak trading hours are lunchtime and afternoon with peak trading days variable by business and most likely location.</a:t>
            </a:r>
          </a:p>
          <a:p>
            <a:pPr marL="0" indent="0">
              <a:buNone/>
            </a:pPr>
            <a:r>
              <a:rPr lang="en-GB" dirty="0"/>
              <a:t>ATVs as you would expect for market stalls are low, less than £5.</a:t>
            </a:r>
          </a:p>
          <a:p>
            <a:pPr marL="0" indent="0">
              <a:buNone/>
            </a:pPr>
            <a:r>
              <a:rPr lang="en-GB" dirty="0"/>
              <a:t>While they are largely positive about the current street trading offer they identify clear room for improvement</a:t>
            </a:r>
            <a:r>
              <a:rPr lang="en-GB" dirty="0" smtClean="0"/>
              <a:t>.</a:t>
            </a:r>
            <a:endParaRPr lang="en-GB" dirty="0"/>
          </a:p>
        </p:txBody>
      </p:sp>
      <p:sp>
        <p:nvSpPr>
          <p:cNvPr id="3" name="Text Placeholder 2">
            <a:extLst>
              <a:ext uri="{FF2B5EF4-FFF2-40B4-BE49-F238E27FC236}">
                <a16:creationId xmlns:a16="http://schemas.microsoft.com/office/drawing/2014/main" xmlns="" id="{3FEF524D-F0D8-4F22-8216-DBF9223C4145}"/>
              </a:ext>
            </a:extLst>
          </p:cNvPr>
          <p:cNvSpPr>
            <a:spLocks noGrp="1"/>
          </p:cNvSpPr>
          <p:nvPr>
            <p:ph type="body" sz="quarter" idx="11"/>
          </p:nvPr>
        </p:nvSpPr>
        <p:spPr/>
        <p:txBody>
          <a:bodyPr/>
          <a:lstStyle/>
          <a:p>
            <a:pPr marL="0" indent="0">
              <a:buNone/>
            </a:pPr>
            <a:r>
              <a:rPr lang="en-GB" dirty="0"/>
              <a:t>Areas for improvement focus on marketing and promotion but with a variety of other aspects identified, from improved management to higher quality stalls, improved layout and location and better access / integration to shops</a:t>
            </a:r>
            <a:r>
              <a:rPr lang="en-GB" dirty="0" smtClean="0"/>
              <a:t>.</a:t>
            </a:r>
          </a:p>
          <a:p>
            <a:pPr marL="0" indent="0">
              <a:buNone/>
            </a:pPr>
            <a:r>
              <a:rPr lang="en-GB" dirty="0" smtClean="0"/>
              <a:t>Additional ad hoc comments received from one trader referenced the specific need for rules and regulations to be observed by all traders and the view that the lack of enforcement adversely affects them all.</a:t>
            </a:r>
          </a:p>
          <a:p>
            <a:pPr marL="0" indent="0">
              <a:buNone/>
            </a:pPr>
            <a:r>
              <a:rPr lang="en-GB" dirty="0" smtClean="0"/>
              <a:t>This trader was also strongly of the view that they were individual businesses and was not keen on being referred to as one, “amorphous group”.</a:t>
            </a:r>
            <a:endParaRPr lang="en-GB" dirty="0"/>
          </a:p>
        </p:txBody>
      </p:sp>
      <p:sp>
        <p:nvSpPr>
          <p:cNvPr id="6" name="Content Placeholder 2"/>
          <p:cNvSpPr txBox="1">
            <a:spLocks/>
          </p:cNvSpPr>
          <p:nvPr/>
        </p:nvSpPr>
        <p:spPr>
          <a:xfrm>
            <a:off x="683568" y="1332000"/>
            <a:ext cx="3600400" cy="252000"/>
          </a:xfrm>
          <a:prstGeom prst="rect">
            <a:avLst/>
          </a:prstGeom>
        </p:spPr>
        <p:txBody>
          <a:bodyPr vert="horz" lIns="0" tIns="0" rIns="0" bIns="0" numCol="1" spcCol="216000" rtlCol="0">
            <a:normAutofit/>
          </a:bodyPr>
          <a:lstStyle/>
          <a:p>
            <a:pPr lvl="0" fontAlgn="auto">
              <a:spcBef>
                <a:spcPts val="600"/>
              </a:spcBef>
              <a:spcAft>
                <a:spcPts val="0"/>
              </a:spcAft>
              <a:tabLst>
                <a:tab pos="273050" algn="l"/>
              </a:tabLst>
              <a:defRPr/>
            </a:pPr>
            <a:r>
              <a:rPr lang="en-GB" sz="1200" b="1" dirty="0">
                <a:solidFill>
                  <a:schemeClr val="accent1">
                    <a:lumMod val="75000"/>
                  </a:schemeClr>
                </a:solidFill>
              </a:rPr>
              <a:t>5.8	Summary </a:t>
            </a:r>
            <a:endParaRPr kumimoji="0" lang="en-GB" sz="1200" b="1" i="1" u="none" strike="noStrike" kern="1200" cap="none" spc="0" normalizeH="0" baseline="0" noProof="0" dirty="0">
              <a:ln>
                <a:noFill/>
              </a:ln>
              <a:solidFill>
                <a:schemeClr val="accent1">
                  <a:lumMod val="75000"/>
                </a:schemeClr>
              </a:solidFill>
              <a:effectLst/>
              <a:uLnTx/>
              <a:uFillTx/>
            </a:endParaRPr>
          </a:p>
        </p:txBody>
      </p:sp>
    </p:spTree>
    <p:extLst>
      <p:ext uri="{BB962C8B-B14F-4D97-AF65-F5344CB8AC3E}">
        <p14:creationId xmlns:p14="http://schemas.microsoft.com/office/powerpoint/2010/main" val="3469071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Additional Study References</a:t>
            </a:r>
            <a:endParaRPr lang="en-GB" dirty="0">
              <a:solidFill>
                <a:srgbClr val="FF0000"/>
              </a:solidFill>
            </a:endParaRPr>
          </a:p>
        </p:txBody>
      </p:sp>
    </p:spTree>
    <p:extLst>
      <p:ext uri="{BB962C8B-B14F-4D97-AF65-F5344CB8AC3E}">
        <p14:creationId xmlns:p14="http://schemas.microsoft.com/office/powerpoint/2010/main" val="160549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6.0	Additional Study References</a:t>
            </a:r>
          </a:p>
        </p:txBody>
      </p:sp>
      <p:sp>
        <p:nvSpPr>
          <p:cNvPr id="3" name="Text Placeholder 2"/>
          <p:cNvSpPr>
            <a:spLocks noGrp="1"/>
          </p:cNvSpPr>
          <p:nvPr>
            <p:ph type="body" sz="quarter" idx="10"/>
          </p:nvPr>
        </p:nvSpPr>
        <p:spPr>
          <a:xfrm>
            <a:off x="683568" y="1584000"/>
            <a:ext cx="5040560" cy="1103889"/>
          </a:xfrm>
        </p:spPr>
        <p:txBody>
          <a:bodyPr/>
          <a:lstStyle/>
          <a:p>
            <a:pPr marL="0" indent="0">
              <a:buNone/>
            </a:pPr>
            <a:r>
              <a:rPr lang="en-GB" dirty="0"/>
              <a:t>The Retail Group undertook a review of street trading in Birmingham City Centre in 2011. As part of the project, we interviewed 570 consumers on the street in the city centre in regards to their experiences, views, opinions and improvements wanted in regards street trading. The key findings were as follows:</a:t>
            </a:r>
          </a:p>
        </p:txBody>
      </p:sp>
      <p:sp>
        <p:nvSpPr>
          <p:cNvPr id="6" name="Content Placeholder 2"/>
          <p:cNvSpPr txBox="1">
            <a:spLocks/>
          </p:cNvSpPr>
          <p:nvPr/>
        </p:nvSpPr>
        <p:spPr>
          <a:xfrm>
            <a:off x="683568" y="1332000"/>
            <a:ext cx="4752528" cy="360040"/>
          </a:xfrm>
          <a:prstGeom prst="rect">
            <a:avLst/>
          </a:prstGeom>
        </p:spPr>
        <p:txBody>
          <a:bodyPr vert="horz" lIns="0" tIns="0" rIns="0" bIns="0" numCol="1" spcCol="216000" rtlCol="0">
            <a:normAutofit/>
          </a:bodyPr>
          <a:lstStyle/>
          <a:p>
            <a:pPr lvl="0" fontAlgn="auto">
              <a:spcBef>
                <a:spcPts val="600"/>
              </a:spcBef>
              <a:spcAft>
                <a:spcPts val="0"/>
              </a:spcAft>
              <a:tabLst>
                <a:tab pos="273050" algn="l"/>
              </a:tabLst>
              <a:defRPr/>
            </a:pPr>
            <a:r>
              <a:rPr lang="en-GB" sz="1200" b="1" dirty="0">
                <a:solidFill>
                  <a:schemeClr val="accent1">
                    <a:lumMod val="75000"/>
                  </a:schemeClr>
                </a:solidFill>
              </a:rPr>
              <a:t>6.1	Street Trading Consumer Research (from The Retail Group 2011 Study)</a:t>
            </a:r>
          </a:p>
          <a:p>
            <a:pPr lvl="0" fontAlgn="auto">
              <a:spcBef>
                <a:spcPts val="600"/>
              </a:spcBef>
              <a:spcAft>
                <a:spcPts val="0"/>
              </a:spcAft>
              <a:tabLst>
                <a:tab pos="273050" algn="l"/>
              </a:tabLst>
              <a:defRPr/>
            </a:pPr>
            <a:endParaRPr kumimoji="0" lang="en-GB" sz="1300" b="1" i="1" u="none" strike="noStrike" kern="1200" cap="none" spc="0" normalizeH="0" baseline="0" noProof="0" dirty="0">
              <a:ln>
                <a:noFill/>
              </a:ln>
              <a:solidFill>
                <a:schemeClr val="accent1">
                  <a:lumMod val="75000"/>
                </a:schemeClr>
              </a:solidFill>
              <a:effectLst/>
              <a:uLnTx/>
              <a:uFillTx/>
            </a:endParaRPr>
          </a:p>
        </p:txBody>
      </p:sp>
      <p:sp>
        <p:nvSpPr>
          <p:cNvPr id="12" name="Text Placeholder 3">
            <a:extLst>
              <a:ext uri="{FF2B5EF4-FFF2-40B4-BE49-F238E27FC236}">
                <a16:creationId xmlns="" xmlns:a16="http://schemas.microsoft.com/office/drawing/2014/main" id="{BAA69E19-1360-4B21-9648-B7D4805BF64B}"/>
              </a:ext>
            </a:extLst>
          </p:cNvPr>
          <p:cNvSpPr txBox="1">
            <a:spLocks/>
          </p:cNvSpPr>
          <p:nvPr/>
        </p:nvSpPr>
        <p:spPr>
          <a:xfrm>
            <a:off x="6210565" y="1605031"/>
            <a:ext cx="2499278" cy="4206089"/>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endParaRPr lang="en-GB" dirty="0"/>
          </a:p>
        </p:txBody>
      </p:sp>
      <p:sp>
        <p:nvSpPr>
          <p:cNvPr id="13" name="Text Placeholder 2">
            <a:extLst>
              <a:ext uri="{FF2B5EF4-FFF2-40B4-BE49-F238E27FC236}">
                <a16:creationId xmlns="" xmlns:a16="http://schemas.microsoft.com/office/drawing/2014/main" id="{DE6B858B-8EE1-477B-98C0-5071A69657F3}"/>
              </a:ext>
            </a:extLst>
          </p:cNvPr>
          <p:cNvSpPr txBox="1">
            <a:spLocks/>
          </p:cNvSpPr>
          <p:nvPr/>
        </p:nvSpPr>
        <p:spPr>
          <a:xfrm>
            <a:off x="683568" y="2420888"/>
            <a:ext cx="2520429" cy="3339254"/>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fontAlgn="auto">
              <a:buFont typeface="Arial" pitchFamily="34" charset="0"/>
              <a:buNone/>
            </a:pPr>
            <a:r>
              <a:rPr lang="en-GB" dirty="0"/>
              <a:t>•	Consumers are mainly in the city centre to shop (especially New Street and High Street) or work (near Colmore Row). Workers are also found on New Street and High Street.</a:t>
            </a:r>
          </a:p>
          <a:p>
            <a:pPr marL="180975" indent="-180975" fontAlgn="auto">
              <a:buFont typeface="Arial" pitchFamily="34" charset="0"/>
              <a:buNone/>
            </a:pPr>
            <a:r>
              <a:rPr lang="en-GB" dirty="0"/>
              <a:t>•	Approximately half of consumers buy from street traders and half don’t </a:t>
            </a:r>
          </a:p>
          <a:p>
            <a:pPr marL="180975" indent="-180975" fontAlgn="auto">
              <a:buFont typeface="Arial" pitchFamily="34" charset="0"/>
              <a:buNone/>
            </a:pPr>
            <a:r>
              <a:rPr lang="en-GB" dirty="0"/>
              <a:t>•	Main products bought include food and drink, flowers, fashion accessories and bags. Workers mainly buy food and drink (especially hot food).</a:t>
            </a:r>
          </a:p>
          <a:p>
            <a:pPr marL="180975" indent="-180975" fontAlgn="auto">
              <a:buNone/>
            </a:pPr>
            <a:r>
              <a:rPr lang="en-GB" dirty="0"/>
              <a:t>•	Purchases are being bought because of value, convenience and need.</a:t>
            </a:r>
          </a:p>
          <a:p>
            <a:pPr marL="177800" indent="-177800" fontAlgn="auto"/>
            <a:r>
              <a:rPr lang="en-GB" dirty="0"/>
              <a:t>Approximately one quarter of consumers who buy from street traders do so regularly, with the majority buying occasionally</a:t>
            </a:r>
          </a:p>
        </p:txBody>
      </p:sp>
      <p:sp>
        <p:nvSpPr>
          <p:cNvPr id="14" name="Text Placeholder 3">
            <a:extLst>
              <a:ext uri="{FF2B5EF4-FFF2-40B4-BE49-F238E27FC236}">
                <a16:creationId xmlns="" xmlns:a16="http://schemas.microsoft.com/office/drawing/2014/main" id="{1D9D0F17-B05A-4807-A67F-CF009A2008B2}"/>
              </a:ext>
            </a:extLst>
          </p:cNvPr>
          <p:cNvSpPr txBox="1">
            <a:spLocks/>
          </p:cNvSpPr>
          <p:nvPr/>
        </p:nvSpPr>
        <p:spPr>
          <a:xfrm>
            <a:off x="3440874" y="2420888"/>
            <a:ext cx="2499278" cy="3339254"/>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fontAlgn="auto">
              <a:buFont typeface="Arial" pitchFamily="34" charset="0"/>
              <a:buNone/>
            </a:pPr>
            <a:r>
              <a:rPr lang="en-GB" dirty="0"/>
              <a:t>•	Of these that don’t buy, this is mainly because of perceived poor quality product, lack of appeal, poor customer service and stalls look poor. Workers are more distrustful than shoppers</a:t>
            </a:r>
          </a:p>
          <a:p>
            <a:pPr marL="180975" indent="-180975" fontAlgn="auto">
              <a:buFont typeface="Arial" pitchFamily="34" charset="0"/>
              <a:buNone/>
            </a:pPr>
            <a:r>
              <a:rPr lang="en-GB" dirty="0"/>
              <a:t>•	Consumers on the whole want to buy better quality food and drinks, mobile phone top-ups, newspapers / magazines, fruit and veg, flowers / plants and clothing / accessories</a:t>
            </a:r>
          </a:p>
          <a:p>
            <a:pPr marL="180975" indent="-180975" fontAlgn="auto">
              <a:buFont typeface="Arial" pitchFamily="34" charset="0"/>
              <a:buNone/>
            </a:pPr>
            <a:r>
              <a:rPr lang="en-GB" dirty="0"/>
              <a:t>•	Consumers would buy more if the stalls looked better, sold better quality product and if the products on offer were more suitable to their needs (see previous point)</a:t>
            </a:r>
          </a:p>
        </p:txBody>
      </p:sp>
    </p:spTree>
    <p:extLst>
      <p:ext uri="{BB962C8B-B14F-4D97-AF65-F5344CB8AC3E}">
        <p14:creationId xmlns:p14="http://schemas.microsoft.com/office/powerpoint/2010/main" val="1567346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6.0	Additional Study References</a:t>
            </a:r>
          </a:p>
        </p:txBody>
      </p:sp>
      <p:sp>
        <p:nvSpPr>
          <p:cNvPr id="6" name="Content Placeholder 2"/>
          <p:cNvSpPr txBox="1">
            <a:spLocks/>
          </p:cNvSpPr>
          <p:nvPr/>
        </p:nvSpPr>
        <p:spPr>
          <a:xfrm>
            <a:off x="683568" y="1332000"/>
            <a:ext cx="4752528" cy="360040"/>
          </a:xfrm>
          <a:prstGeom prst="rect">
            <a:avLst/>
          </a:prstGeom>
        </p:spPr>
        <p:txBody>
          <a:bodyPr vert="horz" lIns="0" tIns="0" rIns="0" bIns="0" numCol="1" spcCol="216000" rtlCol="0">
            <a:normAutofit/>
          </a:bodyPr>
          <a:lstStyle/>
          <a:p>
            <a:pPr lvl="0" fontAlgn="auto">
              <a:spcBef>
                <a:spcPts val="600"/>
              </a:spcBef>
              <a:spcAft>
                <a:spcPts val="0"/>
              </a:spcAft>
              <a:tabLst>
                <a:tab pos="273050" algn="l"/>
              </a:tabLst>
              <a:defRPr/>
            </a:pPr>
            <a:r>
              <a:rPr lang="en-GB" sz="1200" b="1" dirty="0">
                <a:solidFill>
                  <a:schemeClr val="accent1">
                    <a:lumMod val="75000"/>
                  </a:schemeClr>
                </a:solidFill>
              </a:rPr>
              <a:t>6.2	City Centre Retail Strategy</a:t>
            </a:r>
          </a:p>
          <a:p>
            <a:pPr lvl="0" fontAlgn="auto">
              <a:spcBef>
                <a:spcPts val="600"/>
              </a:spcBef>
              <a:spcAft>
                <a:spcPts val="0"/>
              </a:spcAft>
              <a:tabLst>
                <a:tab pos="273050" algn="l"/>
              </a:tabLst>
              <a:defRPr/>
            </a:pPr>
            <a:endParaRPr kumimoji="0" lang="en-GB" sz="1300" b="1" i="1" u="none" strike="noStrike" kern="1200" cap="none" spc="0" normalizeH="0" baseline="0" noProof="0" dirty="0">
              <a:ln>
                <a:noFill/>
              </a:ln>
              <a:solidFill>
                <a:schemeClr val="accent1">
                  <a:lumMod val="75000"/>
                </a:schemeClr>
              </a:solidFill>
              <a:effectLst/>
              <a:uLnTx/>
              <a:uFillTx/>
            </a:endParaRPr>
          </a:p>
        </p:txBody>
      </p:sp>
      <p:sp>
        <p:nvSpPr>
          <p:cNvPr id="12" name="Text Placeholder 3">
            <a:extLst>
              <a:ext uri="{FF2B5EF4-FFF2-40B4-BE49-F238E27FC236}">
                <a16:creationId xmlns="" xmlns:a16="http://schemas.microsoft.com/office/drawing/2014/main" id="{BAA69E19-1360-4B21-9648-B7D4805BF64B}"/>
              </a:ext>
            </a:extLst>
          </p:cNvPr>
          <p:cNvSpPr txBox="1">
            <a:spLocks/>
          </p:cNvSpPr>
          <p:nvPr/>
        </p:nvSpPr>
        <p:spPr>
          <a:xfrm>
            <a:off x="6210565" y="1605031"/>
            <a:ext cx="2499278" cy="4206089"/>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endParaRPr lang="en-GB" dirty="0"/>
          </a:p>
        </p:txBody>
      </p:sp>
      <p:sp>
        <p:nvSpPr>
          <p:cNvPr id="13" name="Text Placeholder 2">
            <a:extLst>
              <a:ext uri="{FF2B5EF4-FFF2-40B4-BE49-F238E27FC236}">
                <a16:creationId xmlns="" xmlns:a16="http://schemas.microsoft.com/office/drawing/2014/main" id="{DE6B858B-8EE1-477B-98C0-5071A69657F3}"/>
              </a:ext>
            </a:extLst>
          </p:cNvPr>
          <p:cNvSpPr txBox="1">
            <a:spLocks/>
          </p:cNvSpPr>
          <p:nvPr/>
        </p:nvSpPr>
        <p:spPr>
          <a:xfrm>
            <a:off x="683568" y="1584000"/>
            <a:ext cx="2520429" cy="3339254"/>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pPr>
            <a:r>
              <a:rPr lang="en-GB" dirty="0"/>
              <a:t>The Council produced a Retail Strategy for the City Centre in 2015, which aimed to co-ordinate the effects of the various developments underway (Grand Central, Mailbox extension, new Primark in ex Pavilion's Shopping Centre), as well as coordinate the additional opportunities that exist.</a:t>
            </a:r>
          </a:p>
          <a:p>
            <a:pPr marL="0" indent="0" fontAlgn="auto">
              <a:buNone/>
            </a:pPr>
            <a:r>
              <a:rPr lang="en-GB" dirty="0"/>
              <a:t>The aim is for Birmingham city centre to:</a:t>
            </a:r>
          </a:p>
          <a:p>
            <a:pPr marL="177800" indent="-177800" fontAlgn="auto">
              <a:buNone/>
            </a:pPr>
            <a:r>
              <a:rPr lang="en-GB" dirty="0"/>
              <a:t>•	Be a world class retail destination</a:t>
            </a:r>
          </a:p>
          <a:p>
            <a:pPr marL="177800" indent="-177800" fontAlgn="auto">
              <a:buNone/>
            </a:pPr>
            <a:r>
              <a:rPr lang="en-GB" dirty="0"/>
              <a:t>•	Be more of a visitor destination</a:t>
            </a:r>
          </a:p>
          <a:p>
            <a:pPr marL="177800" indent="-177800" fontAlgn="auto">
              <a:buNone/>
            </a:pPr>
            <a:r>
              <a:rPr lang="en-GB" dirty="0"/>
              <a:t>•	Extend it’s appeal to families</a:t>
            </a:r>
          </a:p>
          <a:p>
            <a:pPr marL="177800" indent="-177800" fontAlgn="auto">
              <a:buNone/>
            </a:pPr>
            <a:r>
              <a:rPr lang="en-GB" dirty="0"/>
              <a:t>•	Have more leisure and entertainment appeal</a:t>
            </a:r>
          </a:p>
          <a:p>
            <a:pPr marL="177800" indent="-177800" fontAlgn="auto">
              <a:buNone/>
            </a:pPr>
            <a:r>
              <a:rPr lang="en-GB" dirty="0"/>
              <a:t>•	Offer an improved food and beverage offer</a:t>
            </a:r>
          </a:p>
          <a:p>
            <a:pPr marL="177800" indent="-177800" fontAlgn="auto">
              <a:buNone/>
            </a:pPr>
            <a:r>
              <a:rPr lang="en-GB" dirty="0"/>
              <a:t>•	Improve the city centre’s retail markets</a:t>
            </a:r>
          </a:p>
          <a:p>
            <a:pPr marL="177800" indent="-177800" fontAlgn="auto">
              <a:buNone/>
            </a:pPr>
            <a:r>
              <a:rPr lang="en-GB" dirty="0"/>
              <a:t>•	Have an improved retail environment and public realm</a:t>
            </a:r>
          </a:p>
        </p:txBody>
      </p:sp>
      <p:sp>
        <p:nvSpPr>
          <p:cNvPr id="14" name="Text Placeholder 3">
            <a:extLst>
              <a:ext uri="{FF2B5EF4-FFF2-40B4-BE49-F238E27FC236}">
                <a16:creationId xmlns="" xmlns:a16="http://schemas.microsoft.com/office/drawing/2014/main" id="{1D9D0F17-B05A-4807-A67F-CF009A2008B2}"/>
              </a:ext>
            </a:extLst>
          </p:cNvPr>
          <p:cNvSpPr txBox="1">
            <a:spLocks/>
          </p:cNvSpPr>
          <p:nvPr/>
        </p:nvSpPr>
        <p:spPr>
          <a:xfrm>
            <a:off x="3440874" y="1584000"/>
            <a:ext cx="2499278" cy="3339254"/>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pPr>
            <a:r>
              <a:rPr lang="en-GB" dirty="0"/>
              <a:t>Furthermore, the strategy highlighted the importance of the city centre offer becoming higher quality, more diverse, with more reasons to use, more exciting, more memorable, safer, offering more events and more of a day out and not just a simple needs based trip.</a:t>
            </a:r>
          </a:p>
          <a:p>
            <a:pPr marL="0" indent="0" fontAlgn="auto">
              <a:buNone/>
            </a:pPr>
            <a:r>
              <a:rPr lang="en-GB" dirty="0"/>
              <a:t>Specifically, the strategy is clear that the major retail streets of New Street and High Street have a fundamental role in delivering a high quality retail experience, including the ‘nodes’, where the main pedestrian routes co-join and overlap.</a:t>
            </a:r>
          </a:p>
          <a:p>
            <a:pPr marL="0" indent="0" fontAlgn="auto">
              <a:buNone/>
            </a:pPr>
            <a:r>
              <a:rPr lang="en-GB" dirty="0"/>
              <a:t>In particular for New Street, the strategy envisages a much clearer and more attractive retail space, with less street clutter, improved streetscape, removal of building overhangs above retail facias, removal of advertising and much cleaner retail environment. </a:t>
            </a:r>
          </a:p>
          <a:p>
            <a:pPr marL="180975" indent="-180975" fontAlgn="auto">
              <a:buFont typeface="Arial" pitchFamily="34" charset="0"/>
              <a:buNone/>
            </a:pPr>
            <a:endParaRPr lang="en-GB" dirty="0"/>
          </a:p>
        </p:txBody>
      </p:sp>
      <p:sp>
        <p:nvSpPr>
          <p:cNvPr id="10" name="Text Placeholder 9">
            <a:extLst>
              <a:ext uri="{FF2B5EF4-FFF2-40B4-BE49-F238E27FC236}">
                <a16:creationId xmlns="" xmlns:a16="http://schemas.microsoft.com/office/drawing/2014/main" id="{589A8180-1B11-4B79-9C47-52406A46FF0F}"/>
              </a:ext>
            </a:extLst>
          </p:cNvPr>
          <p:cNvSpPr>
            <a:spLocks noGrp="1"/>
          </p:cNvSpPr>
          <p:nvPr>
            <p:ph type="body" sz="quarter" idx="11"/>
          </p:nvPr>
        </p:nvSpPr>
        <p:spPr>
          <a:xfrm>
            <a:off x="6177029" y="1584000"/>
            <a:ext cx="2498400" cy="4248150"/>
          </a:xfrm>
        </p:spPr>
        <p:txBody>
          <a:bodyPr/>
          <a:lstStyle/>
          <a:p>
            <a:pPr marL="0" indent="0" fontAlgn="auto">
              <a:buNone/>
            </a:pPr>
            <a:r>
              <a:rPr lang="en-GB" dirty="0"/>
              <a:t>This strategy also envisages more pedestrian </a:t>
            </a:r>
            <a:r>
              <a:rPr lang="en-GB" dirty="0" smtClean="0"/>
              <a:t>priority, </a:t>
            </a:r>
            <a:r>
              <a:rPr lang="en-GB" dirty="0"/>
              <a:t>including more events and more external tables and chairs from restaurants, particularly at the north western end.</a:t>
            </a:r>
          </a:p>
          <a:p>
            <a:pPr marL="0" indent="0" fontAlgn="auto">
              <a:buNone/>
            </a:pPr>
            <a:r>
              <a:rPr lang="en-GB" dirty="0"/>
              <a:t>The strategy for high street is similar with focus on improved pedestrian environment, especially at the connections to Eastside, Digbeth and the future development of Martineau Galleries.</a:t>
            </a:r>
          </a:p>
          <a:p>
            <a:pPr marL="0" indent="0" fontAlgn="auto">
              <a:buNone/>
            </a:pPr>
            <a:r>
              <a:rPr lang="en-GB" dirty="0"/>
              <a:t>Following the relocation of </a:t>
            </a:r>
            <a:r>
              <a:rPr lang="en-GB" dirty="0" smtClean="0"/>
              <a:t>the </a:t>
            </a:r>
            <a:r>
              <a:rPr lang="en-GB" dirty="0"/>
              <a:t>wholesale market from Smithfield, the strategy envisages improved retail markets, more family leisure, more entertainment and complementary retail and residential development. More niche, complementary and themed traders will be encouraged to the retail markets.</a:t>
            </a:r>
          </a:p>
          <a:p>
            <a:pPr marL="0" indent="0" fontAlgn="auto">
              <a:buNone/>
            </a:pPr>
            <a:r>
              <a:rPr lang="en-GB" dirty="0"/>
              <a:t>It is clear that the strategy aims to provide a vastly improved retail and visitor experience for Birmingham City Centre in the mid to long term future.</a:t>
            </a:r>
          </a:p>
        </p:txBody>
      </p:sp>
    </p:spTree>
    <p:extLst>
      <p:ext uri="{BB962C8B-B14F-4D97-AF65-F5344CB8AC3E}">
        <p14:creationId xmlns:p14="http://schemas.microsoft.com/office/powerpoint/2010/main" val="1799631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Conclusions</a:t>
            </a:r>
          </a:p>
        </p:txBody>
      </p:sp>
    </p:spTree>
    <p:extLst>
      <p:ext uri="{BB962C8B-B14F-4D97-AF65-F5344CB8AC3E}">
        <p14:creationId xmlns:p14="http://schemas.microsoft.com/office/powerpoint/2010/main" val="1383494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7.0 	Conclusions</a:t>
            </a:r>
          </a:p>
        </p:txBody>
      </p:sp>
      <p:sp>
        <p:nvSpPr>
          <p:cNvPr id="6" name="Content Placeholder 2"/>
          <p:cNvSpPr txBox="1">
            <a:spLocks/>
          </p:cNvSpPr>
          <p:nvPr/>
        </p:nvSpPr>
        <p:spPr>
          <a:xfrm>
            <a:off x="683568" y="1332000"/>
            <a:ext cx="2664296" cy="360040"/>
          </a:xfrm>
          <a:prstGeom prst="rect">
            <a:avLst/>
          </a:prstGeom>
        </p:spPr>
        <p:txBody>
          <a:bodyPr vert="horz" lIns="0" tIns="0" rIns="0" bIns="0" numCol="1" spcCol="216000" rtlCol="0">
            <a:normAutofit/>
          </a:bodyPr>
          <a:lstStyle/>
          <a:p>
            <a:pPr lvl="0" fontAlgn="auto">
              <a:spcBef>
                <a:spcPts val="600"/>
              </a:spcBef>
              <a:spcAft>
                <a:spcPts val="0"/>
              </a:spcAft>
              <a:tabLst>
                <a:tab pos="271463" algn="l"/>
              </a:tabLst>
              <a:defRPr/>
            </a:pPr>
            <a:r>
              <a:rPr lang="en-GB" sz="1200" b="1" dirty="0">
                <a:solidFill>
                  <a:schemeClr val="accent1">
                    <a:lumMod val="75000"/>
                  </a:schemeClr>
                </a:solidFill>
              </a:rPr>
              <a:t>7.1	Introduction</a:t>
            </a:r>
            <a:endParaRPr lang="en-GB" sz="1200" b="1" i="1" dirty="0">
              <a:solidFill>
                <a:schemeClr val="accent1">
                  <a:lumMod val="75000"/>
                </a:schemeClr>
              </a:solidFill>
            </a:endParaRPr>
          </a:p>
        </p:txBody>
      </p:sp>
      <p:sp>
        <p:nvSpPr>
          <p:cNvPr id="12" name="Text Placeholder 3">
            <a:extLst>
              <a:ext uri="{FF2B5EF4-FFF2-40B4-BE49-F238E27FC236}">
                <a16:creationId xmlns="" xmlns:a16="http://schemas.microsoft.com/office/drawing/2014/main" id="{BAA69E19-1360-4B21-9648-B7D4805BF64B}"/>
              </a:ext>
            </a:extLst>
          </p:cNvPr>
          <p:cNvSpPr txBox="1">
            <a:spLocks/>
          </p:cNvSpPr>
          <p:nvPr/>
        </p:nvSpPr>
        <p:spPr>
          <a:xfrm>
            <a:off x="6210565" y="1605031"/>
            <a:ext cx="2499278" cy="4206089"/>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endParaRPr lang="en-GB" dirty="0"/>
          </a:p>
        </p:txBody>
      </p:sp>
      <p:sp>
        <p:nvSpPr>
          <p:cNvPr id="13" name="Text Placeholder 2">
            <a:extLst>
              <a:ext uri="{FF2B5EF4-FFF2-40B4-BE49-F238E27FC236}">
                <a16:creationId xmlns="" xmlns:a16="http://schemas.microsoft.com/office/drawing/2014/main" id="{DE6B858B-8EE1-477B-98C0-5071A69657F3}"/>
              </a:ext>
            </a:extLst>
          </p:cNvPr>
          <p:cNvSpPr txBox="1">
            <a:spLocks/>
          </p:cNvSpPr>
          <p:nvPr/>
        </p:nvSpPr>
        <p:spPr>
          <a:xfrm>
            <a:off x="683568" y="1584000"/>
            <a:ext cx="2520429" cy="3339254"/>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tabLst>
                <a:tab pos="273050" algn="l"/>
              </a:tabLst>
            </a:pPr>
            <a:r>
              <a:rPr lang="en-GB" dirty="0"/>
              <a:t>The aim of this section of the report is to draw together the key findings of the various research work-streams undertaken as part of this study, in order to highlight conclusions. These will be used to provide the bedrock for the recommended future vision for street trading in the city centre, as well as the improvement strategy.</a:t>
            </a:r>
          </a:p>
          <a:p>
            <a:pPr marL="0" indent="0" fontAlgn="auto">
              <a:buNone/>
              <a:tabLst>
                <a:tab pos="273050" algn="l"/>
              </a:tabLst>
            </a:pPr>
            <a:r>
              <a:rPr lang="en-GB" dirty="0"/>
              <a:t>In particular, key conclusions have been drawn in regards:</a:t>
            </a:r>
          </a:p>
          <a:p>
            <a:pPr marL="179388" indent="-179388" fontAlgn="auto">
              <a:tabLst>
                <a:tab pos="179388" algn="l"/>
              </a:tabLst>
            </a:pPr>
            <a:r>
              <a:rPr lang="en-GB" dirty="0"/>
              <a:t>Street trading in context</a:t>
            </a:r>
          </a:p>
          <a:p>
            <a:pPr marL="179388" indent="-179388" fontAlgn="auto">
              <a:tabLst>
                <a:tab pos="179388" algn="l"/>
              </a:tabLst>
            </a:pPr>
            <a:r>
              <a:rPr lang="en-GB" dirty="0"/>
              <a:t>Customer need</a:t>
            </a:r>
          </a:p>
          <a:p>
            <a:pPr marL="179388" indent="-179388" fontAlgn="auto">
              <a:tabLst>
                <a:tab pos="179388" algn="l"/>
              </a:tabLst>
            </a:pPr>
            <a:r>
              <a:rPr lang="en-GB" dirty="0"/>
              <a:t>Existing offer.</a:t>
            </a:r>
          </a:p>
        </p:txBody>
      </p:sp>
      <p:sp>
        <p:nvSpPr>
          <p:cNvPr id="14" name="Text Placeholder 3">
            <a:extLst>
              <a:ext uri="{FF2B5EF4-FFF2-40B4-BE49-F238E27FC236}">
                <a16:creationId xmlns="" xmlns:a16="http://schemas.microsoft.com/office/drawing/2014/main" id="{1D9D0F17-B05A-4807-A67F-CF009A2008B2}"/>
              </a:ext>
            </a:extLst>
          </p:cNvPr>
          <p:cNvSpPr txBox="1">
            <a:spLocks/>
          </p:cNvSpPr>
          <p:nvPr/>
        </p:nvSpPr>
        <p:spPr>
          <a:xfrm>
            <a:off x="3440874" y="1584000"/>
            <a:ext cx="2499278" cy="3339254"/>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pPr>
            <a:r>
              <a:rPr lang="en-GB" dirty="0"/>
              <a:t>Birmingham City Centre has seen huge amounts of change and improvements over the last 15 years. This has been delivered in several stages; each component moving the city centre on in terms of quality of retail offer, appeal and sense of place.</a:t>
            </a:r>
          </a:p>
          <a:p>
            <a:pPr marL="0" indent="0" fontAlgn="auto">
              <a:buNone/>
            </a:pPr>
            <a:r>
              <a:rPr lang="en-GB" dirty="0"/>
              <a:t>This  pace of change is set to further continue over the next couple of years. The impending Commonwealth Games adds further pressure on the need to deliver a world class retail experience. Unfortunately, street trading in the city centre has stayed static and as a result gone backwards in terms of its relative retail appeal. Arguably, in some cases (on New Street and Union Street), it’s actually declined in actual terms of what’s been sold and the receptacle it’s being sold from.</a:t>
            </a:r>
          </a:p>
          <a:p>
            <a:pPr marL="0" indent="0" fontAlgn="auto">
              <a:buNone/>
            </a:pPr>
            <a:r>
              <a:rPr lang="en-GB" dirty="0"/>
              <a:t>Furthermore, there are some locations, namely the junctions of major streets and footfall routes which are simply not suitable for street trading if the city is to deliver a true twenty first century retail offer. </a:t>
            </a:r>
          </a:p>
        </p:txBody>
      </p:sp>
      <p:sp>
        <p:nvSpPr>
          <p:cNvPr id="10" name="Text Placeholder 9">
            <a:extLst>
              <a:ext uri="{FF2B5EF4-FFF2-40B4-BE49-F238E27FC236}">
                <a16:creationId xmlns="" xmlns:a16="http://schemas.microsoft.com/office/drawing/2014/main" id="{589A8180-1B11-4B79-9C47-52406A46FF0F}"/>
              </a:ext>
            </a:extLst>
          </p:cNvPr>
          <p:cNvSpPr>
            <a:spLocks noGrp="1"/>
          </p:cNvSpPr>
          <p:nvPr>
            <p:ph type="body" sz="quarter" idx="11"/>
          </p:nvPr>
        </p:nvSpPr>
        <p:spPr>
          <a:xfrm>
            <a:off x="6177029" y="1584000"/>
            <a:ext cx="2498400" cy="4248150"/>
          </a:xfrm>
        </p:spPr>
        <p:txBody>
          <a:bodyPr/>
          <a:lstStyle/>
          <a:p>
            <a:pPr marL="0" indent="0" fontAlgn="auto">
              <a:buNone/>
            </a:pPr>
            <a:r>
              <a:rPr lang="en-GB" dirty="0"/>
              <a:t>Having said that however, the street trading offer is often getting the blame for much of what is wrong with Birmingham’s retail experience. In fact, there are many other factors which are influencing the city centre’s reputation as having one of the worst pedestrian retail experiences out of all the leading regional cities in the country. This is a result of a plethora of beggars, chuggers, buskers, peddlers, and street sleepers in the core of the city centre.</a:t>
            </a:r>
          </a:p>
          <a:p>
            <a:pPr marL="0" indent="0" fontAlgn="auto">
              <a:buNone/>
            </a:pPr>
            <a:r>
              <a:rPr lang="en-GB" dirty="0"/>
              <a:t>To conclude, the city centre is moving on at a pace. Street trading has to significantly up its game if it is to continue to play a part of the improved city centre retail and visitor experience. </a:t>
            </a:r>
          </a:p>
        </p:txBody>
      </p:sp>
      <p:sp>
        <p:nvSpPr>
          <p:cNvPr id="8" name="Content Placeholder 2">
            <a:extLst>
              <a:ext uri="{FF2B5EF4-FFF2-40B4-BE49-F238E27FC236}">
                <a16:creationId xmlns="" xmlns:a16="http://schemas.microsoft.com/office/drawing/2014/main" id="{9FAEE8D1-1478-4828-B34B-A86CD641AB64}"/>
              </a:ext>
            </a:extLst>
          </p:cNvPr>
          <p:cNvSpPr txBox="1">
            <a:spLocks/>
          </p:cNvSpPr>
          <p:nvPr/>
        </p:nvSpPr>
        <p:spPr>
          <a:xfrm>
            <a:off x="3426521" y="1332000"/>
            <a:ext cx="2664296" cy="360040"/>
          </a:xfrm>
          <a:prstGeom prst="rect">
            <a:avLst/>
          </a:prstGeom>
        </p:spPr>
        <p:txBody>
          <a:bodyPr vert="horz" lIns="0" tIns="0" rIns="0" bIns="0" numCol="1" spcCol="216000" rtlCol="0">
            <a:normAutofit/>
          </a:bodyPr>
          <a:lstStyle/>
          <a:p>
            <a:pPr lvl="0" fontAlgn="auto">
              <a:spcBef>
                <a:spcPts val="600"/>
              </a:spcBef>
              <a:spcAft>
                <a:spcPts val="0"/>
              </a:spcAft>
              <a:tabLst>
                <a:tab pos="271463" algn="l"/>
              </a:tabLst>
              <a:defRPr/>
            </a:pPr>
            <a:r>
              <a:rPr lang="en-GB" sz="1200" b="1" dirty="0">
                <a:solidFill>
                  <a:schemeClr val="accent1">
                    <a:lumMod val="75000"/>
                  </a:schemeClr>
                </a:solidFill>
              </a:rPr>
              <a:t>7.2	Street Trading in Context</a:t>
            </a:r>
            <a:endParaRPr lang="en-GB" sz="1200" b="1" i="1" dirty="0">
              <a:solidFill>
                <a:schemeClr val="accent1">
                  <a:lumMod val="75000"/>
                </a:schemeClr>
              </a:solidFill>
            </a:endParaRPr>
          </a:p>
        </p:txBody>
      </p:sp>
    </p:spTree>
    <p:extLst>
      <p:ext uri="{BB962C8B-B14F-4D97-AF65-F5344CB8AC3E}">
        <p14:creationId xmlns:p14="http://schemas.microsoft.com/office/powerpoint/2010/main" val="1972514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7.0 	Conclusions</a:t>
            </a:r>
          </a:p>
        </p:txBody>
      </p:sp>
      <p:sp>
        <p:nvSpPr>
          <p:cNvPr id="6" name="Content Placeholder 2"/>
          <p:cNvSpPr txBox="1">
            <a:spLocks/>
          </p:cNvSpPr>
          <p:nvPr/>
        </p:nvSpPr>
        <p:spPr>
          <a:xfrm>
            <a:off x="683568" y="1332000"/>
            <a:ext cx="2664296" cy="360040"/>
          </a:xfrm>
          <a:prstGeom prst="rect">
            <a:avLst/>
          </a:prstGeom>
        </p:spPr>
        <p:txBody>
          <a:bodyPr vert="horz" lIns="0" tIns="0" rIns="0" bIns="0" numCol="1" spcCol="216000" rtlCol="0">
            <a:normAutofit/>
          </a:bodyPr>
          <a:lstStyle/>
          <a:p>
            <a:pPr lvl="0" fontAlgn="auto">
              <a:spcBef>
                <a:spcPts val="600"/>
              </a:spcBef>
              <a:spcAft>
                <a:spcPts val="0"/>
              </a:spcAft>
              <a:tabLst>
                <a:tab pos="266700" algn="l"/>
              </a:tabLst>
              <a:defRPr/>
            </a:pPr>
            <a:r>
              <a:rPr lang="en-GB" sz="1200" b="1" dirty="0">
                <a:solidFill>
                  <a:schemeClr val="accent1">
                    <a:lumMod val="75000"/>
                  </a:schemeClr>
                </a:solidFill>
              </a:rPr>
              <a:t>7.3	Consumer Need</a:t>
            </a:r>
            <a:endParaRPr lang="en-GB" sz="1200" b="1" i="1" dirty="0">
              <a:solidFill>
                <a:schemeClr val="accent1">
                  <a:lumMod val="75000"/>
                </a:schemeClr>
              </a:solidFill>
            </a:endParaRPr>
          </a:p>
        </p:txBody>
      </p:sp>
      <p:sp>
        <p:nvSpPr>
          <p:cNvPr id="12" name="Text Placeholder 3">
            <a:extLst>
              <a:ext uri="{FF2B5EF4-FFF2-40B4-BE49-F238E27FC236}">
                <a16:creationId xmlns="" xmlns:a16="http://schemas.microsoft.com/office/drawing/2014/main" id="{BAA69E19-1360-4B21-9648-B7D4805BF64B}"/>
              </a:ext>
            </a:extLst>
          </p:cNvPr>
          <p:cNvSpPr txBox="1">
            <a:spLocks/>
          </p:cNvSpPr>
          <p:nvPr/>
        </p:nvSpPr>
        <p:spPr>
          <a:xfrm>
            <a:off x="6210565" y="1605031"/>
            <a:ext cx="2499278" cy="4206089"/>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endParaRPr lang="en-GB" dirty="0"/>
          </a:p>
        </p:txBody>
      </p:sp>
      <p:sp>
        <p:nvSpPr>
          <p:cNvPr id="13" name="Text Placeholder 2">
            <a:extLst>
              <a:ext uri="{FF2B5EF4-FFF2-40B4-BE49-F238E27FC236}">
                <a16:creationId xmlns="" xmlns:a16="http://schemas.microsoft.com/office/drawing/2014/main" id="{DE6B858B-8EE1-477B-98C0-5071A69657F3}"/>
              </a:ext>
            </a:extLst>
          </p:cNvPr>
          <p:cNvSpPr txBox="1">
            <a:spLocks/>
          </p:cNvSpPr>
          <p:nvPr/>
        </p:nvSpPr>
        <p:spPr>
          <a:xfrm>
            <a:off x="683568" y="1584000"/>
            <a:ext cx="2520429" cy="3339254"/>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tabLst>
                <a:tab pos="273050" algn="l"/>
              </a:tabLst>
            </a:pPr>
            <a:r>
              <a:rPr lang="en-GB" dirty="0"/>
              <a:t>It is clear from the research undertaken as part of the previous street trading study that if done well, consumers like and will use it’s street trading.</a:t>
            </a:r>
          </a:p>
          <a:p>
            <a:pPr marL="0" indent="0" fontAlgn="auto">
              <a:buNone/>
              <a:tabLst>
                <a:tab pos="273050" algn="l"/>
              </a:tabLst>
            </a:pPr>
            <a:r>
              <a:rPr lang="en-GB" dirty="0"/>
              <a:t>Consumers want to buy good quality top up products, especially food and drink. They want to buy it from attractive stalls that look high quality, are well presented and well delivered.</a:t>
            </a:r>
          </a:p>
          <a:p>
            <a:pPr marL="0" indent="0" fontAlgn="auto">
              <a:buNone/>
              <a:tabLst>
                <a:tab pos="273050" algn="l"/>
              </a:tabLst>
            </a:pPr>
            <a:r>
              <a:rPr lang="en-GB" dirty="0"/>
              <a:t>Consumers like the independent nature of street traders and want this to continue and they don’t have a preference  to buy major brands or multiple retailer operated street trading stalls.</a:t>
            </a:r>
          </a:p>
          <a:p>
            <a:pPr marL="0" indent="0" fontAlgn="auto">
              <a:buNone/>
              <a:tabLst>
                <a:tab pos="273050" algn="l"/>
              </a:tabLst>
            </a:pPr>
            <a:r>
              <a:rPr lang="en-GB" dirty="0"/>
              <a:t>Consumers use Birmingham City Centre as a result of it’s leading status and experience. The most successful future street trading offer will be one that matches the standards, quality and experience of it’s retail offer.</a:t>
            </a:r>
          </a:p>
        </p:txBody>
      </p:sp>
      <p:sp>
        <p:nvSpPr>
          <p:cNvPr id="14" name="Text Placeholder 3">
            <a:extLst>
              <a:ext uri="{FF2B5EF4-FFF2-40B4-BE49-F238E27FC236}">
                <a16:creationId xmlns="" xmlns:a16="http://schemas.microsoft.com/office/drawing/2014/main" id="{1D9D0F17-B05A-4807-A67F-CF009A2008B2}"/>
              </a:ext>
            </a:extLst>
          </p:cNvPr>
          <p:cNvSpPr txBox="1">
            <a:spLocks/>
          </p:cNvSpPr>
          <p:nvPr/>
        </p:nvSpPr>
        <p:spPr>
          <a:xfrm>
            <a:off x="3426521" y="1584000"/>
            <a:ext cx="5283322" cy="4206088"/>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pPr>
            <a:r>
              <a:rPr lang="en-GB" dirty="0"/>
              <a:t>When it’s delivered well, the existing street trading offer produces an appealing offer that is </a:t>
            </a:r>
            <a:br>
              <a:rPr lang="en-GB" dirty="0"/>
            </a:br>
            <a:r>
              <a:rPr lang="en-GB" dirty="0"/>
              <a:t>well located, popular with consumers and earns it’s place in the heart of the city centre e.g. Colmore Row, Cherry Street, Temple Row etc.</a:t>
            </a:r>
          </a:p>
          <a:p>
            <a:pPr marL="0" indent="0" fontAlgn="auto">
              <a:spcBef>
                <a:spcPts val="0"/>
              </a:spcBef>
              <a:buNone/>
            </a:pPr>
            <a:r>
              <a:rPr lang="en-GB" dirty="0"/>
              <a:t>Unfortunately, there are many cases of poor quality or poorly located street trading stalls.  Examples of unacceptable street trading includes:</a:t>
            </a:r>
          </a:p>
          <a:p>
            <a:pPr marL="180975" indent="-180975" fontAlgn="auto">
              <a:spcBef>
                <a:spcPts val="0"/>
              </a:spcBef>
            </a:pPr>
            <a:r>
              <a:rPr lang="en-GB" dirty="0"/>
              <a:t>Stalls directly blocking entrances to retail shops</a:t>
            </a:r>
          </a:p>
          <a:p>
            <a:pPr marL="180975" indent="-180975" fontAlgn="auto">
              <a:spcBef>
                <a:spcPts val="0"/>
              </a:spcBef>
            </a:pPr>
            <a:r>
              <a:rPr lang="en-GB" dirty="0"/>
              <a:t>Stalls blocking or interfering with major pedestrian footfall routes, e.g. junction of New Street and High Street</a:t>
            </a:r>
          </a:p>
          <a:p>
            <a:pPr marL="180975" indent="-180975" fontAlgn="auto">
              <a:spcBef>
                <a:spcPts val="0"/>
              </a:spcBef>
            </a:pPr>
            <a:r>
              <a:rPr lang="en-GB" dirty="0"/>
              <a:t>Poor quality stalls in the highest profile retail streets, e.g. New Street and High Street </a:t>
            </a:r>
          </a:p>
          <a:p>
            <a:pPr marL="180975" indent="-180975" fontAlgn="auto">
              <a:spcBef>
                <a:spcPts val="0"/>
              </a:spcBef>
            </a:pPr>
            <a:r>
              <a:rPr lang="en-GB" dirty="0"/>
              <a:t>Stalls with products spilling onto the pavement, considerably encroaching the space outside the licensed and defined pitch</a:t>
            </a:r>
          </a:p>
          <a:p>
            <a:pPr marL="180975" indent="-180975" fontAlgn="auto"/>
            <a:r>
              <a:rPr lang="en-GB" dirty="0"/>
              <a:t>Stalls with sprawling product ranges often removed or very loosely connected to the original core licensed groups.</a:t>
            </a:r>
          </a:p>
          <a:p>
            <a:pPr marL="0" indent="0" fontAlgn="auto">
              <a:buNone/>
            </a:pPr>
            <a:r>
              <a:rPr lang="en-GB" dirty="0"/>
              <a:t>If street trading is to continue in the core of the city centre, the premium streets have to </a:t>
            </a:r>
            <a:r>
              <a:rPr lang="en-GB" dirty="0" smtClean="0"/>
              <a:t>have the </a:t>
            </a:r>
            <a:r>
              <a:rPr lang="en-GB" dirty="0"/>
              <a:t>best stalls selling the best products.</a:t>
            </a:r>
          </a:p>
          <a:p>
            <a:pPr marL="0" indent="0" fontAlgn="auto">
              <a:buNone/>
            </a:pPr>
            <a:r>
              <a:rPr lang="en-GB" dirty="0"/>
              <a:t>Street traders tell us (understandably) they are resistant to invest significant sums in new stalls if they don’t know how long they are going to be allowed to trade in the city centre. Therefore to encourage traders to invest in their stalls, they need </a:t>
            </a:r>
            <a:r>
              <a:rPr lang="en-GB" dirty="0" smtClean="0"/>
              <a:t>utilities as </a:t>
            </a:r>
            <a:r>
              <a:rPr lang="en-GB" dirty="0"/>
              <a:t>well as a minimum surety of tenure, e.g. at least five years (providing </a:t>
            </a:r>
            <a:r>
              <a:rPr lang="en-GB" dirty="0" smtClean="0"/>
              <a:t>high standards </a:t>
            </a:r>
            <a:r>
              <a:rPr lang="en-GB" dirty="0"/>
              <a:t>are maintained).</a:t>
            </a:r>
          </a:p>
          <a:p>
            <a:pPr marL="0" indent="0" fontAlgn="auto">
              <a:buNone/>
            </a:pPr>
            <a:r>
              <a:rPr lang="en-GB" dirty="0"/>
              <a:t>The Council also has a major role to play in terms of tightening its management regime to enforce against traders not delivering the </a:t>
            </a:r>
            <a:r>
              <a:rPr lang="en-GB" dirty="0" smtClean="0"/>
              <a:t>high </a:t>
            </a:r>
            <a:r>
              <a:rPr lang="en-GB" dirty="0"/>
              <a:t>standards of street trading required</a:t>
            </a:r>
            <a:r>
              <a:rPr lang="en-GB" dirty="0" smtClean="0"/>
              <a:t>. Traders may also benefit from training and support</a:t>
            </a:r>
            <a:endParaRPr lang="en-GB" dirty="0"/>
          </a:p>
        </p:txBody>
      </p:sp>
      <p:sp>
        <p:nvSpPr>
          <p:cNvPr id="8" name="Content Placeholder 2">
            <a:extLst>
              <a:ext uri="{FF2B5EF4-FFF2-40B4-BE49-F238E27FC236}">
                <a16:creationId xmlns="" xmlns:a16="http://schemas.microsoft.com/office/drawing/2014/main" id="{9FAEE8D1-1478-4828-B34B-A86CD641AB64}"/>
              </a:ext>
            </a:extLst>
          </p:cNvPr>
          <p:cNvSpPr txBox="1">
            <a:spLocks/>
          </p:cNvSpPr>
          <p:nvPr/>
        </p:nvSpPr>
        <p:spPr>
          <a:xfrm>
            <a:off x="3426521" y="1332000"/>
            <a:ext cx="2664296" cy="360040"/>
          </a:xfrm>
          <a:prstGeom prst="rect">
            <a:avLst/>
          </a:prstGeom>
        </p:spPr>
        <p:txBody>
          <a:bodyPr vert="horz" lIns="0" tIns="0" rIns="0" bIns="0" numCol="1" spcCol="216000" rtlCol="0">
            <a:normAutofit/>
          </a:bodyPr>
          <a:lstStyle/>
          <a:p>
            <a:pPr lvl="0" fontAlgn="auto">
              <a:spcBef>
                <a:spcPts val="600"/>
              </a:spcBef>
              <a:spcAft>
                <a:spcPts val="0"/>
              </a:spcAft>
              <a:tabLst>
                <a:tab pos="266700" algn="l"/>
              </a:tabLst>
              <a:defRPr/>
            </a:pPr>
            <a:r>
              <a:rPr lang="en-GB" sz="1200" b="1" dirty="0">
                <a:solidFill>
                  <a:schemeClr val="accent1">
                    <a:lumMod val="75000"/>
                  </a:schemeClr>
                </a:solidFill>
              </a:rPr>
              <a:t>7.4	Existing Street Trading Offer</a:t>
            </a:r>
            <a:endParaRPr lang="en-GB" sz="1200" b="1" i="1" dirty="0">
              <a:solidFill>
                <a:schemeClr val="accent1">
                  <a:lumMod val="75000"/>
                </a:schemeClr>
              </a:solidFill>
            </a:endParaRPr>
          </a:p>
        </p:txBody>
      </p:sp>
    </p:spTree>
    <p:extLst>
      <p:ext uri="{BB962C8B-B14F-4D97-AF65-F5344CB8AC3E}">
        <p14:creationId xmlns:p14="http://schemas.microsoft.com/office/powerpoint/2010/main" val="630463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Recommended Improvement Strategy</a:t>
            </a:r>
          </a:p>
        </p:txBody>
      </p:sp>
    </p:spTree>
    <p:extLst>
      <p:ext uri="{BB962C8B-B14F-4D97-AF65-F5344CB8AC3E}">
        <p14:creationId xmlns:p14="http://schemas.microsoft.com/office/powerpoint/2010/main" val="23773642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8.0 	Recommended Improvement Strategy</a:t>
            </a:r>
          </a:p>
        </p:txBody>
      </p:sp>
      <p:sp>
        <p:nvSpPr>
          <p:cNvPr id="6" name="Content Placeholder 2"/>
          <p:cNvSpPr txBox="1">
            <a:spLocks/>
          </p:cNvSpPr>
          <p:nvPr/>
        </p:nvSpPr>
        <p:spPr>
          <a:xfrm>
            <a:off x="683568" y="1332000"/>
            <a:ext cx="2664296" cy="360040"/>
          </a:xfrm>
          <a:prstGeom prst="rect">
            <a:avLst/>
          </a:prstGeom>
        </p:spPr>
        <p:txBody>
          <a:bodyPr vert="horz" lIns="0" tIns="0" rIns="0" bIns="0" numCol="1" spcCol="216000" rtlCol="0">
            <a:normAutofit/>
          </a:bodyPr>
          <a:lstStyle/>
          <a:p>
            <a:pPr lvl="0" fontAlgn="auto">
              <a:spcBef>
                <a:spcPts val="600"/>
              </a:spcBef>
              <a:spcAft>
                <a:spcPts val="0"/>
              </a:spcAft>
              <a:tabLst>
                <a:tab pos="265113" algn="l"/>
              </a:tabLst>
              <a:defRPr/>
            </a:pPr>
            <a:r>
              <a:rPr lang="en-GB" sz="1200" b="1" dirty="0">
                <a:solidFill>
                  <a:schemeClr val="accent1">
                    <a:lumMod val="75000"/>
                  </a:schemeClr>
                </a:solidFill>
              </a:rPr>
              <a:t>8.1	Introduction</a:t>
            </a:r>
            <a:endParaRPr lang="en-GB" sz="1200" b="1" i="1" dirty="0">
              <a:solidFill>
                <a:schemeClr val="accent1">
                  <a:lumMod val="75000"/>
                </a:schemeClr>
              </a:solidFill>
            </a:endParaRPr>
          </a:p>
        </p:txBody>
      </p:sp>
      <p:sp>
        <p:nvSpPr>
          <p:cNvPr id="12" name="Text Placeholder 3">
            <a:extLst>
              <a:ext uri="{FF2B5EF4-FFF2-40B4-BE49-F238E27FC236}">
                <a16:creationId xmlns="" xmlns:a16="http://schemas.microsoft.com/office/drawing/2014/main" id="{BAA69E19-1360-4B21-9648-B7D4805BF64B}"/>
              </a:ext>
            </a:extLst>
          </p:cNvPr>
          <p:cNvSpPr txBox="1">
            <a:spLocks/>
          </p:cNvSpPr>
          <p:nvPr/>
        </p:nvSpPr>
        <p:spPr>
          <a:xfrm>
            <a:off x="6210565" y="1605031"/>
            <a:ext cx="2499278" cy="4206089"/>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endParaRPr lang="en-GB" dirty="0"/>
          </a:p>
        </p:txBody>
      </p:sp>
      <p:sp>
        <p:nvSpPr>
          <p:cNvPr id="13" name="Text Placeholder 2">
            <a:extLst>
              <a:ext uri="{FF2B5EF4-FFF2-40B4-BE49-F238E27FC236}">
                <a16:creationId xmlns="" xmlns:a16="http://schemas.microsoft.com/office/drawing/2014/main" id="{DE6B858B-8EE1-477B-98C0-5071A69657F3}"/>
              </a:ext>
            </a:extLst>
          </p:cNvPr>
          <p:cNvSpPr txBox="1">
            <a:spLocks/>
          </p:cNvSpPr>
          <p:nvPr/>
        </p:nvSpPr>
        <p:spPr>
          <a:xfrm>
            <a:off x="683568" y="1584000"/>
            <a:ext cx="4104456" cy="3339254"/>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tabLst>
                <a:tab pos="273050" algn="l"/>
              </a:tabLst>
            </a:pPr>
            <a:r>
              <a:rPr lang="en-GB" dirty="0"/>
              <a:t>The aim of this section of the report is to define an optimum future vision for street trading in Birmingham City Centre as well as make recommendations on the key improvements that need making in regards how stalls look, are located and what they sell</a:t>
            </a:r>
            <a:r>
              <a:rPr lang="en-GB" dirty="0" smtClean="0"/>
              <a:t>.</a:t>
            </a:r>
          </a:p>
          <a:p>
            <a:pPr marL="0" indent="0" fontAlgn="auto">
              <a:buNone/>
              <a:tabLst>
                <a:tab pos="273050" algn="l"/>
              </a:tabLst>
            </a:pPr>
            <a:endParaRPr lang="en-GB" dirty="0"/>
          </a:p>
          <a:p>
            <a:pPr marL="0" indent="0" fontAlgn="auto">
              <a:buNone/>
              <a:tabLst>
                <a:tab pos="273050" algn="l"/>
              </a:tabLst>
            </a:pPr>
            <a:r>
              <a:rPr lang="en-GB" b="1" dirty="0">
                <a:solidFill>
                  <a:schemeClr val="accent1">
                    <a:lumMod val="75000"/>
                  </a:schemeClr>
                </a:solidFill>
              </a:rPr>
              <a:t>8.2	Recommended Vision</a:t>
            </a:r>
            <a:endParaRPr lang="en-GB" b="1" i="1" dirty="0">
              <a:solidFill>
                <a:schemeClr val="accent1">
                  <a:lumMod val="75000"/>
                </a:schemeClr>
              </a:solidFill>
            </a:endParaRPr>
          </a:p>
          <a:p>
            <a:pPr marL="0" indent="0" fontAlgn="auto">
              <a:buNone/>
              <a:tabLst>
                <a:tab pos="273050" algn="l"/>
              </a:tabLst>
            </a:pPr>
            <a:r>
              <a:rPr lang="en-GB" dirty="0"/>
              <a:t>The recommended vision for street trading in </a:t>
            </a:r>
            <a:r>
              <a:rPr lang="en-GB" dirty="0" smtClean="0"/>
              <a:t>Birmingham </a:t>
            </a:r>
            <a:r>
              <a:rPr lang="en-GB" dirty="0"/>
              <a:t>City Centre is </a:t>
            </a:r>
          </a:p>
          <a:p>
            <a:pPr marL="0" indent="0" fontAlgn="auto">
              <a:buNone/>
              <a:tabLst>
                <a:tab pos="273050" algn="l"/>
              </a:tabLst>
            </a:pPr>
            <a:r>
              <a:rPr lang="en-GB" i="1" dirty="0"/>
              <a:t>“Street trading in Birmingham City Centre will be delivered by professional traders from a suite of high quality </a:t>
            </a:r>
            <a:r>
              <a:rPr lang="en-GB" i="1" dirty="0" smtClean="0"/>
              <a:t>designed stalls </a:t>
            </a:r>
            <a:r>
              <a:rPr lang="en-GB" i="1" dirty="0"/>
              <a:t>and </a:t>
            </a:r>
            <a:r>
              <a:rPr lang="en-GB" i="1" dirty="0" smtClean="0"/>
              <a:t>kiosks, </a:t>
            </a:r>
            <a:r>
              <a:rPr lang="en-GB" i="1" dirty="0"/>
              <a:t>selling food, drink and other convenience based items. </a:t>
            </a:r>
          </a:p>
          <a:p>
            <a:pPr marL="0" indent="0" fontAlgn="auto">
              <a:buNone/>
              <a:tabLst>
                <a:tab pos="273050" algn="l"/>
              </a:tabLst>
            </a:pPr>
            <a:r>
              <a:rPr lang="en-GB" i="1" dirty="0"/>
              <a:t>Stalls will be contained within specific defined pitches, with utilities and drainage supplied (where appropriate). </a:t>
            </a:r>
          </a:p>
          <a:p>
            <a:pPr marL="0" indent="0" fontAlgn="auto">
              <a:buNone/>
              <a:tabLst>
                <a:tab pos="273050" algn="l"/>
              </a:tabLst>
            </a:pPr>
            <a:r>
              <a:rPr lang="en-GB" i="1" dirty="0"/>
              <a:t>The traders will work closely with management and support of  Birmingham City Council to deliver a high quality retail experience.”</a:t>
            </a:r>
            <a:endParaRPr lang="en-GB" dirty="0"/>
          </a:p>
        </p:txBody>
      </p:sp>
    </p:spTree>
    <p:extLst>
      <p:ext uri="{BB962C8B-B14F-4D97-AF65-F5344CB8AC3E}">
        <p14:creationId xmlns:p14="http://schemas.microsoft.com/office/powerpoint/2010/main" val="255178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8.0 	Recommended Improvement Strategy</a:t>
            </a:r>
          </a:p>
        </p:txBody>
      </p:sp>
      <p:sp>
        <p:nvSpPr>
          <p:cNvPr id="14" name="Text Placeholder 3">
            <a:extLst>
              <a:ext uri="{FF2B5EF4-FFF2-40B4-BE49-F238E27FC236}">
                <a16:creationId xmlns="" xmlns:a16="http://schemas.microsoft.com/office/drawing/2014/main" id="{1D9D0F17-B05A-4807-A67F-CF009A2008B2}"/>
              </a:ext>
            </a:extLst>
          </p:cNvPr>
          <p:cNvSpPr txBox="1">
            <a:spLocks/>
          </p:cNvSpPr>
          <p:nvPr/>
        </p:nvSpPr>
        <p:spPr>
          <a:xfrm>
            <a:off x="683568" y="1328135"/>
            <a:ext cx="2599431" cy="3339254"/>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tabLst>
                <a:tab pos="273050" algn="l"/>
              </a:tabLst>
            </a:pPr>
            <a:r>
              <a:rPr lang="en-GB" b="1" dirty="0">
                <a:solidFill>
                  <a:schemeClr val="accent1">
                    <a:lumMod val="75000"/>
                  </a:schemeClr>
                </a:solidFill>
              </a:rPr>
              <a:t>8.3	Recommended Improvement Strategy</a:t>
            </a:r>
          </a:p>
          <a:p>
            <a:pPr marL="0" indent="0" fontAlgn="auto">
              <a:buNone/>
              <a:tabLst>
                <a:tab pos="273050" algn="l"/>
              </a:tabLst>
            </a:pPr>
            <a:r>
              <a:rPr lang="en-GB" dirty="0"/>
              <a:t>Based on the findings of the research undertaken for this study, and the conclusions identified in the previous section, the key recommended improvement actions are as follows:</a:t>
            </a:r>
          </a:p>
          <a:p>
            <a:pPr marL="0" indent="0" fontAlgn="auto">
              <a:spcAft>
                <a:spcPts val="0"/>
              </a:spcAft>
              <a:buNone/>
            </a:pPr>
            <a:r>
              <a:rPr lang="en-GB" sz="1150" b="1" dirty="0"/>
              <a:t>1. Ensure all pitches are in appropriate locations</a:t>
            </a:r>
          </a:p>
          <a:p>
            <a:pPr marL="0" indent="0" fontAlgn="auto">
              <a:buNone/>
            </a:pPr>
            <a:r>
              <a:rPr lang="en-GB" dirty="0"/>
              <a:t>It is recommended </a:t>
            </a:r>
            <a:r>
              <a:rPr lang="en-GB" dirty="0" smtClean="0"/>
              <a:t>a structured assessment </a:t>
            </a:r>
            <a:r>
              <a:rPr lang="en-GB" dirty="0"/>
              <a:t>be undertaken of all pitches to ensure they are not breaking any ‘red line’ tests. This includes no stalls directly outside retailer </a:t>
            </a:r>
            <a:r>
              <a:rPr lang="en-GB" dirty="0" smtClean="0"/>
              <a:t>entrances or directly in front of retailer windows, </a:t>
            </a:r>
            <a:r>
              <a:rPr lang="en-GB" dirty="0"/>
              <a:t>no stalls blocking vistas of all streets and no stalls at the nodes of junctions of key footfall routes or streets, e.g. New Street and High Street, High Street and Union Street etc. T</a:t>
            </a:r>
            <a:r>
              <a:rPr lang="en-GB" dirty="0" smtClean="0"/>
              <a:t>his would use a location scoring criteria checklist based on study findings. </a:t>
            </a:r>
            <a:endParaRPr lang="en-GB" dirty="0"/>
          </a:p>
          <a:p>
            <a:pPr marL="0" indent="0" fontAlgn="auto">
              <a:buNone/>
            </a:pPr>
            <a:r>
              <a:rPr lang="en-GB" dirty="0"/>
              <a:t>The map on the right show the location of the recommend pedestrian priority zones in </a:t>
            </a:r>
            <a:r>
              <a:rPr lang="en-GB" dirty="0" smtClean="0"/>
              <a:t>pink</a:t>
            </a:r>
            <a:r>
              <a:rPr lang="en-GB" dirty="0"/>
              <a:t> (i.e. no street trading), the premium street </a:t>
            </a:r>
          </a:p>
        </p:txBody>
      </p:sp>
      <p:sp>
        <p:nvSpPr>
          <p:cNvPr id="8" name="Text Placeholder 3">
            <a:extLst>
              <a:ext uri="{FF2B5EF4-FFF2-40B4-BE49-F238E27FC236}">
                <a16:creationId xmlns="" xmlns:a16="http://schemas.microsoft.com/office/drawing/2014/main" id="{1D9D0F17-B05A-4807-A67F-CF009A2008B2}"/>
              </a:ext>
            </a:extLst>
          </p:cNvPr>
          <p:cNvSpPr txBox="1">
            <a:spLocks/>
          </p:cNvSpPr>
          <p:nvPr/>
        </p:nvSpPr>
        <p:spPr>
          <a:xfrm>
            <a:off x="683568" y="5520019"/>
            <a:ext cx="7992888" cy="314918"/>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tabLst>
                <a:tab pos="273050" algn="l"/>
              </a:tabLst>
            </a:pPr>
            <a:r>
              <a:rPr lang="en-GB" dirty="0" smtClean="0"/>
              <a:t>trading zones in red (highest quality street retail environment = highest quality street trading, see also recommendation 3 next page), as well as the general street trading zones in orange.</a:t>
            </a:r>
            <a:endParaRPr lang="en-GB" dirty="0"/>
          </a:p>
        </p:txBody>
      </p:sp>
      <p:grpSp>
        <p:nvGrpSpPr>
          <p:cNvPr id="4" name="Group 3"/>
          <p:cNvGrpSpPr/>
          <p:nvPr/>
        </p:nvGrpSpPr>
        <p:grpSpPr>
          <a:xfrm>
            <a:off x="3347864" y="1601903"/>
            <a:ext cx="5400365" cy="3771313"/>
            <a:chOff x="3347864" y="1457886"/>
            <a:chExt cx="5400365" cy="3771313"/>
          </a:xfrm>
        </p:grpSpPr>
        <p:pic>
          <p:nvPicPr>
            <p:cNvPr id="7" name="Object 1"/>
            <p:cNvPicPr/>
            <p:nvPr/>
          </p:nvPicPr>
          <p:blipFill>
            <a:blip r:embed="rId2" cstate="print"/>
            <a:srcRect b="-174"/>
            <a:stretch>
              <a:fillRect/>
            </a:stretch>
          </p:blipFill>
          <p:spPr bwMode="auto">
            <a:xfrm>
              <a:off x="3347864" y="1457886"/>
              <a:ext cx="5400365" cy="3771313"/>
            </a:xfrm>
            <a:prstGeom prst="rect">
              <a:avLst/>
            </a:prstGeom>
            <a:noFill/>
          </p:spPr>
        </p:pic>
        <p:sp>
          <p:nvSpPr>
            <p:cNvPr id="3" name="Oval 2"/>
            <p:cNvSpPr/>
            <p:nvPr/>
          </p:nvSpPr>
          <p:spPr>
            <a:xfrm rot="1030134">
              <a:off x="5808716" y="4244452"/>
              <a:ext cx="1032796" cy="137706"/>
            </a:xfrm>
            <a:prstGeom prst="ellipse">
              <a:avLst/>
            </a:prstGeom>
            <a:solidFill>
              <a:srgbClr val="FF0000">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rot="6344393">
              <a:off x="6705716" y="4017476"/>
              <a:ext cx="659478" cy="87930"/>
            </a:xfrm>
            <a:prstGeom prst="ellipse">
              <a:avLst/>
            </a:prstGeom>
            <a:solidFill>
              <a:srgbClr val="FF0000">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46415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1.0 	Introduction </a:t>
            </a:r>
          </a:p>
        </p:txBody>
      </p:sp>
      <p:sp>
        <p:nvSpPr>
          <p:cNvPr id="3" name="Text Placeholder 2"/>
          <p:cNvSpPr>
            <a:spLocks noGrp="1"/>
          </p:cNvSpPr>
          <p:nvPr>
            <p:ph type="body" sz="quarter" idx="10"/>
          </p:nvPr>
        </p:nvSpPr>
        <p:spPr/>
        <p:txBody>
          <a:bodyPr/>
          <a:lstStyle/>
          <a:p>
            <a:pPr marL="0" indent="0">
              <a:buNone/>
              <a:tabLst>
                <a:tab pos="273050" algn="l"/>
              </a:tabLst>
            </a:pPr>
            <a:r>
              <a:rPr lang="en-GB" sz="1200" b="1" dirty="0">
                <a:solidFill>
                  <a:schemeClr val="accent1">
                    <a:lumMod val="75000"/>
                  </a:schemeClr>
                </a:solidFill>
              </a:rPr>
              <a:t>1.1	Background to The Retail Group (TRG)</a:t>
            </a:r>
          </a:p>
        </p:txBody>
      </p:sp>
      <p:sp>
        <p:nvSpPr>
          <p:cNvPr id="5" name="Text Placeholder 4">
            <a:extLst>
              <a:ext uri="{FF2B5EF4-FFF2-40B4-BE49-F238E27FC236}">
                <a16:creationId xmlns="" xmlns:a16="http://schemas.microsoft.com/office/drawing/2014/main" id="{4595B07A-2A05-4E8B-AF89-3D87E3F5B08D}"/>
              </a:ext>
            </a:extLst>
          </p:cNvPr>
          <p:cNvSpPr>
            <a:spLocks noGrp="1"/>
          </p:cNvSpPr>
          <p:nvPr>
            <p:ph type="body" sz="quarter" idx="11"/>
          </p:nvPr>
        </p:nvSpPr>
        <p:spPr/>
        <p:txBody>
          <a:bodyPr/>
          <a:lstStyle/>
          <a:p>
            <a:pPr marL="0" indent="0">
              <a:buNone/>
            </a:pPr>
            <a:r>
              <a:rPr lang="en-GB" dirty="0"/>
              <a:t>The Retail Group is a management consultancy, which specialises in the wider retail sector. We work for a variety of clients that are active in the retail, markets, location and consumer shopper sector. We help our clients to maximise retail performance through a detailed understanding of the consumer, their shopping requirements and the opportunities to improve a retail offer to satisfy more requirements more of the time.</a:t>
            </a:r>
          </a:p>
          <a:p>
            <a:pPr marL="0" indent="0">
              <a:buNone/>
            </a:pPr>
            <a:r>
              <a:rPr lang="en-GB" dirty="0"/>
              <a:t>We work for local authorities, town centre managers, BIDs, retailers (large and small), as well as retail property clients including landlords and developers and other ‘non-traditional’ retailers such as visitor attractions, hotels, caterers and brands. </a:t>
            </a:r>
          </a:p>
          <a:p>
            <a:pPr marL="0" indent="0">
              <a:buNone/>
            </a:pPr>
            <a:r>
              <a:rPr lang="en-GB" dirty="0"/>
              <a:t>We have worked for retailers across the retail spectrum, projects include developing new concepts, improving short term performance, creating new strategies and developing bespoke training solutions.</a:t>
            </a:r>
          </a:p>
        </p:txBody>
      </p:sp>
      <p:sp>
        <p:nvSpPr>
          <p:cNvPr id="6" name="Text Placeholder 5">
            <a:extLst>
              <a:ext uri="{FF2B5EF4-FFF2-40B4-BE49-F238E27FC236}">
                <a16:creationId xmlns="" xmlns:a16="http://schemas.microsoft.com/office/drawing/2014/main" id="{45E87289-01A1-4F95-9975-F6EA20EE1B98}"/>
              </a:ext>
            </a:extLst>
          </p:cNvPr>
          <p:cNvSpPr>
            <a:spLocks noGrp="1"/>
          </p:cNvSpPr>
          <p:nvPr>
            <p:ph type="body" sz="quarter" idx="12"/>
          </p:nvPr>
        </p:nvSpPr>
        <p:spPr>
          <a:xfrm>
            <a:off x="3441600" y="1584000"/>
            <a:ext cx="2520000" cy="3887787"/>
          </a:xfrm>
        </p:spPr>
        <p:txBody>
          <a:bodyPr/>
          <a:lstStyle/>
          <a:p>
            <a:pPr marL="0" indent="0">
              <a:buNone/>
            </a:pPr>
            <a:r>
              <a:rPr lang="en-GB" dirty="0"/>
              <a:t>We are the leading independent markets consultancy in the UK. </a:t>
            </a:r>
          </a:p>
          <a:p>
            <a:pPr marL="0" indent="0">
              <a:buNone/>
            </a:pPr>
            <a:r>
              <a:rPr lang="en-GB" dirty="0"/>
              <a:t>We are regular advisors to the National Market Traders Federation.  We sit on the All Party Parliamentary Group for Markets.</a:t>
            </a:r>
          </a:p>
          <a:p>
            <a:pPr marL="0" indent="0">
              <a:buNone/>
            </a:pPr>
            <a:r>
              <a:rPr lang="en-GB" dirty="0"/>
              <a:t>We have worked on many of the UK’s leading open street and covered markets, including Portobello Road, Petticoat Lane, </a:t>
            </a:r>
            <a:br>
              <a:rPr lang="en-GB" dirty="0"/>
            </a:br>
            <a:r>
              <a:rPr lang="en-GB" dirty="0"/>
              <a:t>Roman Road, Whitechapel, Winchester, Newcastle Grainger, Manchester Arndale, Oxford Historic Market and Nottingham Victoria Market.</a:t>
            </a:r>
          </a:p>
          <a:p>
            <a:pPr marL="0" indent="0">
              <a:buNone/>
            </a:pPr>
            <a:r>
              <a:rPr lang="en-GB" dirty="0"/>
              <a:t>We have also worked extensively for Westminster City Council, advising them on how to improve street trading in the West End of London.</a:t>
            </a:r>
          </a:p>
          <a:p>
            <a:pPr marL="0" indent="0">
              <a:buNone/>
            </a:pPr>
            <a:endParaRPr lang="en-GB" dirty="0"/>
          </a:p>
        </p:txBody>
      </p:sp>
      <p:sp>
        <p:nvSpPr>
          <p:cNvPr id="7" name="Text Placeholder 6">
            <a:extLst>
              <a:ext uri="{FF2B5EF4-FFF2-40B4-BE49-F238E27FC236}">
                <a16:creationId xmlns="" xmlns:a16="http://schemas.microsoft.com/office/drawing/2014/main" id="{5376C13B-E78E-461F-9E30-D680BC62E5EF}"/>
              </a:ext>
            </a:extLst>
          </p:cNvPr>
          <p:cNvSpPr>
            <a:spLocks noGrp="1"/>
          </p:cNvSpPr>
          <p:nvPr>
            <p:ph type="body" sz="quarter" idx="13"/>
          </p:nvPr>
        </p:nvSpPr>
        <p:spPr/>
        <p:txBody>
          <a:bodyPr/>
          <a:lstStyle/>
          <a:p>
            <a:pPr marL="0" indent="0">
              <a:buNone/>
            </a:pPr>
            <a:r>
              <a:rPr lang="en-GB" dirty="0"/>
              <a:t>Birmingham City Centre has recently undergone </a:t>
            </a:r>
            <a:r>
              <a:rPr lang="en-GB" dirty="0" smtClean="0"/>
              <a:t>and continues to go through significant change and improvement, </a:t>
            </a:r>
            <a:r>
              <a:rPr lang="en-GB" dirty="0"/>
              <a:t>with the opening of the Grand Central and extension  of the Midland Metro transport system. </a:t>
            </a:r>
          </a:p>
          <a:p>
            <a:pPr marL="0" indent="0">
              <a:buNone/>
            </a:pPr>
            <a:r>
              <a:rPr lang="en-GB" dirty="0"/>
              <a:t>The centre is also being affected currently by the relocation of Primark from Union Street to the old Pavilion Shopping Centre on High Street. Going forward, the </a:t>
            </a:r>
            <a:r>
              <a:rPr lang="en-GB" dirty="0" smtClean="0"/>
              <a:t>city will </a:t>
            </a:r>
            <a:r>
              <a:rPr lang="en-GB" dirty="0"/>
              <a:t>be hosting the 2022 Commonwealth Games, bringing a further impetus to upgrade and improve the city centre.</a:t>
            </a:r>
          </a:p>
          <a:p>
            <a:pPr marL="0" indent="0">
              <a:buNone/>
            </a:pPr>
            <a:r>
              <a:rPr lang="en-GB" dirty="0"/>
              <a:t>With the above in mind</a:t>
            </a:r>
            <a:r>
              <a:rPr lang="en-GB" dirty="0" smtClean="0"/>
              <a:t>, the city council are looking to improve the overall environment and experience of the city centre.</a:t>
            </a:r>
          </a:p>
          <a:p>
            <a:pPr marL="0" indent="0">
              <a:buNone/>
            </a:pPr>
            <a:r>
              <a:rPr lang="en-GB" dirty="0" smtClean="0"/>
              <a:t>The </a:t>
            </a:r>
            <a:r>
              <a:rPr lang="en-GB" dirty="0"/>
              <a:t>aim of this study is to assess the existing city centre street trading offer and make recommendations on how it can be </a:t>
            </a:r>
            <a:r>
              <a:rPr lang="en-GB" dirty="0" smtClean="0"/>
              <a:t>improved, to compliment the wider aspirations for the city centre. This study will bring up to date the outputs of the study completed in 2011.</a:t>
            </a:r>
            <a:endParaRPr lang="en-GB" dirty="0"/>
          </a:p>
          <a:p>
            <a:pPr marL="0" indent="0">
              <a:buNone/>
            </a:pPr>
            <a:endParaRPr lang="en-GB" dirty="0"/>
          </a:p>
        </p:txBody>
      </p:sp>
      <p:sp>
        <p:nvSpPr>
          <p:cNvPr id="4" name="Text Placeholder 2"/>
          <p:cNvSpPr txBox="1">
            <a:spLocks/>
          </p:cNvSpPr>
          <p:nvPr/>
        </p:nvSpPr>
        <p:spPr>
          <a:xfrm>
            <a:off x="684212" y="4077072"/>
            <a:ext cx="8028000" cy="1088888"/>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8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8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8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8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endParaRPr lang="en-GB" sz="1200" dirty="0"/>
          </a:p>
        </p:txBody>
      </p:sp>
      <p:sp>
        <p:nvSpPr>
          <p:cNvPr id="8" name="Text Placeholder 2">
            <a:extLst>
              <a:ext uri="{FF2B5EF4-FFF2-40B4-BE49-F238E27FC236}">
                <a16:creationId xmlns="" xmlns:a16="http://schemas.microsoft.com/office/drawing/2014/main" id="{A7A9370D-BB8C-4C86-BDB1-864249F3F1A3}"/>
              </a:ext>
            </a:extLst>
          </p:cNvPr>
          <p:cNvSpPr txBox="1">
            <a:spLocks/>
          </p:cNvSpPr>
          <p:nvPr/>
        </p:nvSpPr>
        <p:spPr>
          <a:xfrm>
            <a:off x="6177600" y="1332000"/>
            <a:ext cx="2879725" cy="288925"/>
          </a:xfrm>
          <a:prstGeom prst="rect">
            <a:avLst/>
          </a:prstGeom>
        </p:spPr>
        <p:txBody>
          <a:bodyPr vert="horz" lIns="0" tIns="0" rIns="0" bIns="0" rtlCol="0">
            <a:noAutofit/>
          </a:bodyPr>
          <a:lstStyle>
            <a:lvl1pPr marL="0" indent="0" algn="l" defTabSz="914400" rtl="0" eaLnBrk="1" latinLnBrk="0" hangingPunct="1">
              <a:spcBef>
                <a:spcPts val="200"/>
              </a:spcBef>
              <a:spcAft>
                <a:spcPts val="200"/>
              </a:spcAft>
              <a:buFont typeface="Arial" pitchFamily="34" charset="0"/>
              <a:buNone/>
              <a:defRPr lang="en-US" sz="1300" b="1" kern="1200" baseline="0" dirty="0" smtClean="0">
                <a:solidFill>
                  <a:schemeClr val="accent1">
                    <a:lumMod val="75000"/>
                  </a:schemeClr>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8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8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8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tabLst>
                <a:tab pos="273050" algn="l"/>
              </a:tabLst>
            </a:pPr>
            <a:r>
              <a:rPr lang="en-GB" sz="1200" dirty="0"/>
              <a:t>1.2	Background to Project </a:t>
            </a:r>
          </a:p>
        </p:txBody>
      </p:sp>
    </p:spTree>
    <p:extLst>
      <p:ext uri="{BB962C8B-B14F-4D97-AF65-F5344CB8AC3E}">
        <p14:creationId xmlns:p14="http://schemas.microsoft.com/office/powerpoint/2010/main" val="2260310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8.0 	Recommended Improvement Strategy</a:t>
            </a:r>
          </a:p>
        </p:txBody>
      </p:sp>
      <p:sp>
        <p:nvSpPr>
          <p:cNvPr id="12" name="Text Placeholder 3">
            <a:extLst>
              <a:ext uri="{FF2B5EF4-FFF2-40B4-BE49-F238E27FC236}">
                <a16:creationId xmlns="" xmlns:a16="http://schemas.microsoft.com/office/drawing/2014/main" id="{BAA69E19-1360-4B21-9648-B7D4805BF64B}"/>
              </a:ext>
            </a:extLst>
          </p:cNvPr>
          <p:cNvSpPr txBox="1">
            <a:spLocks/>
          </p:cNvSpPr>
          <p:nvPr/>
        </p:nvSpPr>
        <p:spPr>
          <a:xfrm>
            <a:off x="6210565" y="1605031"/>
            <a:ext cx="2499278" cy="4206089"/>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Arial" pitchFamily="34" charset="0"/>
              <a:buNone/>
            </a:pPr>
            <a:endParaRPr lang="en-GB" dirty="0"/>
          </a:p>
        </p:txBody>
      </p:sp>
      <p:sp>
        <p:nvSpPr>
          <p:cNvPr id="14" name="Text Placeholder 3">
            <a:extLst>
              <a:ext uri="{FF2B5EF4-FFF2-40B4-BE49-F238E27FC236}">
                <a16:creationId xmlns="" xmlns:a16="http://schemas.microsoft.com/office/drawing/2014/main" id="{1D9D0F17-B05A-4807-A67F-CF009A2008B2}"/>
              </a:ext>
            </a:extLst>
          </p:cNvPr>
          <p:cNvSpPr txBox="1">
            <a:spLocks/>
          </p:cNvSpPr>
          <p:nvPr/>
        </p:nvSpPr>
        <p:spPr>
          <a:xfrm>
            <a:off x="683569" y="1328135"/>
            <a:ext cx="3888432" cy="3339254"/>
          </a:xfrm>
          <a:prstGeom prst="rect">
            <a:avLst/>
          </a:prstGeom>
        </p:spPr>
        <p:txBody>
          <a:bodyPr vert="horz" lIns="0" tIns="0" rIns="0" bIns="0" rtlCol="0">
            <a:noAutofit/>
          </a:bodyPr>
          <a:lstStyle>
            <a:lvl1pPr marL="271463" indent="-271463"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1pPr>
            <a:lvl2pPr marL="627063" indent="-31432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2pPr>
            <a:lvl3pPr marL="931863" indent="-254000"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3pPr>
            <a:lvl4pPr marL="1328738" indent="-346075" algn="l" defTabSz="914400" rtl="0" eaLnBrk="1" latinLnBrk="0" hangingPunct="1">
              <a:spcBef>
                <a:spcPts val="200"/>
              </a:spcBef>
              <a:spcAft>
                <a:spcPts val="200"/>
              </a:spcAft>
              <a:buFont typeface="Arial" pitchFamily="34" charset="0"/>
              <a:buChar char="–"/>
              <a:defRPr sz="1200" kern="1200">
                <a:solidFill>
                  <a:schemeClr val="tx1"/>
                </a:solidFill>
                <a:latin typeface="Arial Narrow" panose="020B0606020202030204" pitchFamily="34" charset="0"/>
                <a:ea typeface="+mn-ea"/>
                <a:cs typeface="+mn-cs"/>
              </a:defRPr>
            </a:lvl4pPr>
            <a:lvl5pPr marL="1633538" indent="-287338" algn="l" defTabSz="914400" rtl="0" eaLnBrk="1" latinLnBrk="0" hangingPunct="1">
              <a:spcBef>
                <a:spcPts val="200"/>
              </a:spcBef>
              <a:spcAft>
                <a:spcPts val="200"/>
              </a:spcAft>
              <a:buFont typeface="Arial Narrow" panose="020B0606020202030204" pitchFamily="34" charset="0"/>
              <a:buChar char="–"/>
              <a:defRPr sz="12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tabLst>
                <a:tab pos="273050" algn="l"/>
              </a:tabLst>
            </a:pPr>
            <a:r>
              <a:rPr lang="en-GB" b="1" dirty="0">
                <a:solidFill>
                  <a:schemeClr val="accent1">
                    <a:lumMod val="75000"/>
                  </a:schemeClr>
                </a:solidFill>
              </a:rPr>
              <a:t>8.3	Recommended Improvement </a:t>
            </a:r>
            <a:r>
              <a:rPr lang="en-GB" b="1" dirty="0" smtClean="0">
                <a:solidFill>
                  <a:schemeClr val="accent1">
                    <a:lumMod val="75000"/>
                  </a:schemeClr>
                </a:solidFill>
              </a:rPr>
              <a:t>Strategy </a:t>
            </a:r>
            <a:r>
              <a:rPr lang="en-GB" dirty="0" smtClean="0">
                <a:solidFill>
                  <a:schemeClr val="accent1">
                    <a:lumMod val="75000"/>
                  </a:schemeClr>
                </a:solidFill>
              </a:rPr>
              <a:t>contd. </a:t>
            </a:r>
            <a:endParaRPr lang="en-GB" dirty="0">
              <a:solidFill>
                <a:schemeClr val="accent1">
                  <a:lumMod val="75000"/>
                </a:schemeClr>
              </a:solidFill>
            </a:endParaRPr>
          </a:p>
          <a:p>
            <a:pPr marL="0" indent="0" fontAlgn="auto">
              <a:spcAft>
                <a:spcPts val="0"/>
              </a:spcAft>
              <a:buNone/>
            </a:pPr>
            <a:r>
              <a:rPr lang="en-GB" sz="1150" b="1" dirty="0" smtClean="0"/>
              <a:t>2</a:t>
            </a:r>
            <a:r>
              <a:rPr lang="en-GB" sz="1150" b="1" dirty="0"/>
              <a:t>. Street trading to focus on food, drink and day to day convenience based needs, e.g. flowers, newspapers, mobile phone top </a:t>
            </a:r>
            <a:r>
              <a:rPr lang="en-GB" sz="1150" b="1" dirty="0" smtClean="0"/>
              <a:t>up &amp; accessories</a:t>
            </a:r>
            <a:endParaRPr lang="en-GB" sz="1150" b="1" dirty="0"/>
          </a:p>
          <a:p>
            <a:pPr marL="0" indent="0" fontAlgn="auto">
              <a:buNone/>
            </a:pPr>
            <a:r>
              <a:rPr lang="en-GB" dirty="0"/>
              <a:t>it is clear that consumers enjoy and use street trading when it’s done well. Consumers have told us very clearly their preferences. They want to buy quality food, drink and convenience items, </a:t>
            </a:r>
            <a:r>
              <a:rPr lang="en-GB" dirty="0" smtClean="0"/>
              <a:t>flowers</a:t>
            </a:r>
            <a:r>
              <a:rPr lang="en-GB" dirty="0"/>
              <a:t>, newspapers, confectionary and mobile phone </a:t>
            </a:r>
            <a:r>
              <a:rPr lang="en-GB" dirty="0" smtClean="0"/>
              <a:t>top-up, e.g. See Bullring ground floor for reference</a:t>
            </a:r>
            <a:endParaRPr lang="en-GB" dirty="0"/>
          </a:p>
          <a:p>
            <a:pPr marL="0" indent="0" fontAlgn="auto">
              <a:spcAft>
                <a:spcPts val="0"/>
              </a:spcAft>
              <a:buNone/>
            </a:pPr>
            <a:r>
              <a:rPr lang="en-GB" sz="1150" b="1" dirty="0"/>
              <a:t>3. Premium streets need premium street </a:t>
            </a:r>
            <a:r>
              <a:rPr lang="en-GB" sz="1150" b="1" dirty="0" smtClean="0"/>
              <a:t>trading, units, standards and delivery</a:t>
            </a:r>
            <a:endParaRPr lang="en-GB" sz="1150" b="1" dirty="0"/>
          </a:p>
          <a:p>
            <a:pPr marL="0" indent="0" fontAlgn="auto">
              <a:buNone/>
            </a:pPr>
            <a:r>
              <a:rPr lang="en-GB" dirty="0"/>
              <a:t>Birmingham is the UK’s number two city. It’s retail offer is third in the UK (behind Glasgow). There is widespread ambition for the city centre to deliver a world class retail offer and experience. </a:t>
            </a:r>
          </a:p>
          <a:p>
            <a:pPr marL="0" indent="0" fontAlgn="auto">
              <a:buNone/>
            </a:pPr>
            <a:r>
              <a:rPr lang="en-GB" dirty="0"/>
              <a:t>The existing street trading offer on New Street and High Street is far from that. Traders on these locations need to raise their game significantly to trade </a:t>
            </a:r>
            <a:r>
              <a:rPr lang="en-GB" dirty="0" smtClean="0"/>
              <a:t>there, in order to complement the retail activity.</a:t>
            </a:r>
            <a:endParaRPr lang="en-GB" dirty="0"/>
          </a:p>
          <a:p>
            <a:pPr marL="0" indent="0" fontAlgn="auto">
              <a:buNone/>
            </a:pPr>
            <a:r>
              <a:rPr lang="en-GB" dirty="0"/>
              <a:t>Put simply, if traders want to trade on Birmingham’s premium retail streets, the quality of goods being sold, the standards </a:t>
            </a:r>
            <a:r>
              <a:rPr lang="en-GB" dirty="0" smtClean="0"/>
              <a:t>of </a:t>
            </a:r>
            <a:r>
              <a:rPr lang="en-GB" dirty="0"/>
              <a:t>display and the design condition of the stalls needs to be similarly premium at a UK level</a:t>
            </a:r>
            <a:r>
              <a:rPr lang="en-GB" dirty="0" smtClean="0"/>
              <a:t>. Matched by high standards of customer service.</a:t>
            </a:r>
            <a:endParaRPr lang="en-GB" dirty="0"/>
          </a:p>
        </p:txBody>
      </p:sp>
      <p:sp>
        <p:nvSpPr>
          <p:cNvPr id="7" name="Text Placeholder 2">
            <a:extLst>
              <a:ext uri="{FF2B5EF4-FFF2-40B4-BE49-F238E27FC236}">
                <a16:creationId xmlns="" xmlns:a16="http://schemas.microsoft.com/office/drawing/2014/main" id="{DB54A93F-32E2-4D23-B99C-8253B32D5030}"/>
              </a:ext>
            </a:extLst>
          </p:cNvPr>
          <p:cNvSpPr>
            <a:spLocks noGrp="1"/>
          </p:cNvSpPr>
          <p:nvPr>
            <p:ph type="body" sz="quarter" idx="10"/>
          </p:nvPr>
        </p:nvSpPr>
        <p:spPr>
          <a:xfrm>
            <a:off x="4716016" y="1541665"/>
            <a:ext cx="3888432" cy="4248150"/>
          </a:xfrm>
        </p:spPr>
        <p:txBody>
          <a:bodyPr/>
          <a:lstStyle/>
          <a:p>
            <a:pPr marL="0" indent="0">
              <a:spcAft>
                <a:spcPts val="0"/>
              </a:spcAft>
              <a:buNone/>
            </a:pPr>
            <a:r>
              <a:rPr lang="en-GB" sz="1150" b="1" dirty="0"/>
              <a:t>4. Weaker stalls need moving outside core area</a:t>
            </a:r>
          </a:p>
          <a:p>
            <a:pPr marL="0" indent="0">
              <a:buNone/>
            </a:pPr>
            <a:r>
              <a:rPr lang="en-GB" dirty="0"/>
              <a:t>If traders don’t have the ambition or ability to become premium street traders, they should be provided with appropriate support and training with the aim of helping them become so. </a:t>
            </a:r>
            <a:r>
              <a:rPr lang="en-GB" dirty="0" smtClean="0"/>
              <a:t>Develop a set of street trading guidelines, best practice and checklists as pro-active positive tools to help improve performance. These can be based on the successful NMTF 400 training material</a:t>
            </a:r>
            <a:endParaRPr lang="en-GB" dirty="0"/>
          </a:p>
          <a:p>
            <a:pPr marL="0" indent="0">
              <a:buNone/>
            </a:pPr>
            <a:r>
              <a:rPr lang="en-GB" dirty="0"/>
              <a:t>If, after a period of transition, they </a:t>
            </a:r>
            <a:r>
              <a:rPr lang="en-GB" dirty="0" smtClean="0"/>
              <a:t>fail to achieve required standards (continue to </a:t>
            </a:r>
            <a:r>
              <a:rPr lang="en-GB" dirty="0"/>
              <a:t>sell poor quality product in an unappealing </a:t>
            </a:r>
            <a:r>
              <a:rPr lang="en-GB" dirty="0" smtClean="0"/>
              <a:t>manner), </a:t>
            </a:r>
            <a:r>
              <a:rPr lang="en-GB" dirty="0"/>
              <a:t>then they need to be moved outside the core retail heart, e.g. Edgbaston Street or Bull Street.</a:t>
            </a:r>
          </a:p>
          <a:p>
            <a:pPr marL="0" indent="0">
              <a:spcAft>
                <a:spcPts val="0"/>
              </a:spcAft>
              <a:buNone/>
            </a:pPr>
            <a:r>
              <a:rPr lang="en-GB" sz="1150" b="1" dirty="0" smtClean="0"/>
              <a:t>5. </a:t>
            </a:r>
            <a:r>
              <a:rPr lang="en-GB" sz="1150" b="1" dirty="0"/>
              <a:t>Total clampdown on all pedestrian interference</a:t>
            </a:r>
          </a:p>
          <a:p>
            <a:pPr marL="0" indent="0">
              <a:buNone/>
            </a:pPr>
            <a:r>
              <a:rPr lang="en-GB" dirty="0"/>
              <a:t>The Birmingham ‘open air’ retail experience is one of the worst out of all regional centres in the UK. With the utmost of urgency, there needs to be a major and lasting push against pedestrian interference.</a:t>
            </a:r>
          </a:p>
          <a:p>
            <a:pPr marL="0" indent="0">
              <a:buNone/>
            </a:pPr>
            <a:r>
              <a:rPr lang="en-GB" dirty="0"/>
              <a:t>The equivalent poor experience doesn’t happen in the West End of London, nor Manchester, Liverpool, Newcastle etc. For information, Newcastle has implemented tight controls under a Public Space Protection Order.</a:t>
            </a:r>
          </a:p>
          <a:p>
            <a:pPr marL="0" indent="0">
              <a:buNone/>
            </a:pPr>
            <a:r>
              <a:rPr lang="en-GB" dirty="0"/>
              <a:t>Furthermore the improvement in the indoor shopping experience is magnifying the poor and intimidating retail experience on New Street and High Street.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4032877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DB54A93F-32E2-4D23-B99C-8253B32D5030}"/>
              </a:ext>
            </a:extLst>
          </p:cNvPr>
          <p:cNvSpPr>
            <a:spLocks noGrp="1"/>
          </p:cNvSpPr>
          <p:nvPr>
            <p:ph type="body" sz="quarter" idx="10"/>
          </p:nvPr>
        </p:nvSpPr>
        <p:spPr>
          <a:xfrm>
            <a:off x="683568" y="1584000"/>
            <a:ext cx="3888432" cy="4248150"/>
          </a:xfrm>
        </p:spPr>
        <p:txBody>
          <a:bodyPr/>
          <a:lstStyle/>
          <a:p>
            <a:pPr marL="0" indent="0">
              <a:spcAft>
                <a:spcPts val="0"/>
              </a:spcAft>
              <a:buNone/>
            </a:pPr>
            <a:r>
              <a:rPr lang="en-GB" sz="1150" b="1" dirty="0" smtClean="0"/>
              <a:t>6. </a:t>
            </a:r>
            <a:r>
              <a:rPr lang="en-GB" sz="1150" b="1" dirty="0"/>
              <a:t>Develop suite of new stall formats</a:t>
            </a:r>
          </a:p>
          <a:p>
            <a:pPr marL="0" indent="0">
              <a:buNone/>
            </a:pPr>
            <a:r>
              <a:rPr lang="en-GB" dirty="0"/>
              <a:t>One of the criticisms levelled at street trading from the city centre stakeholders is there is too much inconsistency in how they look. In particular, one or two weak and tired looking old stalls are bringing the whole look and feel of street trading down. </a:t>
            </a:r>
          </a:p>
          <a:p>
            <a:pPr marL="0" indent="0">
              <a:buNone/>
            </a:pPr>
            <a:r>
              <a:rPr lang="en-GB" dirty="0"/>
              <a:t>It is recommended that all key stakeholders (council, traders and Retail Birmingham) work together to agree a suite of three or four acceptable stall </a:t>
            </a:r>
            <a:r>
              <a:rPr lang="en-GB" dirty="0" smtClean="0"/>
              <a:t>formats, style, construction, materials and size. </a:t>
            </a:r>
            <a:r>
              <a:rPr lang="en-GB" dirty="0"/>
              <a:t>Traders should then be given support – </a:t>
            </a:r>
            <a:r>
              <a:rPr lang="en-GB" dirty="0" smtClean="0"/>
              <a:t>(financial if necessary) </a:t>
            </a:r>
            <a:r>
              <a:rPr lang="en-GB" dirty="0"/>
              <a:t>to invest in new stalls that are appropriate for their preferred product range</a:t>
            </a:r>
            <a:r>
              <a:rPr lang="en-GB" dirty="0" smtClean="0"/>
              <a:t>, </a:t>
            </a:r>
            <a:r>
              <a:rPr lang="en-GB" dirty="0"/>
              <a:t>are branded Birmingham City Centre Street Trading, and use the same palette of colours</a:t>
            </a:r>
            <a:r>
              <a:rPr lang="en-GB" dirty="0" smtClean="0"/>
              <a:t>.</a:t>
            </a:r>
          </a:p>
          <a:p>
            <a:pPr marL="0" indent="0">
              <a:buNone/>
            </a:pPr>
            <a:r>
              <a:rPr lang="en-GB" dirty="0" smtClean="0"/>
              <a:t>Consideration should also be given to allowing high quality purpose built street trading vans or caravans.</a:t>
            </a:r>
          </a:p>
          <a:p>
            <a:pPr marL="0" indent="0">
              <a:buNone/>
            </a:pPr>
            <a:r>
              <a:rPr lang="en-GB" dirty="0" smtClean="0"/>
              <a:t>The images on the right show reference points and inspirations.  They are not the recommended format for Birmingham City Centre, which needs to be the subject of a specific piece of work and project group.</a:t>
            </a:r>
            <a:endParaRPr lang="en-GB" dirty="0"/>
          </a:p>
          <a:p>
            <a:pPr marL="0" indent="0">
              <a:buNone/>
            </a:pPr>
            <a:endParaRPr lang="en-GB" dirty="0"/>
          </a:p>
          <a:p>
            <a:pPr marL="0" indent="0">
              <a:buNone/>
            </a:pPr>
            <a:endParaRPr lang="en-GB" dirty="0"/>
          </a:p>
        </p:txBody>
      </p:sp>
      <p:sp>
        <p:nvSpPr>
          <p:cNvPr id="5" name="Content Placeholder 2">
            <a:extLst>
              <a:ext uri="{FF2B5EF4-FFF2-40B4-BE49-F238E27FC236}">
                <a16:creationId xmlns="" xmlns:a16="http://schemas.microsoft.com/office/drawing/2014/main" id="{A2DF34BB-3F47-4070-B433-CA2D15FF9D00}"/>
              </a:ext>
            </a:extLst>
          </p:cNvPr>
          <p:cNvSpPr txBox="1">
            <a:spLocks/>
          </p:cNvSpPr>
          <p:nvPr/>
        </p:nvSpPr>
        <p:spPr>
          <a:xfrm>
            <a:off x="683568" y="1332000"/>
            <a:ext cx="3816000" cy="360040"/>
          </a:xfrm>
          <a:prstGeom prst="rect">
            <a:avLst/>
          </a:prstGeom>
        </p:spPr>
        <p:txBody>
          <a:bodyPr vert="horz" lIns="0" tIns="0" rIns="0" bIns="0" numCol="1" spcCol="216000" rtlCol="0">
            <a:normAutofit/>
          </a:bodyPr>
          <a:lstStyle/>
          <a:p>
            <a:pPr marL="0" indent="0" fontAlgn="auto">
              <a:buNone/>
              <a:tabLst>
                <a:tab pos="273050" algn="l"/>
              </a:tabLst>
            </a:pPr>
            <a:r>
              <a:rPr lang="en-GB" sz="1200" b="1" dirty="0">
                <a:solidFill>
                  <a:schemeClr val="accent1">
                    <a:lumMod val="75000"/>
                  </a:schemeClr>
                </a:solidFill>
              </a:rPr>
              <a:t>8.3	Recommended Improvement Strategy </a:t>
            </a:r>
            <a:r>
              <a:rPr lang="en-GB" sz="1200" dirty="0">
                <a:solidFill>
                  <a:schemeClr val="accent1">
                    <a:lumMod val="75000"/>
                  </a:schemeClr>
                </a:solidFill>
              </a:rPr>
              <a:t>contd.</a:t>
            </a:r>
            <a:endParaRPr lang="en-GB" sz="1200" b="1" dirty="0">
              <a:solidFill>
                <a:schemeClr val="accent1">
                  <a:lumMod val="75000"/>
                </a:schemeClr>
              </a:solidFill>
            </a:endParaRPr>
          </a:p>
        </p:txBody>
      </p:sp>
      <p:sp>
        <p:nvSpPr>
          <p:cNvPr id="6" name="Title 1">
            <a:extLst>
              <a:ext uri="{FF2B5EF4-FFF2-40B4-BE49-F238E27FC236}">
                <a16:creationId xmlns="" xmlns:a16="http://schemas.microsoft.com/office/drawing/2014/main" id="{55F2FAD6-98D2-465A-AAEC-F1F43A7A210A}"/>
              </a:ext>
            </a:extLst>
          </p:cNvPr>
          <p:cNvSpPr>
            <a:spLocks noGrp="1"/>
          </p:cNvSpPr>
          <p:nvPr>
            <p:ph type="title"/>
          </p:nvPr>
        </p:nvSpPr>
        <p:spPr>
          <a:xfrm>
            <a:off x="323528" y="154344"/>
            <a:ext cx="8229600" cy="898392"/>
          </a:xfrm>
        </p:spPr>
        <p:txBody>
          <a:bodyPr/>
          <a:lstStyle/>
          <a:p>
            <a:r>
              <a:rPr lang="en-GB" dirty="0"/>
              <a:t>8.0 	Recommended Improvement Strategy</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7221" t="11019" r="10133" b="14563"/>
          <a:stretch/>
        </p:blipFill>
        <p:spPr>
          <a:xfrm>
            <a:off x="5004048" y="1412776"/>
            <a:ext cx="1742225" cy="133853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447" r="3299"/>
          <a:stretch/>
        </p:blipFill>
        <p:spPr>
          <a:xfrm>
            <a:off x="6838424" y="1412776"/>
            <a:ext cx="1910040" cy="1338540"/>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202" r="6906"/>
          <a:stretch/>
        </p:blipFill>
        <p:spPr>
          <a:xfrm>
            <a:off x="5006111" y="2825727"/>
            <a:ext cx="1726129" cy="1440160"/>
          </a:xfrm>
          <a:prstGeom prst="rect">
            <a:avLst/>
          </a:prstGeom>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838423" y="2822329"/>
            <a:ext cx="1910041" cy="1432531"/>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5208" b="10254"/>
          <a:stretch/>
        </p:blipFill>
        <p:spPr>
          <a:xfrm>
            <a:off x="5004048" y="4349840"/>
            <a:ext cx="1724390" cy="1516861"/>
          </a:xfrm>
          <a:prstGeom prst="rect">
            <a:avLst/>
          </a:prstGeom>
        </p:spPr>
      </p:pic>
      <p:pic>
        <p:nvPicPr>
          <p:cNvPr id="12" name="Picture 16" descr="5742803141_08e8a3c27b"/>
          <p:cNvPicPr>
            <a:picLocks noChangeAspect="1" noChangeArrowheads="1"/>
          </p:cNvPicPr>
          <p:nvPr/>
        </p:nvPicPr>
        <p:blipFill rotWithShape="1">
          <a:blip r:embed="rId9">
            <a:extLst>
              <a:ext uri="{28A0092B-C50C-407E-A947-70E740481C1C}">
                <a14:useLocalDpi xmlns:a14="http://schemas.microsoft.com/office/drawing/2010/main" val="0"/>
              </a:ext>
            </a:extLst>
          </a:blip>
          <a:srcRect r="5559"/>
          <a:stretch/>
        </p:blipFill>
        <p:spPr bwMode="auto">
          <a:xfrm>
            <a:off x="6838423" y="4349840"/>
            <a:ext cx="1910042" cy="151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251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DB54A93F-32E2-4D23-B99C-8253B32D5030}"/>
              </a:ext>
            </a:extLst>
          </p:cNvPr>
          <p:cNvSpPr>
            <a:spLocks noGrp="1"/>
          </p:cNvSpPr>
          <p:nvPr>
            <p:ph type="body" sz="quarter" idx="10"/>
          </p:nvPr>
        </p:nvSpPr>
        <p:spPr>
          <a:xfrm>
            <a:off x="683568" y="1584000"/>
            <a:ext cx="3888432" cy="4248150"/>
          </a:xfrm>
        </p:spPr>
        <p:txBody>
          <a:bodyPr/>
          <a:lstStyle/>
          <a:p>
            <a:pPr marL="0" indent="0">
              <a:buNone/>
            </a:pPr>
            <a:r>
              <a:rPr lang="en-GB" sz="1100" b="1" dirty="0"/>
              <a:t>7. Stalls to stay in place but be movable in emergencies</a:t>
            </a:r>
          </a:p>
          <a:p>
            <a:pPr marL="0" indent="0">
              <a:buNone/>
            </a:pPr>
            <a:r>
              <a:rPr lang="en-GB" sz="1100" dirty="0"/>
              <a:t>The street trading stalls exist in an inconsistently managed regime where they are supposed to be removed overnight, with some being moved and others not. </a:t>
            </a:r>
          </a:p>
          <a:p>
            <a:pPr marL="0" indent="0">
              <a:buNone/>
            </a:pPr>
            <a:r>
              <a:rPr lang="en-GB" sz="1100" dirty="0"/>
              <a:t>This creates inconsistency and uncertainty all round. We recommend a formal position be agreed and adopted where the stalls are permitted to stay in situ overnight, but are removable in the case of emergency or planned major event (e.g. Christmas market).</a:t>
            </a:r>
          </a:p>
          <a:p>
            <a:pPr marL="0" indent="0">
              <a:spcAft>
                <a:spcPts val="0"/>
              </a:spcAft>
              <a:buNone/>
            </a:pPr>
            <a:r>
              <a:rPr lang="en-GB" sz="1150" b="1" dirty="0" smtClean="0"/>
              <a:t>8</a:t>
            </a:r>
            <a:r>
              <a:rPr lang="en-GB" sz="1150" b="1" dirty="0"/>
              <a:t>. Much </a:t>
            </a:r>
            <a:r>
              <a:rPr lang="en-GB" sz="1150" b="1" dirty="0" smtClean="0"/>
              <a:t>stricter management </a:t>
            </a:r>
            <a:r>
              <a:rPr lang="en-GB" sz="1150" b="1" dirty="0"/>
              <a:t>regime needed</a:t>
            </a:r>
          </a:p>
          <a:p>
            <a:pPr marL="0" indent="0">
              <a:buNone/>
            </a:pPr>
            <a:r>
              <a:rPr lang="en-GB" dirty="0"/>
              <a:t>Many of the stakeholders we spoke to complained of stalls with merchandise spilling onto the street, or in some cases sprawling product ranges within the stall but with little coherence or relevance to the original core licensed product group. </a:t>
            </a:r>
            <a:endParaRPr lang="en-GB" dirty="0" smtClean="0"/>
          </a:p>
          <a:p>
            <a:pPr marL="0" indent="0">
              <a:buNone/>
            </a:pPr>
            <a:r>
              <a:rPr lang="en-GB" dirty="0" smtClean="0"/>
              <a:t>Poor litter management and general city centre cleansing were often mentioned by stakeholders as also needing significant and urgent improvement. </a:t>
            </a:r>
            <a:endParaRPr lang="en-GB" dirty="0"/>
          </a:p>
          <a:p>
            <a:pPr marL="0" indent="0">
              <a:buNone/>
            </a:pPr>
            <a:r>
              <a:rPr lang="en-GB" dirty="0"/>
              <a:t>Similarly, </a:t>
            </a:r>
            <a:r>
              <a:rPr lang="en-GB" dirty="0" smtClean="0"/>
              <a:t>we have been told that a few stalls </a:t>
            </a:r>
            <a:r>
              <a:rPr lang="en-GB" dirty="0"/>
              <a:t>are sublet, which is against the terms of street trading. The council needs sufficient resource within it’s management regime to quickly enforce against the above examples of poor practise. Repeat offenders should loose their licenses. </a:t>
            </a:r>
          </a:p>
          <a:p>
            <a:pPr marL="0" indent="0">
              <a:buNone/>
            </a:pPr>
            <a:endParaRPr lang="en-GB" dirty="0"/>
          </a:p>
          <a:p>
            <a:pPr marL="0" indent="0">
              <a:buNone/>
            </a:pPr>
            <a:endParaRPr lang="en-GB" dirty="0"/>
          </a:p>
        </p:txBody>
      </p:sp>
      <p:sp>
        <p:nvSpPr>
          <p:cNvPr id="4" name="Text Placeholder 3">
            <a:extLst>
              <a:ext uri="{FF2B5EF4-FFF2-40B4-BE49-F238E27FC236}">
                <a16:creationId xmlns="" xmlns:a16="http://schemas.microsoft.com/office/drawing/2014/main" id="{F2086FD8-F80C-49C2-A746-579D9D5B7F71}"/>
              </a:ext>
            </a:extLst>
          </p:cNvPr>
          <p:cNvSpPr>
            <a:spLocks noGrp="1"/>
          </p:cNvSpPr>
          <p:nvPr>
            <p:ph type="body" sz="quarter" idx="11"/>
          </p:nvPr>
        </p:nvSpPr>
        <p:spPr/>
        <p:txBody>
          <a:bodyPr/>
          <a:lstStyle/>
          <a:p>
            <a:pPr marL="0" indent="0">
              <a:spcAft>
                <a:spcPts val="0"/>
              </a:spcAft>
              <a:buNone/>
            </a:pPr>
            <a:r>
              <a:rPr lang="en-GB" sz="1150" b="1" dirty="0"/>
              <a:t>9. Street trading offer needs promoting</a:t>
            </a:r>
          </a:p>
          <a:p>
            <a:pPr marL="0" indent="0">
              <a:buNone/>
            </a:pPr>
            <a:r>
              <a:rPr lang="en-GB" dirty="0"/>
              <a:t>Once the above improvements have been delivered, it is important the street traders are encouraged to take an active part in wider city centre promotions and initiatives. </a:t>
            </a:r>
          </a:p>
          <a:p>
            <a:pPr marL="0" indent="0">
              <a:buNone/>
            </a:pPr>
            <a:r>
              <a:rPr lang="en-GB" dirty="0"/>
              <a:t>Having combined promotions and including street traders in wider city centre initiatives will deliver improved standards, and a cohesive approach. Introducing a new Birmingham City Centre Street Trading brand will also help to improve appeal and trust</a:t>
            </a:r>
            <a:r>
              <a:rPr lang="en-GB" dirty="0" smtClean="0"/>
              <a:t>.</a:t>
            </a:r>
            <a:endParaRPr lang="en-GB" dirty="0"/>
          </a:p>
        </p:txBody>
      </p:sp>
      <p:sp>
        <p:nvSpPr>
          <p:cNvPr id="5" name="Content Placeholder 2">
            <a:extLst>
              <a:ext uri="{FF2B5EF4-FFF2-40B4-BE49-F238E27FC236}">
                <a16:creationId xmlns="" xmlns:a16="http://schemas.microsoft.com/office/drawing/2014/main" id="{A2DF34BB-3F47-4070-B433-CA2D15FF9D00}"/>
              </a:ext>
            </a:extLst>
          </p:cNvPr>
          <p:cNvSpPr txBox="1">
            <a:spLocks/>
          </p:cNvSpPr>
          <p:nvPr/>
        </p:nvSpPr>
        <p:spPr>
          <a:xfrm>
            <a:off x="683568" y="1332000"/>
            <a:ext cx="3816000" cy="360040"/>
          </a:xfrm>
          <a:prstGeom prst="rect">
            <a:avLst/>
          </a:prstGeom>
        </p:spPr>
        <p:txBody>
          <a:bodyPr vert="horz" lIns="0" tIns="0" rIns="0" bIns="0" numCol="1" spcCol="216000" rtlCol="0">
            <a:normAutofit/>
          </a:bodyPr>
          <a:lstStyle/>
          <a:p>
            <a:pPr marL="0" indent="0" fontAlgn="auto">
              <a:buNone/>
              <a:tabLst>
                <a:tab pos="273050" algn="l"/>
              </a:tabLst>
            </a:pPr>
            <a:r>
              <a:rPr lang="en-GB" sz="1200" b="1" dirty="0">
                <a:solidFill>
                  <a:schemeClr val="accent1">
                    <a:lumMod val="75000"/>
                  </a:schemeClr>
                </a:solidFill>
              </a:rPr>
              <a:t>8.3	Recommended Improvement Strategy </a:t>
            </a:r>
            <a:r>
              <a:rPr lang="en-GB" sz="1200" dirty="0">
                <a:solidFill>
                  <a:schemeClr val="accent1">
                    <a:lumMod val="75000"/>
                  </a:schemeClr>
                </a:solidFill>
              </a:rPr>
              <a:t>contd.</a:t>
            </a:r>
            <a:endParaRPr lang="en-GB" sz="1200" b="1" dirty="0">
              <a:solidFill>
                <a:schemeClr val="accent1">
                  <a:lumMod val="75000"/>
                </a:schemeClr>
              </a:solidFill>
            </a:endParaRPr>
          </a:p>
        </p:txBody>
      </p:sp>
      <p:sp>
        <p:nvSpPr>
          <p:cNvPr id="6" name="Title 1">
            <a:extLst>
              <a:ext uri="{FF2B5EF4-FFF2-40B4-BE49-F238E27FC236}">
                <a16:creationId xmlns="" xmlns:a16="http://schemas.microsoft.com/office/drawing/2014/main" id="{55F2FAD6-98D2-465A-AAEC-F1F43A7A210A}"/>
              </a:ext>
            </a:extLst>
          </p:cNvPr>
          <p:cNvSpPr>
            <a:spLocks noGrp="1"/>
          </p:cNvSpPr>
          <p:nvPr>
            <p:ph type="title"/>
          </p:nvPr>
        </p:nvSpPr>
        <p:spPr>
          <a:xfrm>
            <a:off x="323528" y="154344"/>
            <a:ext cx="8229600" cy="898392"/>
          </a:xfrm>
        </p:spPr>
        <p:txBody>
          <a:bodyPr/>
          <a:lstStyle/>
          <a:p>
            <a:r>
              <a:rPr lang="en-GB" dirty="0"/>
              <a:t>8.0 	Recommended Improvement Strategy</a:t>
            </a:r>
          </a:p>
        </p:txBody>
      </p:sp>
    </p:spTree>
    <p:extLst>
      <p:ext uri="{BB962C8B-B14F-4D97-AF65-F5344CB8AC3E}">
        <p14:creationId xmlns:p14="http://schemas.microsoft.com/office/powerpoint/2010/main" val="3841350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829816" y="2172072"/>
            <a:ext cx="3886200" cy="19050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charset="0"/>
              <a:buNone/>
              <a:tabLst/>
              <a:defRPr/>
            </a:pPr>
            <a:r>
              <a:rPr kumimoji="0" lang="en-US" sz="3200" b="0" i="0" u="none" strike="noStrike" kern="1200" cap="none" spc="0" normalizeH="0" baseline="0" noProof="0" dirty="0">
                <a:ln>
                  <a:noFill/>
                </a:ln>
                <a:solidFill>
                  <a:schemeClr val="tx1"/>
                </a:solidFill>
                <a:effectLst/>
                <a:uLnTx/>
                <a:uFillTx/>
                <a:latin typeface="Arial Narrow" pitchFamily="34" charset="0"/>
                <a:ea typeface="+mn-ea"/>
                <a:cs typeface="+mn-cs"/>
              </a:rPr>
              <a:t>The </a:t>
            </a:r>
            <a:r>
              <a:rPr kumimoji="0" lang="en-US" sz="3200" b="0" i="0" u="none" strike="noStrike" kern="1200" cap="none" spc="0" normalizeH="0" baseline="0" noProof="0" dirty="0">
                <a:ln>
                  <a:noFill/>
                </a:ln>
                <a:solidFill>
                  <a:srgbClr val="00A4E8"/>
                </a:solidFill>
                <a:effectLst/>
                <a:uLnTx/>
                <a:uFillTx/>
                <a:latin typeface="Arial Narrow" pitchFamily="34" charset="0"/>
                <a:ea typeface="+mn-ea"/>
                <a:cs typeface="+mn-cs"/>
              </a:rPr>
              <a:t>Retail</a:t>
            </a:r>
            <a:r>
              <a:rPr kumimoji="0" lang="en-US" sz="3200" b="0" i="0" u="none" strike="noStrike" kern="1200" cap="none" spc="0" normalizeH="0" baseline="0" noProof="0" dirty="0">
                <a:ln>
                  <a:noFill/>
                </a:ln>
                <a:solidFill>
                  <a:schemeClr val="tx1"/>
                </a:solidFill>
                <a:effectLst/>
                <a:uLnTx/>
                <a:uFillTx/>
                <a:latin typeface="Arial Narrow" pitchFamily="34" charset="0"/>
                <a:ea typeface="+mn-ea"/>
                <a:cs typeface="+mn-cs"/>
              </a:rPr>
              <a:t> Group</a:t>
            </a:r>
          </a:p>
          <a:p>
            <a:pPr marL="0" marR="0" lvl="0" indent="0" defTabSz="914400" rtl="0" eaLnBrk="1" fontAlgn="auto" latinLnBrk="0" hangingPunct="1">
              <a:lnSpc>
                <a:spcPct val="100000"/>
              </a:lnSpc>
              <a:spcBef>
                <a:spcPct val="20000"/>
              </a:spcBef>
              <a:spcAft>
                <a:spcPts val="0"/>
              </a:spcAft>
              <a:buClrTx/>
              <a:buSzTx/>
              <a:buFont typeface="Arial" charset="0"/>
              <a:buNone/>
              <a:tabLst/>
              <a:defRPr/>
            </a:pPr>
            <a:r>
              <a:rPr kumimoji="0" lang="en-US" sz="3200" b="0" i="0" u="none" strike="noStrike" kern="1200" cap="none" spc="0" normalizeH="0" baseline="0" noProof="0" dirty="0">
                <a:ln>
                  <a:noFill/>
                </a:ln>
                <a:solidFill>
                  <a:srgbClr val="00A4E8"/>
                </a:solidFill>
                <a:effectLst/>
                <a:uLnTx/>
                <a:uFillTx/>
                <a:latin typeface="Arial Narrow" pitchFamily="34" charset="0"/>
                <a:ea typeface="+mn-ea"/>
                <a:cs typeface="+mn-cs"/>
              </a:rPr>
              <a:t>Informed Solutions</a:t>
            </a:r>
            <a:endParaRPr kumimoji="0" lang="en-US" sz="3200" b="0" i="1" u="none" strike="noStrike" kern="1200" cap="none" spc="0" normalizeH="0" baseline="0" noProof="0" dirty="0">
              <a:ln>
                <a:noFill/>
              </a:ln>
              <a:solidFill>
                <a:srgbClr val="00A4E8"/>
              </a:solidFill>
              <a:effectLst/>
              <a:uLnTx/>
              <a:uFillTx/>
              <a:latin typeface="Arial Narrow" pitchFamily="34" charset="0"/>
              <a:ea typeface="+mn-ea"/>
              <a:cs typeface="+mn-cs"/>
            </a:endParaRPr>
          </a:p>
        </p:txBody>
      </p:sp>
      <p:sp>
        <p:nvSpPr>
          <p:cNvPr id="6" name="Rectangle 4"/>
          <p:cNvSpPr>
            <a:spLocks noChangeArrowheads="1"/>
          </p:cNvSpPr>
          <p:nvPr/>
        </p:nvSpPr>
        <p:spPr bwMode="auto">
          <a:xfrm>
            <a:off x="892175" y="4962279"/>
            <a:ext cx="4572000" cy="997196"/>
          </a:xfrm>
          <a:prstGeom prst="rect">
            <a:avLst/>
          </a:prstGeom>
          <a:noFill/>
          <a:ln w="9525">
            <a:noFill/>
            <a:miter lim="800000"/>
            <a:headEnd/>
            <a:tailEnd/>
          </a:ln>
        </p:spPr>
        <p:txBody>
          <a:bodyPr>
            <a:spAutoFit/>
          </a:bodyPr>
          <a:lstStyle/>
          <a:p>
            <a:pPr>
              <a:lnSpc>
                <a:spcPct val="90000"/>
              </a:lnSpc>
              <a:spcBef>
                <a:spcPct val="20000"/>
              </a:spcBef>
              <a:buFont typeface="Arial" charset="0"/>
              <a:buNone/>
            </a:pPr>
            <a:r>
              <a:rPr lang="en-GB" sz="1400" dirty="0"/>
              <a:t>Dunnings Oak Offices, </a:t>
            </a:r>
          </a:p>
          <a:p>
            <a:pPr>
              <a:lnSpc>
                <a:spcPct val="90000"/>
              </a:lnSpc>
              <a:spcBef>
                <a:spcPct val="20000"/>
              </a:spcBef>
              <a:buFont typeface="Arial" charset="0"/>
              <a:buNone/>
            </a:pPr>
            <a:r>
              <a:rPr lang="en-GB" sz="1400" dirty="0"/>
              <a:t>Dunnings Road,</a:t>
            </a:r>
          </a:p>
          <a:p>
            <a:pPr>
              <a:lnSpc>
                <a:spcPct val="90000"/>
              </a:lnSpc>
              <a:spcBef>
                <a:spcPct val="20000"/>
              </a:spcBef>
              <a:buFont typeface="Arial" charset="0"/>
              <a:buNone/>
            </a:pPr>
            <a:r>
              <a:rPr lang="en-GB" sz="1400" dirty="0"/>
              <a:t>East Grinstead, </a:t>
            </a:r>
          </a:p>
          <a:p>
            <a:pPr>
              <a:lnSpc>
                <a:spcPct val="90000"/>
              </a:lnSpc>
              <a:spcBef>
                <a:spcPct val="20000"/>
              </a:spcBef>
              <a:buFont typeface="Arial" charset="0"/>
              <a:buNone/>
            </a:pPr>
            <a:r>
              <a:rPr lang="en-GB" sz="1400" dirty="0"/>
              <a:t>West Sussex, RH19 4AT</a:t>
            </a:r>
          </a:p>
        </p:txBody>
      </p:sp>
      <p:sp>
        <p:nvSpPr>
          <p:cNvPr id="10" name="Rectangle 4"/>
          <p:cNvSpPr>
            <a:spLocks noChangeArrowheads="1"/>
          </p:cNvSpPr>
          <p:nvPr/>
        </p:nvSpPr>
        <p:spPr bwMode="auto">
          <a:xfrm>
            <a:off x="3419872" y="4725291"/>
            <a:ext cx="4572000" cy="997196"/>
          </a:xfrm>
          <a:prstGeom prst="rect">
            <a:avLst/>
          </a:prstGeom>
          <a:noFill/>
          <a:ln w="9525">
            <a:noFill/>
            <a:miter lim="800000"/>
            <a:headEnd/>
            <a:tailEnd/>
          </a:ln>
        </p:spPr>
        <p:txBody>
          <a:bodyPr>
            <a:spAutoFit/>
          </a:bodyPr>
          <a:lstStyle/>
          <a:p>
            <a:pPr>
              <a:lnSpc>
                <a:spcPct val="90000"/>
              </a:lnSpc>
              <a:spcBef>
                <a:spcPct val="20000"/>
              </a:spcBef>
              <a:buFont typeface="Arial" charset="0"/>
              <a:buNone/>
            </a:pPr>
            <a:endParaRPr lang="en-GB" sz="1400" dirty="0"/>
          </a:p>
          <a:p>
            <a:pPr>
              <a:lnSpc>
                <a:spcPct val="90000"/>
              </a:lnSpc>
              <a:spcBef>
                <a:spcPct val="20000"/>
              </a:spcBef>
              <a:buFont typeface="Arial" charset="0"/>
              <a:buNone/>
            </a:pPr>
            <a:r>
              <a:rPr lang="en-GB" sz="1400" b="1" dirty="0"/>
              <a:t>Tel</a:t>
            </a:r>
            <a:r>
              <a:rPr lang="en-GB" sz="1400" dirty="0"/>
              <a:t>. 0844 209 8480 </a:t>
            </a:r>
            <a:endParaRPr lang="en-GB" sz="1400" b="1" dirty="0"/>
          </a:p>
          <a:p>
            <a:pPr>
              <a:lnSpc>
                <a:spcPct val="90000"/>
              </a:lnSpc>
              <a:spcBef>
                <a:spcPct val="20000"/>
              </a:spcBef>
              <a:buFont typeface="Arial" charset="0"/>
              <a:buNone/>
            </a:pPr>
            <a:r>
              <a:rPr lang="en-GB" sz="1400" b="1" dirty="0"/>
              <a:t>Web</a:t>
            </a:r>
            <a:r>
              <a:rPr lang="en-GB" sz="1400" dirty="0"/>
              <a:t>. www.theretailgroup.co.uk</a:t>
            </a:r>
          </a:p>
          <a:p>
            <a:pPr>
              <a:lnSpc>
                <a:spcPct val="90000"/>
              </a:lnSpc>
              <a:spcBef>
                <a:spcPct val="20000"/>
              </a:spcBef>
              <a:buFont typeface="Arial" charset="0"/>
              <a:buNone/>
            </a:pPr>
            <a:r>
              <a:rPr lang="en-GB" sz="1400" b="1" dirty="0"/>
              <a:t>Email</a:t>
            </a:r>
            <a:r>
              <a:rPr lang="en-GB" sz="1400" dirty="0"/>
              <a:t>. info@theretailgroup.co.uk</a:t>
            </a:r>
          </a:p>
        </p:txBody>
      </p:sp>
    </p:spTree>
    <p:extLst>
      <p:ext uri="{BB962C8B-B14F-4D97-AF65-F5344CB8AC3E}">
        <p14:creationId xmlns:p14="http://schemas.microsoft.com/office/powerpoint/2010/main" val="3174888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1310598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2.0 	Objectives</a:t>
            </a:r>
          </a:p>
        </p:txBody>
      </p:sp>
      <p:sp>
        <p:nvSpPr>
          <p:cNvPr id="3" name="Text Placeholder 2"/>
          <p:cNvSpPr>
            <a:spLocks noGrp="1"/>
          </p:cNvSpPr>
          <p:nvPr>
            <p:ph type="body" sz="quarter" idx="10"/>
          </p:nvPr>
        </p:nvSpPr>
        <p:spPr>
          <a:xfrm>
            <a:off x="684212" y="1332000"/>
            <a:ext cx="5400000" cy="4392613"/>
          </a:xfrm>
        </p:spPr>
        <p:txBody>
          <a:bodyPr/>
          <a:lstStyle/>
          <a:p>
            <a:pPr marL="0" indent="0">
              <a:buNone/>
              <a:tabLst>
                <a:tab pos="273050" algn="l"/>
              </a:tabLst>
            </a:pPr>
            <a:r>
              <a:rPr lang="en-GB" sz="1200" b="1" dirty="0">
                <a:solidFill>
                  <a:schemeClr val="accent1">
                    <a:lumMod val="75000"/>
                  </a:schemeClr>
                </a:solidFill>
              </a:rPr>
              <a:t>2.1	Objectives</a:t>
            </a:r>
            <a:endParaRPr lang="en-GB" sz="1200" dirty="0">
              <a:solidFill>
                <a:schemeClr val="accent1">
                  <a:lumMod val="75000"/>
                </a:schemeClr>
              </a:solidFill>
            </a:endParaRPr>
          </a:p>
          <a:p>
            <a:pPr marL="180975" indent="-180975"/>
            <a:r>
              <a:rPr lang="en-GB" sz="1200" dirty="0"/>
              <a:t>To update the 2011 review of street trading in Birmingham City Centre</a:t>
            </a:r>
          </a:p>
          <a:p>
            <a:pPr marL="180975" indent="-180975"/>
            <a:r>
              <a:rPr lang="en-GB" sz="1200" dirty="0"/>
              <a:t>To engage with a wide variety of city centre stakeholders, including street traders</a:t>
            </a:r>
          </a:p>
          <a:p>
            <a:pPr marL="180975" indent="-180975"/>
            <a:r>
              <a:rPr lang="en-GB" sz="1200" dirty="0"/>
              <a:t>To update the opportunities to improve the street trading in the city centre, in the context of the future city centre retail offer and trading environment</a:t>
            </a:r>
          </a:p>
          <a:p>
            <a:pPr marL="361950" indent="-180975">
              <a:buFont typeface="Arial Narrow" panose="020B0606020202030204" pitchFamily="34" charset="0"/>
              <a:buChar char="–"/>
            </a:pPr>
            <a:r>
              <a:rPr lang="en-GB" sz="1200" dirty="0"/>
              <a:t>Where are appropriate locations going forward, given the changing city centre retail dynamic, as well as longer term aspirations?</a:t>
            </a:r>
          </a:p>
          <a:p>
            <a:pPr marL="361950" indent="-180975">
              <a:buFont typeface="Arial Narrow" panose="020B0606020202030204" pitchFamily="34" charset="0"/>
              <a:buChar char="–"/>
            </a:pPr>
            <a:r>
              <a:rPr lang="en-GB" sz="1200" dirty="0"/>
              <a:t>What should be sold, and where / how, to most benefit consumers</a:t>
            </a:r>
          </a:p>
          <a:p>
            <a:pPr marL="361950" indent="-180975">
              <a:buFont typeface="Arial Narrow" panose="020B0606020202030204" pitchFamily="34" charset="0"/>
              <a:buChar char="–"/>
            </a:pPr>
            <a:r>
              <a:rPr lang="en-GB" sz="1200" dirty="0"/>
              <a:t>What is the optimum mix of categories and trader numbers within the city centre, to satisfy consumer demand?</a:t>
            </a:r>
          </a:p>
          <a:p>
            <a:pPr marL="361950" indent="-180975">
              <a:buFont typeface="Arial Narrow" panose="020B0606020202030204" pitchFamily="34" charset="0"/>
              <a:buChar char="–"/>
            </a:pPr>
            <a:r>
              <a:rPr lang="en-GB" sz="1200" dirty="0"/>
              <a:t>How should the street trading units look, to fit in with aspirations for the city centre</a:t>
            </a:r>
          </a:p>
          <a:p>
            <a:pPr marL="361950" indent="-180975">
              <a:buFont typeface="Arial Narrow" panose="020B0606020202030204" pitchFamily="34" charset="0"/>
              <a:buChar char="–"/>
            </a:pPr>
            <a:r>
              <a:rPr lang="en-GB" sz="1200" dirty="0"/>
              <a:t>The improvements needed to ensure the street traders are managed more effectively at a strategic level, and how might they be supported to improve their performance</a:t>
            </a:r>
          </a:p>
          <a:p>
            <a:pPr marL="180975" indent="-180975"/>
            <a:r>
              <a:rPr lang="en-GB" sz="1200" dirty="0"/>
              <a:t>To update the previous methodology and to refresh the outputs and recommendations </a:t>
            </a:r>
          </a:p>
        </p:txBody>
      </p:sp>
    </p:spTree>
    <p:extLst>
      <p:ext uri="{BB962C8B-B14F-4D97-AF65-F5344CB8AC3E}">
        <p14:creationId xmlns:p14="http://schemas.microsoft.com/office/powerpoint/2010/main" val="2702196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Retail Review</a:t>
            </a:r>
            <a:endParaRPr lang="en-GB" dirty="0">
              <a:solidFill>
                <a:srgbClr val="FF0000"/>
              </a:solidFill>
            </a:endParaRPr>
          </a:p>
        </p:txBody>
      </p:sp>
    </p:spTree>
    <p:extLst>
      <p:ext uri="{BB962C8B-B14F-4D97-AF65-F5344CB8AC3E}">
        <p14:creationId xmlns:p14="http://schemas.microsoft.com/office/powerpoint/2010/main" val="2548782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3.0	Retail Review</a:t>
            </a:r>
          </a:p>
        </p:txBody>
      </p:sp>
      <p:sp>
        <p:nvSpPr>
          <p:cNvPr id="18" name="Text Placeholder 17"/>
          <p:cNvSpPr>
            <a:spLocks noGrp="1"/>
          </p:cNvSpPr>
          <p:nvPr>
            <p:ph type="body" sz="quarter" idx="10"/>
          </p:nvPr>
        </p:nvSpPr>
        <p:spPr>
          <a:xfrm>
            <a:off x="683567" y="1584000"/>
            <a:ext cx="2520000" cy="4248150"/>
          </a:xfrm>
        </p:spPr>
        <p:txBody>
          <a:bodyPr/>
          <a:lstStyle/>
          <a:p>
            <a:pPr marL="0" indent="0">
              <a:buNone/>
            </a:pPr>
            <a:r>
              <a:rPr lang="en-GB" dirty="0"/>
              <a:t>An assessment of the existing street trading offer has been undertaken from the perspective of the consumer. </a:t>
            </a:r>
          </a:p>
          <a:p>
            <a:pPr marL="0" indent="0">
              <a:buNone/>
            </a:pPr>
            <a:r>
              <a:rPr lang="en-GB" dirty="0"/>
              <a:t>This includes the look and feel of the stalls, quality of retail standards, quality of product, relevance of product to journey / trip, customer service, location, sightlines and format / condition of stall.</a:t>
            </a:r>
          </a:p>
          <a:p>
            <a:pPr marL="0" indent="0">
              <a:buNone/>
            </a:pPr>
            <a:r>
              <a:rPr lang="en-GB" dirty="0"/>
              <a:t>For ease of reference (given the geographic spread of stalls), the review has been broken down into </a:t>
            </a:r>
            <a:r>
              <a:rPr lang="en-GB" dirty="0" smtClean="0"/>
              <a:t>three </a:t>
            </a:r>
            <a:r>
              <a:rPr lang="en-GB" dirty="0"/>
              <a:t>zones as shown in the map opposite.</a:t>
            </a:r>
          </a:p>
          <a:p>
            <a:pPr marL="0" indent="0">
              <a:buNone/>
            </a:pPr>
            <a:endParaRPr lang="en-GB" dirty="0"/>
          </a:p>
        </p:txBody>
      </p:sp>
      <p:sp>
        <p:nvSpPr>
          <p:cNvPr id="6" name="Content Placeholder 2"/>
          <p:cNvSpPr txBox="1">
            <a:spLocks/>
          </p:cNvSpPr>
          <p:nvPr/>
        </p:nvSpPr>
        <p:spPr>
          <a:xfrm>
            <a:off x="683568" y="1332000"/>
            <a:ext cx="3600400" cy="360040"/>
          </a:xfrm>
          <a:prstGeom prst="rect">
            <a:avLst/>
          </a:prstGeom>
        </p:spPr>
        <p:txBody>
          <a:bodyPr vert="horz" lIns="0" tIns="0" rIns="0" bIns="0" numCol="1" spcCol="216000" rtlCol="0">
            <a:normAutofit/>
          </a:bodyPr>
          <a:lstStyle/>
          <a:p>
            <a:pPr marL="0" marR="0" lvl="0" indent="0" algn="l" defTabSz="914400" rtl="0" eaLnBrk="1" fontAlgn="auto" latinLnBrk="0" hangingPunct="1">
              <a:lnSpc>
                <a:spcPct val="100000"/>
              </a:lnSpc>
              <a:spcBef>
                <a:spcPts val="600"/>
              </a:spcBef>
              <a:spcAft>
                <a:spcPts val="0"/>
              </a:spcAft>
              <a:buClrTx/>
              <a:buSzTx/>
              <a:buFontTx/>
              <a:buNone/>
              <a:tabLst>
                <a:tab pos="273050" algn="l"/>
              </a:tabLst>
              <a:defRPr/>
            </a:pPr>
            <a:r>
              <a:rPr kumimoji="0" lang="en-GB" sz="1200" b="1" i="0" u="none" strike="noStrike" kern="1200" cap="none" spc="0" normalizeH="0" baseline="0" noProof="0" dirty="0">
                <a:ln>
                  <a:noFill/>
                </a:ln>
                <a:solidFill>
                  <a:srgbClr val="4F81BD">
                    <a:lumMod val="75000"/>
                  </a:srgbClr>
                </a:solidFill>
                <a:effectLst/>
                <a:uLnTx/>
                <a:uFillTx/>
                <a:latin typeface="Arial Narrow" pitchFamily="34" charset="0"/>
                <a:ea typeface="+mn-ea"/>
                <a:cs typeface="+mn-cs"/>
              </a:rPr>
              <a:t>3.1	Introduction</a:t>
            </a:r>
            <a:endParaRPr kumimoji="0" lang="en-GB" sz="1200" b="1" i="1" u="none" strike="noStrike" kern="1200" cap="none" spc="0" normalizeH="0" baseline="0" noProof="0" dirty="0">
              <a:ln>
                <a:noFill/>
              </a:ln>
              <a:solidFill>
                <a:srgbClr val="4F81BD">
                  <a:lumMod val="75000"/>
                </a:srgbClr>
              </a:solidFill>
              <a:effectLst/>
              <a:uLnTx/>
              <a:uFillTx/>
              <a:latin typeface="Arial Narrow" pitchFamily="34" charset="0"/>
              <a:ea typeface="+mn-ea"/>
              <a:cs typeface="+mn-cs"/>
            </a:endParaRPr>
          </a:p>
        </p:txBody>
      </p:sp>
      <p:pic>
        <p:nvPicPr>
          <p:cNvPr id="7" name="Picture 6">
            <a:extLst>
              <a:ext uri="{FF2B5EF4-FFF2-40B4-BE49-F238E27FC236}">
                <a16:creationId xmlns="" xmlns:a16="http://schemas.microsoft.com/office/drawing/2014/main" id="{E5188002-1754-4FA5-92BE-4AC7CB6B16E6}"/>
              </a:ext>
            </a:extLst>
          </p:cNvPr>
          <p:cNvPicPr>
            <a:picLocks noChangeAspect="1"/>
          </p:cNvPicPr>
          <p:nvPr/>
        </p:nvPicPr>
        <p:blipFill rotWithShape="1">
          <a:blip r:embed="rId2"/>
          <a:srcRect l="13775" t="12182" r="17713" b="5185"/>
          <a:stretch/>
        </p:blipFill>
        <p:spPr>
          <a:xfrm>
            <a:off x="3635896" y="1620153"/>
            <a:ext cx="5109840" cy="3465032"/>
          </a:xfrm>
          <a:prstGeom prst="rect">
            <a:avLst/>
          </a:prstGeom>
        </p:spPr>
      </p:pic>
      <p:sp>
        <p:nvSpPr>
          <p:cNvPr id="8" name="Oval 7">
            <a:extLst>
              <a:ext uri="{FF2B5EF4-FFF2-40B4-BE49-F238E27FC236}">
                <a16:creationId xmlns="" xmlns:a16="http://schemas.microsoft.com/office/drawing/2014/main" id="{5C545E0B-CE04-449C-B5FF-573B8A9BA71C}"/>
              </a:ext>
            </a:extLst>
          </p:cNvPr>
          <p:cNvSpPr/>
          <p:nvPr/>
        </p:nvSpPr>
        <p:spPr>
          <a:xfrm rot="864975">
            <a:off x="4198744" y="4164824"/>
            <a:ext cx="3466578" cy="31406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 xmlns:a16="http://schemas.microsoft.com/office/drawing/2014/main" id="{DA695E8A-ED0C-4885-BB77-DE93AF4279D4}"/>
              </a:ext>
            </a:extLst>
          </p:cNvPr>
          <p:cNvSpPr/>
          <p:nvPr/>
        </p:nvSpPr>
        <p:spPr>
          <a:xfrm>
            <a:off x="5788017" y="4177840"/>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A</a:t>
            </a:r>
          </a:p>
        </p:txBody>
      </p:sp>
      <p:sp>
        <p:nvSpPr>
          <p:cNvPr id="12" name="Oval 11">
            <a:extLst>
              <a:ext uri="{FF2B5EF4-FFF2-40B4-BE49-F238E27FC236}">
                <a16:creationId xmlns="" xmlns:a16="http://schemas.microsoft.com/office/drawing/2014/main" id="{1C4D728D-7B55-4144-BC13-5E54E804F5B5}"/>
              </a:ext>
            </a:extLst>
          </p:cNvPr>
          <p:cNvSpPr/>
          <p:nvPr/>
        </p:nvSpPr>
        <p:spPr>
          <a:xfrm>
            <a:off x="7588489" y="4050716"/>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B</a:t>
            </a:r>
          </a:p>
        </p:txBody>
      </p:sp>
      <p:sp>
        <p:nvSpPr>
          <p:cNvPr id="13" name="Oval 12">
            <a:extLst>
              <a:ext uri="{FF2B5EF4-FFF2-40B4-BE49-F238E27FC236}">
                <a16:creationId xmlns="" xmlns:a16="http://schemas.microsoft.com/office/drawing/2014/main" id="{153F26AF-8DD3-41BD-8E16-E120395992A5}"/>
              </a:ext>
            </a:extLst>
          </p:cNvPr>
          <p:cNvSpPr/>
          <p:nvPr/>
        </p:nvSpPr>
        <p:spPr>
          <a:xfrm>
            <a:off x="7074795" y="3576148"/>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a:t>
            </a:r>
          </a:p>
        </p:txBody>
      </p:sp>
      <p:sp>
        <p:nvSpPr>
          <p:cNvPr id="14" name="Oval 13">
            <a:extLst>
              <a:ext uri="{FF2B5EF4-FFF2-40B4-BE49-F238E27FC236}">
                <a16:creationId xmlns="" xmlns:a16="http://schemas.microsoft.com/office/drawing/2014/main" id="{883D90C3-2B7A-4E44-8EA7-C961085E9AE1}"/>
              </a:ext>
            </a:extLst>
          </p:cNvPr>
          <p:cNvSpPr/>
          <p:nvPr/>
        </p:nvSpPr>
        <p:spPr>
          <a:xfrm rot="6294679">
            <a:off x="7209504" y="4045320"/>
            <a:ext cx="1055310" cy="314065"/>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 xmlns:a16="http://schemas.microsoft.com/office/drawing/2014/main" id="{7F26788C-5B4E-45A0-A6D2-9374A6043629}"/>
              </a:ext>
            </a:extLst>
          </p:cNvPr>
          <p:cNvSpPr/>
          <p:nvPr/>
        </p:nvSpPr>
        <p:spPr>
          <a:xfrm rot="1601059">
            <a:off x="6687824" y="3547279"/>
            <a:ext cx="1030588" cy="3140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 xmlns:a16="http://schemas.microsoft.com/office/drawing/2014/main" id="{39FE35A2-23AF-4BA6-9F34-1DA07F13EEAB}"/>
              </a:ext>
            </a:extLst>
          </p:cNvPr>
          <p:cNvSpPr/>
          <p:nvPr/>
        </p:nvSpPr>
        <p:spPr>
          <a:xfrm rot="2811620">
            <a:off x="6099961" y="2914602"/>
            <a:ext cx="813842" cy="4067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 xmlns:a16="http://schemas.microsoft.com/office/drawing/2014/main" id="{E407BBD7-B2DA-4766-B067-DAEAE3227AF5}"/>
              </a:ext>
            </a:extLst>
          </p:cNvPr>
          <p:cNvSpPr/>
          <p:nvPr/>
        </p:nvSpPr>
        <p:spPr>
          <a:xfrm rot="8440277">
            <a:off x="5981778" y="1687733"/>
            <a:ext cx="439583" cy="3140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 xmlns:a16="http://schemas.microsoft.com/office/drawing/2014/main" id="{C568634D-D4A3-412C-AAC8-AD779D5552AD}"/>
              </a:ext>
            </a:extLst>
          </p:cNvPr>
          <p:cNvPicPr>
            <a:picLocks noChangeAspect="1"/>
          </p:cNvPicPr>
          <p:nvPr/>
        </p:nvPicPr>
        <p:blipFill>
          <a:blip r:embed="rId3"/>
          <a:stretch>
            <a:fillRect/>
          </a:stretch>
        </p:blipFill>
        <p:spPr>
          <a:xfrm>
            <a:off x="6349867" y="2944883"/>
            <a:ext cx="359695" cy="432854"/>
          </a:xfrm>
          <a:prstGeom prst="rect">
            <a:avLst/>
          </a:prstGeom>
        </p:spPr>
      </p:pic>
      <p:sp>
        <p:nvSpPr>
          <p:cNvPr id="17" name="Oval 16">
            <a:extLst>
              <a:ext uri="{FF2B5EF4-FFF2-40B4-BE49-F238E27FC236}">
                <a16:creationId xmlns="" xmlns:a16="http://schemas.microsoft.com/office/drawing/2014/main" id="{CE5BA4C4-FB6C-40F8-92FE-D764589B28DC}"/>
              </a:ext>
            </a:extLst>
          </p:cNvPr>
          <p:cNvSpPr/>
          <p:nvPr/>
        </p:nvSpPr>
        <p:spPr>
          <a:xfrm>
            <a:off x="6057553" y="1700749"/>
            <a:ext cx="288032"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C</a:t>
            </a:r>
          </a:p>
        </p:txBody>
      </p:sp>
    </p:spTree>
    <p:extLst>
      <p:ext uri="{BB962C8B-B14F-4D97-AF65-F5344CB8AC3E}">
        <p14:creationId xmlns:p14="http://schemas.microsoft.com/office/powerpoint/2010/main" val="3810270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3.0	Retail Review</a:t>
            </a:r>
          </a:p>
        </p:txBody>
      </p:sp>
      <p:sp>
        <p:nvSpPr>
          <p:cNvPr id="18" name="Text Placeholder 17"/>
          <p:cNvSpPr>
            <a:spLocks noGrp="1"/>
          </p:cNvSpPr>
          <p:nvPr>
            <p:ph type="body" sz="quarter" idx="10"/>
          </p:nvPr>
        </p:nvSpPr>
        <p:spPr>
          <a:xfrm>
            <a:off x="683568" y="1584000"/>
            <a:ext cx="2520000" cy="4437288"/>
          </a:xfrm>
        </p:spPr>
        <p:txBody>
          <a:bodyPr/>
          <a:lstStyle/>
          <a:p>
            <a:pPr marL="0" indent="0">
              <a:buNone/>
            </a:pPr>
            <a:r>
              <a:rPr lang="en-GB" dirty="0"/>
              <a:t>There are seven licensed pitches on New </a:t>
            </a:r>
            <a:r>
              <a:rPr lang="en-GB" dirty="0" smtClean="0"/>
              <a:t>Street.  At the time of the reviews, two were not actively trading, one due to construction works on </a:t>
            </a:r>
            <a:r>
              <a:rPr lang="en-GB" dirty="0"/>
              <a:t>Victoria </a:t>
            </a:r>
            <a:r>
              <a:rPr lang="en-GB" dirty="0" smtClean="0"/>
              <a:t>Square and the other unfortunately due to ill health we understand (Lower </a:t>
            </a:r>
            <a:r>
              <a:rPr lang="en-GB" dirty="0"/>
              <a:t>Temple Street). </a:t>
            </a:r>
            <a:endParaRPr lang="en-GB" dirty="0" smtClean="0"/>
          </a:p>
          <a:p>
            <a:pPr marL="0" indent="0">
              <a:buNone/>
            </a:pPr>
            <a:r>
              <a:rPr lang="en-GB" dirty="0" smtClean="0"/>
              <a:t>The flower stall by Vodafone (junction of Corporation Street) is an attractive </a:t>
            </a:r>
            <a:r>
              <a:rPr lang="en-GB" dirty="0"/>
              <a:t>and appealing </a:t>
            </a:r>
            <a:r>
              <a:rPr lang="en-GB" dirty="0" smtClean="0"/>
              <a:t>addition </a:t>
            </a:r>
            <a:r>
              <a:rPr lang="en-GB" dirty="0"/>
              <a:t>to the city’s retail landscape.</a:t>
            </a:r>
            <a:endParaRPr lang="en-GB" dirty="0" smtClean="0"/>
          </a:p>
          <a:p>
            <a:pPr marL="0" indent="0">
              <a:buNone/>
            </a:pPr>
            <a:r>
              <a:rPr lang="en-GB" dirty="0" smtClean="0"/>
              <a:t>In </a:t>
            </a:r>
            <a:r>
              <a:rPr lang="en-GB" dirty="0"/>
              <a:t>the centre of New Street however, the two luggage / bag and clothing stalls are in poor physical </a:t>
            </a:r>
            <a:r>
              <a:rPr lang="en-GB" dirty="0" smtClean="0"/>
              <a:t>condition</a:t>
            </a:r>
            <a:r>
              <a:rPr lang="en-GB" dirty="0" smtClean="0">
                <a:solidFill>
                  <a:srgbClr val="FF0000"/>
                </a:solidFill>
              </a:rPr>
              <a:t>, </a:t>
            </a:r>
            <a:r>
              <a:rPr lang="en-GB" dirty="0" smtClean="0"/>
              <a:t>too big, </a:t>
            </a:r>
            <a:r>
              <a:rPr lang="en-GB" dirty="0"/>
              <a:t>and detract from the surrounding retail offer. The product quality on offer is also poor and the stalls appear unwelcoming </a:t>
            </a:r>
            <a:r>
              <a:rPr lang="en-GB" dirty="0" smtClean="0"/>
              <a:t>due to presentation and lighting levels</a:t>
            </a:r>
            <a:r>
              <a:rPr lang="en-GB" dirty="0"/>
              <a:t>. </a:t>
            </a:r>
            <a:endParaRPr lang="en-GB" dirty="0" smtClean="0"/>
          </a:p>
          <a:p>
            <a:pPr marL="0" indent="0">
              <a:buNone/>
            </a:pPr>
            <a:r>
              <a:rPr lang="en-GB" dirty="0" smtClean="0"/>
              <a:t>The hot dog stall (outside Carphone Warehouse) trades </a:t>
            </a:r>
            <a:r>
              <a:rPr lang="en-GB" dirty="0"/>
              <a:t>from </a:t>
            </a:r>
            <a:r>
              <a:rPr lang="en-GB" dirty="0" smtClean="0"/>
              <a:t>a well made, well </a:t>
            </a:r>
            <a:r>
              <a:rPr lang="en-GB" dirty="0"/>
              <a:t>kept </a:t>
            </a:r>
            <a:r>
              <a:rPr lang="en-GB" dirty="0" smtClean="0"/>
              <a:t>and purpose built stall </a:t>
            </a:r>
            <a:r>
              <a:rPr lang="en-GB" dirty="0"/>
              <a:t>and </a:t>
            </a:r>
            <a:r>
              <a:rPr lang="en-GB" dirty="0" smtClean="0"/>
              <a:t>appears </a:t>
            </a:r>
            <a:r>
              <a:rPr lang="en-GB" dirty="0"/>
              <a:t>popular with consumers. </a:t>
            </a:r>
          </a:p>
          <a:p>
            <a:pPr marL="0" indent="0">
              <a:buNone/>
            </a:pPr>
            <a:endParaRPr lang="en-GB" dirty="0"/>
          </a:p>
        </p:txBody>
      </p:sp>
      <p:sp>
        <p:nvSpPr>
          <p:cNvPr id="6" name="Content Placeholder 2"/>
          <p:cNvSpPr txBox="1">
            <a:spLocks/>
          </p:cNvSpPr>
          <p:nvPr/>
        </p:nvSpPr>
        <p:spPr>
          <a:xfrm>
            <a:off x="683568" y="1332000"/>
            <a:ext cx="7992888" cy="360040"/>
          </a:xfrm>
          <a:prstGeom prst="rect">
            <a:avLst/>
          </a:prstGeom>
        </p:spPr>
        <p:txBody>
          <a:bodyPr vert="horz" lIns="0" tIns="0" rIns="0" bIns="0" numCol="1" spcCol="216000" rtlCol="0">
            <a:normAutofit/>
          </a:bodyPr>
          <a:lstStyle/>
          <a:p>
            <a:pPr marL="0" marR="0" lvl="0" indent="0" algn="l" defTabSz="914400" rtl="0" eaLnBrk="1" fontAlgn="auto" latinLnBrk="0" hangingPunct="1">
              <a:lnSpc>
                <a:spcPct val="100000"/>
              </a:lnSpc>
              <a:spcBef>
                <a:spcPts val="600"/>
              </a:spcBef>
              <a:spcAft>
                <a:spcPts val="0"/>
              </a:spcAft>
              <a:buClrTx/>
              <a:buSzTx/>
              <a:buFontTx/>
              <a:buNone/>
              <a:tabLst>
                <a:tab pos="273050" algn="l"/>
              </a:tabLst>
              <a:defRPr/>
            </a:pPr>
            <a:r>
              <a:rPr lang="en-GB" sz="1200" b="1" dirty="0">
                <a:solidFill>
                  <a:srgbClr val="4F81BD">
                    <a:lumMod val="75000"/>
                  </a:srgbClr>
                </a:solidFill>
              </a:rPr>
              <a:t>3</a:t>
            </a:r>
            <a:r>
              <a:rPr kumimoji="0" lang="en-GB" sz="1200" b="1" i="0" u="none" strike="noStrike" kern="1200" cap="none" spc="0" normalizeH="0" baseline="0" noProof="0" dirty="0">
                <a:ln>
                  <a:noFill/>
                </a:ln>
                <a:solidFill>
                  <a:srgbClr val="4F81BD">
                    <a:lumMod val="75000"/>
                  </a:srgbClr>
                </a:solidFill>
                <a:effectLst/>
                <a:uLnTx/>
                <a:uFillTx/>
                <a:latin typeface="Arial Narrow" pitchFamily="34" charset="0"/>
                <a:ea typeface="+mn-ea"/>
                <a:cs typeface="+mn-cs"/>
              </a:rPr>
              <a:t>.2	Zone A – New </a:t>
            </a:r>
            <a:r>
              <a:rPr kumimoji="0" lang="en-GB" sz="1200" b="1" i="0" u="none" strike="noStrike" kern="1200" cap="none" spc="0" normalizeH="0" baseline="0" noProof="0" dirty="0" smtClean="0">
                <a:ln>
                  <a:noFill/>
                </a:ln>
                <a:solidFill>
                  <a:srgbClr val="4F81BD">
                    <a:lumMod val="75000"/>
                  </a:srgbClr>
                </a:solidFill>
                <a:effectLst/>
                <a:uLnTx/>
                <a:uFillTx/>
                <a:latin typeface="Arial Narrow" pitchFamily="34" charset="0"/>
                <a:ea typeface="+mn-ea"/>
                <a:cs typeface="+mn-cs"/>
              </a:rPr>
              <a:t>Street</a:t>
            </a:r>
            <a:endParaRPr kumimoji="0" lang="en-GB" sz="1200" b="1" i="1" u="none" strike="noStrike" kern="1200" cap="none" spc="0" normalizeH="0" baseline="0" noProof="0" dirty="0">
              <a:ln>
                <a:noFill/>
              </a:ln>
              <a:solidFill>
                <a:srgbClr val="FF0000"/>
              </a:solidFill>
              <a:effectLst/>
              <a:uLnTx/>
              <a:uFillTx/>
              <a:latin typeface="Arial Narrow" pitchFamily="34" charset="0"/>
              <a:ea typeface="+mn-ea"/>
              <a:cs typeface="+mn-cs"/>
            </a:endParaRPr>
          </a:p>
        </p:txBody>
      </p:sp>
      <p:pic>
        <p:nvPicPr>
          <p:cNvPr id="5" name="Picture 4">
            <a:extLst>
              <a:ext uri="{FF2B5EF4-FFF2-40B4-BE49-F238E27FC236}">
                <a16:creationId xmlns="" xmlns:a16="http://schemas.microsoft.com/office/drawing/2014/main" id="{A07CD6E1-AE1E-46FE-A5A4-52CE8A72E0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3564" y="3761420"/>
            <a:ext cx="2520000" cy="1890000"/>
          </a:xfrm>
          <a:prstGeom prst="rect">
            <a:avLst/>
          </a:prstGeom>
          <a:ln>
            <a:solidFill>
              <a:schemeClr val="bg1">
                <a:lumMod val="50000"/>
              </a:schemeClr>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2551" y="1620945"/>
            <a:ext cx="2541585" cy="1906189"/>
          </a:xfrm>
          <a:prstGeom prst="rect">
            <a:avLst/>
          </a:prstGeom>
          <a:ln>
            <a:solidFill>
              <a:schemeClr val="bg1">
                <a:lumMod val="50000"/>
              </a:schemeClr>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551" y="3745231"/>
            <a:ext cx="2541585" cy="1906189"/>
          </a:xfrm>
          <a:prstGeom prst="rect">
            <a:avLst/>
          </a:prstGeom>
          <a:ln>
            <a:solidFill>
              <a:schemeClr val="bg1">
                <a:lumMod val="50000"/>
              </a:schemeClr>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3596" y="1618446"/>
            <a:ext cx="2556207" cy="1917155"/>
          </a:xfrm>
          <a:prstGeom prst="rect">
            <a:avLst/>
          </a:prstGeom>
          <a:ln>
            <a:solidFill>
              <a:schemeClr val="bg1">
                <a:lumMod val="50000"/>
              </a:schemeClr>
            </a:solidFill>
          </a:ln>
        </p:spPr>
      </p:pic>
    </p:spTree>
    <p:extLst>
      <p:ext uri="{BB962C8B-B14F-4D97-AF65-F5344CB8AC3E}">
        <p14:creationId xmlns:p14="http://schemas.microsoft.com/office/powerpoint/2010/main" val="321063376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Template>
  <TotalTime>43032</TotalTime>
  <Words>6472</Words>
  <Application>Microsoft Office PowerPoint</Application>
  <PresentationFormat>On-screen Show (4:3)</PresentationFormat>
  <Paragraphs>561</Paragraphs>
  <Slides>43</Slides>
  <Notes>8</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Custom Design</vt:lpstr>
      <vt:lpstr>1_Custom Design</vt:lpstr>
      <vt:lpstr>Birmingham City Centre 2018 Street Trading Review and Improvement Strategy   Draft Study Report   </vt:lpstr>
      <vt:lpstr>Contents </vt:lpstr>
      <vt:lpstr>Introduction</vt:lpstr>
      <vt:lpstr>1.0  Introduction </vt:lpstr>
      <vt:lpstr>Objectives</vt:lpstr>
      <vt:lpstr>2.0  Objectives</vt:lpstr>
      <vt:lpstr>Retail Review</vt:lpstr>
      <vt:lpstr>3.0 Retail Review</vt:lpstr>
      <vt:lpstr>3.0 Retail Review</vt:lpstr>
      <vt:lpstr>3.0 Retail Review</vt:lpstr>
      <vt:lpstr>3.0 Retail Review</vt:lpstr>
      <vt:lpstr>3.0 Retail Review</vt:lpstr>
      <vt:lpstr>3.0  Retail Review Summary </vt:lpstr>
      <vt:lpstr>Stakeholder Survey</vt:lpstr>
      <vt:lpstr>4.0  Stakeholder Survey </vt:lpstr>
      <vt:lpstr>4.0  Stakeholder Survey </vt:lpstr>
      <vt:lpstr>4.0  Stakeholder Survey </vt:lpstr>
      <vt:lpstr>4.0  Stakeholder Survey </vt:lpstr>
      <vt:lpstr>4.0  Stakeholder Survey </vt:lpstr>
      <vt:lpstr>4.0  Stakeholder Survey </vt:lpstr>
      <vt:lpstr>4.0  Stakeholder Survey </vt:lpstr>
      <vt:lpstr>4.0  Stakeholder Survey </vt:lpstr>
      <vt:lpstr>4.0  Stakeholder Survey </vt:lpstr>
      <vt:lpstr>4.0  Stakeholder Survey </vt:lpstr>
      <vt:lpstr>4.0 Stakeholder Survey</vt:lpstr>
      <vt:lpstr>Trader Survey</vt:lpstr>
      <vt:lpstr>5.0 Trader Survey</vt:lpstr>
      <vt:lpstr>5.0 Trader Survey</vt:lpstr>
      <vt:lpstr>5.0 Trader Survey</vt:lpstr>
      <vt:lpstr>5.0 Trader Survey</vt:lpstr>
      <vt:lpstr>Additional Study References</vt:lpstr>
      <vt:lpstr>6.0 Additional Study References</vt:lpstr>
      <vt:lpstr>6.0 Additional Study References</vt:lpstr>
      <vt:lpstr>Conclusions</vt:lpstr>
      <vt:lpstr>7.0  Conclusions</vt:lpstr>
      <vt:lpstr>7.0  Conclusions</vt:lpstr>
      <vt:lpstr>Recommended Improvement Strategy</vt:lpstr>
      <vt:lpstr>8.0  Recommended Improvement Strategy</vt:lpstr>
      <vt:lpstr>8.0  Recommended Improvement Strategy</vt:lpstr>
      <vt:lpstr>8.0  Recommended Improvement Strategy</vt:lpstr>
      <vt:lpstr>8.0  Recommended Improvement Strategy</vt:lpstr>
      <vt:lpstr>8.0  Recommended Improvement Strategy</vt:lpstr>
      <vt:lpstr>PowerPoint Presentation</vt:lpstr>
    </vt:vector>
  </TitlesOfParts>
  <Company>The Retail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Riggs Shopping Centre, Morpeth  Retail Potential and Sustainability Study Update Presentation for Ego Land</dc:title>
  <dc:creator>Paul Frater</dc:creator>
  <cp:lastModifiedBy>Service Birmingham</cp:lastModifiedBy>
  <cp:revision>2848</cp:revision>
  <cp:lastPrinted>2018-07-25T10:46:52Z</cp:lastPrinted>
  <dcterms:created xsi:type="dcterms:W3CDTF">2008-05-16T10:59:01Z</dcterms:created>
  <dcterms:modified xsi:type="dcterms:W3CDTF">2019-04-10T13:26:10Z</dcterms:modified>
</cp:coreProperties>
</file>