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93" r:id="rId2"/>
    <p:sldId id="314" r:id="rId3"/>
    <p:sldId id="310" r:id="rId4"/>
    <p:sldId id="311" r:id="rId5"/>
    <p:sldId id="312" r:id="rId6"/>
    <p:sldId id="313" r:id="rId7"/>
    <p:sldId id="315" r:id="rId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85D6"/>
    <a:srgbClr val="3276C8"/>
    <a:srgbClr val="3E1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809" autoAdjust="0"/>
    <p:restoredTop sz="81441" autoAdjust="0"/>
  </p:normalViewPr>
  <p:slideViewPr>
    <p:cSldViewPr>
      <p:cViewPr>
        <p:scale>
          <a:sx n="65" d="100"/>
          <a:sy n="65" d="100"/>
        </p:scale>
        <p:origin x="-2172" y="-29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9020B22-B5D5-46FB-85A5-C49B201F779A}" type="datetimeFigureOut">
              <a:rPr lang="en-GB" smtClean="0"/>
              <a:t>10/05/2020</a:t>
            </a:fld>
            <a:endParaRPr lang="en-GB"/>
          </a:p>
        </p:txBody>
      </p:sp>
      <p:sp>
        <p:nvSpPr>
          <p:cNvPr id="4" name="Footer Placeholder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A8E9263D-A2B8-4161-95C1-2DD3E75B2875}" type="slidenum">
              <a:rPr lang="en-GB" smtClean="0"/>
              <a:t>‹#›</a:t>
            </a:fld>
            <a:endParaRPr lang="en-GB"/>
          </a:p>
        </p:txBody>
      </p:sp>
    </p:spTree>
    <p:extLst>
      <p:ext uri="{BB962C8B-B14F-4D97-AF65-F5344CB8AC3E}">
        <p14:creationId xmlns:p14="http://schemas.microsoft.com/office/powerpoint/2010/main" val="9900878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3C33B1B-D930-44ED-AADA-32F5C761F748}" type="datetimeFigureOut">
              <a:rPr lang="en-GB" smtClean="0"/>
              <a:t>10/05/2020</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3E9292F-4C7F-472C-AEF3-A844178F1239}" type="slidenum">
              <a:rPr lang="en-GB" smtClean="0"/>
              <a:t>‹#›</a:t>
            </a:fld>
            <a:endParaRPr lang="en-GB"/>
          </a:p>
        </p:txBody>
      </p:sp>
    </p:spTree>
    <p:extLst>
      <p:ext uri="{BB962C8B-B14F-4D97-AF65-F5344CB8AC3E}">
        <p14:creationId xmlns:p14="http://schemas.microsoft.com/office/powerpoint/2010/main" val="1881039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B383108-EB7D-4197-932D-1CAD0CB18ED9}" type="datetime1">
              <a:rPr lang="en-GB" smtClean="0"/>
              <a:t>10/05/2020</a:t>
            </a:fld>
            <a:endParaRPr lang="en-GB"/>
          </a:p>
        </p:txBody>
      </p:sp>
      <p:sp>
        <p:nvSpPr>
          <p:cNvPr id="5" name="Footer Placeholder 4"/>
          <p:cNvSpPr>
            <a:spLocks noGrp="1"/>
          </p:cNvSpPr>
          <p:nvPr>
            <p:ph type="ftr" sz="quarter" idx="11"/>
          </p:nvPr>
        </p:nvSpPr>
        <p:spPr/>
        <p:txBody>
          <a:bodyPr/>
          <a:lstStyle/>
          <a:p>
            <a:r>
              <a:rPr lang="en-US" smtClean="0"/>
              <a:t>Education Emotional Wellbeing Steering Group 2020</a:t>
            </a:r>
            <a:endParaRPr lang="en-GB"/>
          </a:p>
        </p:txBody>
      </p:sp>
      <p:sp>
        <p:nvSpPr>
          <p:cNvPr id="6" name="Slide Number Placeholder 5"/>
          <p:cNvSpPr>
            <a:spLocks noGrp="1"/>
          </p:cNvSpPr>
          <p:nvPr>
            <p:ph type="sldNum" sz="quarter" idx="12"/>
          </p:nvPr>
        </p:nvSpPr>
        <p:spPr/>
        <p:txBody>
          <a:bodyPr/>
          <a:lstStyle/>
          <a:p>
            <a:fld id="{25F3452F-2CF9-4F36-8C2B-0A46378F0DD0}" type="slidenum">
              <a:rPr lang="en-GB" smtClean="0"/>
              <a:t>‹#›</a:t>
            </a:fld>
            <a:endParaRPr lang="en-GB"/>
          </a:p>
        </p:txBody>
      </p:sp>
    </p:spTree>
    <p:extLst>
      <p:ext uri="{BB962C8B-B14F-4D97-AF65-F5344CB8AC3E}">
        <p14:creationId xmlns:p14="http://schemas.microsoft.com/office/powerpoint/2010/main" val="2473538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17960D2-4D6D-4E1C-99BA-932F642D0D54}" type="datetime1">
              <a:rPr lang="en-GB" smtClean="0"/>
              <a:t>10/05/2020</a:t>
            </a:fld>
            <a:endParaRPr lang="en-GB"/>
          </a:p>
        </p:txBody>
      </p:sp>
      <p:sp>
        <p:nvSpPr>
          <p:cNvPr id="5" name="Footer Placeholder 4"/>
          <p:cNvSpPr>
            <a:spLocks noGrp="1"/>
          </p:cNvSpPr>
          <p:nvPr>
            <p:ph type="ftr" sz="quarter" idx="11"/>
          </p:nvPr>
        </p:nvSpPr>
        <p:spPr/>
        <p:txBody>
          <a:bodyPr/>
          <a:lstStyle/>
          <a:p>
            <a:r>
              <a:rPr lang="en-US" smtClean="0"/>
              <a:t>Education Emotional Wellbeing Steering Group 2020</a:t>
            </a:r>
            <a:endParaRPr lang="en-GB"/>
          </a:p>
        </p:txBody>
      </p:sp>
      <p:sp>
        <p:nvSpPr>
          <p:cNvPr id="6" name="Slide Number Placeholder 5"/>
          <p:cNvSpPr>
            <a:spLocks noGrp="1"/>
          </p:cNvSpPr>
          <p:nvPr>
            <p:ph type="sldNum" sz="quarter" idx="12"/>
          </p:nvPr>
        </p:nvSpPr>
        <p:spPr/>
        <p:txBody>
          <a:bodyPr/>
          <a:lstStyle/>
          <a:p>
            <a:fld id="{25F3452F-2CF9-4F36-8C2B-0A46378F0DD0}" type="slidenum">
              <a:rPr lang="en-GB" smtClean="0"/>
              <a:t>‹#›</a:t>
            </a:fld>
            <a:endParaRPr lang="en-GB"/>
          </a:p>
        </p:txBody>
      </p:sp>
    </p:spTree>
    <p:extLst>
      <p:ext uri="{BB962C8B-B14F-4D97-AF65-F5344CB8AC3E}">
        <p14:creationId xmlns:p14="http://schemas.microsoft.com/office/powerpoint/2010/main" val="5161482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A32C878-29B4-4982-A0CC-87BCF3BDE601}" type="datetime1">
              <a:rPr lang="en-GB" smtClean="0"/>
              <a:t>10/05/2020</a:t>
            </a:fld>
            <a:endParaRPr lang="en-GB"/>
          </a:p>
        </p:txBody>
      </p:sp>
      <p:sp>
        <p:nvSpPr>
          <p:cNvPr id="5" name="Footer Placeholder 4"/>
          <p:cNvSpPr>
            <a:spLocks noGrp="1"/>
          </p:cNvSpPr>
          <p:nvPr>
            <p:ph type="ftr" sz="quarter" idx="11"/>
          </p:nvPr>
        </p:nvSpPr>
        <p:spPr/>
        <p:txBody>
          <a:bodyPr/>
          <a:lstStyle/>
          <a:p>
            <a:r>
              <a:rPr lang="en-US" smtClean="0"/>
              <a:t>Education Emotional Wellbeing Steering Group 2020</a:t>
            </a:r>
            <a:endParaRPr lang="en-GB"/>
          </a:p>
        </p:txBody>
      </p:sp>
      <p:sp>
        <p:nvSpPr>
          <p:cNvPr id="6" name="Slide Number Placeholder 5"/>
          <p:cNvSpPr>
            <a:spLocks noGrp="1"/>
          </p:cNvSpPr>
          <p:nvPr>
            <p:ph type="sldNum" sz="quarter" idx="12"/>
          </p:nvPr>
        </p:nvSpPr>
        <p:spPr/>
        <p:txBody>
          <a:bodyPr/>
          <a:lstStyle/>
          <a:p>
            <a:fld id="{25F3452F-2CF9-4F36-8C2B-0A46378F0DD0}" type="slidenum">
              <a:rPr lang="en-GB" smtClean="0"/>
              <a:t>‹#›</a:t>
            </a:fld>
            <a:endParaRPr lang="en-GB"/>
          </a:p>
        </p:txBody>
      </p:sp>
    </p:spTree>
    <p:extLst>
      <p:ext uri="{BB962C8B-B14F-4D97-AF65-F5344CB8AC3E}">
        <p14:creationId xmlns:p14="http://schemas.microsoft.com/office/powerpoint/2010/main" val="3266225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833A0E3-DFBC-4EB4-8EBD-CB508B87A3A4}" type="datetime1">
              <a:rPr lang="en-GB" smtClean="0"/>
              <a:t>10/05/2020</a:t>
            </a:fld>
            <a:endParaRPr lang="en-GB"/>
          </a:p>
        </p:txBody>
      </p:sp>
      <p:sp>
        <p:nvSpPr>
          <p:cNvPr id="5" name="Footer Placeholder 4"/>
          <p:cNvSpPr>
            <a:spLocks noGrp="1"/>
          </p:cNvSpPr>
          <p:nvPr>
            <p:ph type="ftr" sz="quarter" idx="11"/>
          </p:nvPr>
        </p:nvSpPr>
        <p:spPr/>
        <p:txBody>
          <a:bodyPr/>
          <a:lstStyle/>
          <a:p>
            <a:r>
              <a:rPr lang="en-US" smtClean="0"/>
              <a:t>Education Emotional Wellbeing Steering Group 2020</a:t>
            </a:r>
            <a:endParaRPr lang="en-GB"/>
          </a:p>
        </p:txBody>
      </p:sp>
      <p:sp>
        <p:nvSpPr>
          <p:cNvPr id="6" name="Slide Number Placeholder 5"/>
          <p:cNvSpPr>
            <a:spLocks noGrp="1"/>
          </p:cNvSpPr>
          <p:nvPr>
            <p:ph type="sldNum" sz="quarter" idx="12"/>
          </p:nvPr>
        </p:nvSpPr>
        <p:spPr/>
        <p:txBody>
          <a:bodyPr/>
          <a:lstStyle/>
          <a:p>
            <a:fld id="{25F3452F-2CF9-4F36-8C2B-0A46378F0DD0}" type="slidenum">
              <a:rPr lang="en-GB" smtClean="0"/>
              <a:t>‹#›</a:t>
            </a:fld>
            <a:endParaRPr lang="en-GB"/>
          </a:p>
        </p:txBody>
      </p:sp>
    </p:spTree>
    <p:extLst>
      <p:ext uri="{BB962C8B-B14F-4D97-AF65-F5344CB8AC3E}">
        <p14:creationId xmlns:p14="http://schemas.microsoft.com/office/powerpoint/2010/main" val="1451356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1CA0F9-5B73-42F6-BA7C-5B306259CFDB}" type="datetime1">
              <a:rPr lang="en-GB" smtClean="0"/>
              <a:t>10/05/2020</a:t>
            </a:fld>
            <a:endParaRPr lang="en-GB"/>
          </a:p>
        </p:txBody>
      </p:sp>
      <p:sp>
        <p:nvSpPr>
          <p:cNvPr id="5" name="Footer Placeholder 4"/>
          <p:cNvSpPr>
            <a:spLocks noGrp="1"/>
          </p:cNvSpPr>
          <p:nvPr>
            <p:ph type="ftr" sz="quarter" idx="11"/>
          </p:nvPr>
        </p:nvSpPr>
        <p:spPr/>
        <p:txBody>
          <a:bodyPr/>
          <a:lstStyle/>
          <a:p>
            <a:r>
              <a:rPr lang="en-US" smtClean="0"/>
              <a:t>Education Emotional Wellbeing Steering Group 2020</a:t>
            </a:r>
            <a:endParaRPr lang="en-GB"/>
          </a:p>
        </p:txBody>
      </p:sp>
      <p:sp>
        <p:nvSpPr>
          <p:cNvPr id="6" name="Slide Number Placeholder 5"/>
          <p:cNvSpPr>
            <a:spLocks noGrp="1"/>
          </p:cNvSpPr>
          <p:nvPr>
            <p:ph type="sldNum" sz="quarter" idx="12"/>
          </p:nvPr>
        </p:nvSpPr>
        <p:spPr/>
        <p:txBody>
          <a:bodyPr/>
          <a:lstStyle/>
          <a:p>
            <a:fld id="{25F3452F-2CF9-4F36-8C2B-0A46378F0DD0}" type="slidenum">
              <a:rPr lang="en-GB" smtClean="0"/>
              <a:t>‹#›</a:t>
            </a:fld>
            <a:endParaRPr lang="en-GB"/>
          </a:p>
        </p:txBody>
      </p:sp>
    </p:spTree>
    <p:extLst>
      <p:ext uri="{BB962C8B-B14F-4D97-AF65-F5344CB8AC3E}">
        <p14:creationId xmlns:p14="http://schemas.microsoft.com/office/powerpoint/2010/main" val="1825688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8D4F918-0B48-475A-B3DA-DD220FF4ECD5}" type="datetime1">
              <a:rPr lang="en-GB" smtClean="0"/>
              <a:t>10/05/2020</a:t>
            </a:fld>
            <a:endParaRPr lang="en-GB"/>
          </a:p>
        </p:txBody>
      </p:sp>
      <p:sp>
        <p:nvSpPr>
          <p:cNvPr id="6" name="Footer Placeholder 5"/>
          <p:cNvSpPr>
            <a:spLocks noGrp="1"/>
          </p:cNvSpPr>
          <p:nvPr>
            <p:ph type="ftr" sz="quarter" idx="11"/>
          </p:nvPr>
        </p:nvSpPr>
        <p:spPr/>
        <p:txBody>
          <a:bodyPr/>
          <a:lstStyle/>
          <a:p>
            <a:r>
              <a:rPr lang="en-US" smtClean="0"/>
              <a:t>Education Emotional Wellbeing Steering Group 2020</a:t>
            </a:r>
            <a:endParaRPr lang="en-GB"/>
          </a:p>
        </p:txBody>
      </p:sp>
      <p:sp>
        <p:nvSpPr>
          <p:cNvPr id="7" name="Slide Number Placeholder 6"/>
          <p:cNvSpPr>
            <a:spLocks noGrp="1"/>
          </p:cNvSpPr>
          <p:nvPr>
            <p:ph type="sldNum" sz="quarter" idx="12"/>
          </p:nvPr>
        </p:nvSpPr>
        <p:spPr/>
        <p:txBody>
          <a:bodyPr/>
          <a:lstStyle/>
          <a:p>
            <a:fld id="{25F3452F-2CF9-4F36-8C2B-0A46378F0DD0}" type="slidenum">
              <a:rPr lang="en-GB" smtClean="0"/>
              <a:t>‹#›</a:t>
            </a:fld>
            <a:endParaRPr lang="en-GB"/>
          </a:p>
        </p:txBody>
      </p:sp>
    </p:spTree>
    <p:extLst>
      <p:ext uri="{BB962C8B-B14F-4D97-AF65-F5344CB8AC3E}">
        <p14:creationId xmlns:p14="http://schemas.microsoft.com/office/powerpoint/2010/main" val="503354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6D1738F-CC10-4AB0-AA30-CCCA308DBCBF}" type="datetime1">
              <a:rPr lang="en-GB" smtClean="0"/>
              <a:t>10/05/2020</a:t>
            </a:fld>
            <a:endParaRPr lang="en-GB"/>
          </a:p>
        </p:txBody>
      </p:sp>
      <p:sp>
        <p:nvSpPr>
          <p:cNvPr id="8" name="Footer Placeholder 7"/>
          <p:cNvSpPr>
            <a:spLocks noGrp="1"/>
          </p:cNvSpPr>
          <p:nvPr>
            <p:ph type="ftr" sz="quarter" idx="11"/>
          </p:nvPr>
        </p:nvSpPr>
        <p:spPr/>
        <p:txBody>
          <a:bodyPr/>
          <a:lstStyle/>
          <a:p>
            <a:r>
              <a:rPr lang="en-US" smtClean="0"/>
              <a:t>Education Emotional Wellbeing Steering Group 2020</a:t>
            </a:r>
            <a:endParaRPr lang="en-GB"/>
          </a:p>
        </p:txBody>
      </p:sp>
      <p:sp>
        <p:nvSpPr>
          <p:cNvPr id="9" name="Slide Number Placeholder 8"/>
          <p:cNvSpPr>
            <a:spLocks noGrp="1"/>
          </p:cNvSpPr>
          <p:nvPr>
            <p:ph type="sldNum" sz="quarter" idx="12"/>
          </p:nvPr>
        </p:nvSpPr>
        <p:spPr/>
        <p:txBody>
          <a:bodyPr/>
          <a:lstStyle/>
          <a:p>
            <a:fld id="{25F3452F-2CF9-4F36-8C2B-0A46378F0DD0}" type="slidenum">
              <a:rPr lang="en-GB" smtClean="0"/>
              <a:t>‹#›</a:t>
            </a:fld>
            <a:endParaRPr lang="en-GB"/>
          </a:p>
        </p:txBody>
      </p:sp>
    </p:spTree>
    <p:extLst>
      <p:ext uri="{BB962C8B-B14F-4D97-AF65-F5344CB8AC3E}">
        <p14:creationId xmlns:p14="http://schemas.microsoft.com/office/powerpoint/2010/main" val="1714461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4D03233-2A4F-4D79-9F5F-B7AD1694D22F}" type="datetime1">
              <a:rPr lang="en-GB" smtClean="0"/>
              <a:t>10/05/2020</a:t>
            </a:fld>
            <a:endParaRPr lang="en-GB"/>
          </a:p>
        </p:txBody>
      </p:sp>
      <p:sp>
        <p:nvSpPr>
          <p:cNvPr id="4" name="Footer Placeholder 3"/>
          <p:cNvSpPr>
            <a:spLocks noGrp="1"/>
          </p:cNvSpPr>
          <p:nvPr>
            <p:ph type="ftr" sz="quarter" idx="11"/>
          </p:nvPr>
        </p:nvSpPr>
        <p:spPr/>
        <p:txBody>
          <a:bodyPr/>
          <a:lstStyle/>
          <a:p>
            <a:r>
              <a:rPr lang="en-US" smtClean="0"/>
              <a:t>Education Emotional Wellbeing Steering Group 2020</a:t>
            </a:r>
            <a:endParaRPr lang="en-GB"/>
          </a:p>
        </p:txBody>
      </p:sp>
      <p:sp>
        <p:nvSpPr>
          <p:cNvPr id="5" name="Slide Number Placeholder 4"/>
          <p:cNvSpPr>
            <a:spLocks noGrp="1"/>
          </p:cNvSpPr>
          <p:nvPr>
            <p:ph type="sldNum" sz="quarter" idx="12"/>
          </p:nvPr>
        </p:nvSpPr>
        <p:spPr/>
        <p:txBody>
          <a:bodyPr/>
          <a:lstStyle/>
          <a:p>
            <a:fld id="{25F3452F-2CF9-4F36-8C2B-0A46378F0DD0}" type="slidenum">
              <a:rPr lang="en-GB" smtClean="0"/>
              <a:t>‹#›</a:t>
            </a:fld>
            <a:endParaRPr lang="en-GB"/>
          </a:p>
        </p:txBody>
      </p:sp>
    </p:spTree>
    <p:extLst>
      <p:ext uri="{BB962C8B-B14F-4D97-AF65-F5344CB8AC3E}">
        <p14:creationId xmlns:p14="http://schemas.microsoft.com/office/powerpoint/2010/main" val="326592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BEEC4A-9F2C-47A8-B5A0-D8D5F015E8F1}" type="datetime1">
              <a:rPr lang="en-GB" smtClean="0"/>
              <a:t>10/05/2020</a:t>
            </a:fld>
            <a:endParaRPr lang="en-GB"/>
          </a:p>
        </p:txBody>
      </p:sp>
      <p:sp>
        <p:nvSpPr>
          <p:cNvPr id="3" name="Footer Placeholder 2"/>
          <p:cNvSpPr>
            <a:spLocks noGrp="1"/>
          </p:cNvSpPr>
          <p:nvPr>
            <p:ph type="ftr" sz="quarter" idx="11"/>
          </p:nvPr>
        </p:nvSpPr>
        <p:spPr/>
        <p:txBody>
          <a:bodyPr/>
          <a:lstStyle/>
          <a:p>
            <a:r>
              <a:rPr lang="en-US" smtClean="0"/>
              <a:t>Education Emotional Wellbeing Steering Group 2020</a:t>
            </a:r>
            <a:endParaRPr lang="en-GB"/>
          </a:p>
        </p:txBody>
      </p:sp>
      <p:sp>
        <p:nvSpPr>
          <p:cNvPr id="4" name="Slide Number Placeholder 3"/>
          <p:cNvSpPr>
            <a:spLocks noGrp="1"/>
          </p:cNvSpPr>
          <p:nvPr>
            <p:ph type="sldNum" sz="quarter" idx="12"/>
          </p:nvPr>
        </p:nvSpPr>
        <p:spPr/>
        <p:txBody>
          <a:bodyPr/>
          <a:lstStyle/>
          <a:p>
            <a:fld id="{25F3452F-2CF9-4F36-8C2B-0A46378F0DD0}" type="slidenum">
              <a:rPr lang="en-GB" smtClean="0"/>
              <a:t>‹#›</a:t>
            </a:fld>
            <a:endParaRPr lang="en-GB"/>
          </a:p>
        </p:txBody>
      </p:sp>
    </p:spTree>
    <p:extLst>
      <p:ext uri="{BB962C8B-B14F-4D97-AF65-F5344CB8AC3E}">
        <p14:creationId xmlns:p14="http://schemas.microsoft.com/office/powerpoint/2010/main" val="4066160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FF1D7D-2634-4A59-AF19-EBEAB80AF825}" type="datetime1">
              <a:rPr lang="en-GB" smtClean="0"/>
              <a:t>10/05/2020</a:t>
            </a:fld>
            <a:endParaRPr lang="en-GB"/>
          </a:p>
        </p:txBody>
      </p:sp>
      <p:sp>
        <p:nvSpPr>
          <p:cNvPr id="6" name="Footer Placeholder 5"/>
          <p:cNvSpPr>
            <a:spLocks noGrp="1"/>
          </p:cNvSpPr>
          <p:nvPr>
            <p:ph type="ftr" sz="quarter" idx="11"/>
          </p:nvPr>
        </p:nvSpPr>
        <p:spPr/>
        <p:txBody>
          <a:bodyPr/>
          <a:lstStyle/>
          <a:p>
            <a:r>
              <a:rPr lang="en-US" smtClean="0"/>
              <a:t>Education Emotional Wellbeing Steering Group 2020</a:t>
            </a:r>
            <a:endParaRPr lang="en-GB"/>
          </a:p>
        </p:txBody>
      </p:sp>
      <p:sp>
        <p:nvSpPr>
          <p:cNvPr id="7" name="Slide Number Placeholder 6"/>
          <p:cNvSpPr>
            <a:spLocks noGrp="1"/>
          </p:cNvSpPr>
          <p:nvPr>
            <p:ph type="sldNum" sz="quarter" idx="12"/>
          </p:nvPr>
        </p:nvSpPr>
        <p:spPr/>
        <p:txBody>
          <a:bodyPr/>
          <a:lstStyle/>
          <a:p>
            <a:fld id="{25F3452F-2CF9-4F36-8C2B-0A46378F0DD0}" type="slidenum">
              <a:rPr lang="en-GB" smtClean="0"/>
              <a:t>‹#›</a:t>
            </a:fld>
            <a:endParaRPr lang="en-GB"/>
          </a:p>
        </p:txBody>
      </p:sp>
    </p:spTree>
    <p:extLst>
      <p:ext uri="{BB962C8B-B14F-4D97-AF65-F5344CB8AC3E}">
        <p14:creationId xmlns:p14="http://schemas.microsoft.com/office/powerpoint/2010/main" val="2313701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CEF760D-0E82-48F0-9ABF-8915DB247A25}" type="datetime1">
              <a:rPr lang="en-GB" smtClean="0"/>
              <a:t>10/05/2020</a:t>
            </a:fld>
            <a:endParaRPr lang="en-GB"/>
          </a:p>
        </p:txBody>
      </p:sp>
      <p:sp>
        <p:nvSpPr>
          <p:cNvPr id="6" name="Footer Placeholder 5"/>
          <p:cNvSpPr>
            <a:spLocks noGrp="1"/>
          </p:cNvSpPr>
          <p:nvPr>
            <p:ph type="ftr" sz="quarter" idx="11"/>
          </p:nvPr>
        </p:nvSpPr>
        <p:spPr/>
        <p:txBody>
          <a:bodyPr/>
          <a:lstStyle/>
          <a:p>
            <a:r>
              <a:rPr lang="en-US" smtClean="0"/>
              <a:t>Education Emotional Wellbeing Steering Group 2020</a:t>
            </a:r>
            <a:endParaRPr lang="en-GB"/>
          </a:p>
        </p:txBody>
      </p:sp>
      <p:sp>
        <p:nvSpPr>
          <p:cNvPr id="7" name="Slide Number Placeholder 6"/>
          <p:cNvSpPr>
            <a:spLocks noGrp="1"/>
          </p:cNvSpPr>
          <p:nvPr>
            <p:ph type="sldNum" sz="quarter" idx="12"/>
          </p:nvPr>
        </p:nvSpPr>
        <p:spPr/>
        <p:txBody>
          <a:bodyPr/>
          <a:lstStyle/>
          <a:p>
            <a:fld id="{25F3452F-2CF9-4F36-8C2B-0A46378F0DD0}" type="slidenum">
              <a:rPr lang="en-GB" smtClean="0"/>
              <a:t>‹#›</a:t>
            </a:fld>
            <a:endParaRPr lang="en-GB"/>
          </a:p>
        </p:txBody>
      </p:sp>
    </p:spTree>
    <p:extLst>
      <p:ext uri="{BB962C8B-B14F-4D97-AF65-F5344CB8AC3E}">
        <p14:creationId xmlns:p14="http://schemas.microsoft.com/office/powerpoint/2010/main" val="2864539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C05998-CDBF-4EA8-9AA7-D8ABF501E357}" type="datetime1">
              <a:rPr lang="en-GB" smtClean="0"/>
              <a:t>10/05/2020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Education Emotional Wellbeing Steering Group 2020</a:t>
            </a: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F3452F-2CF9-4F36-8C2B-0A46378F0DD0}" type="slidenum">
              <a:rPr lang="en-GB" smtClean="0"/>
              <a:t>‹#›</a:t>
            </a:fld>
            <a:endParaRPr lang="en-GB"/>
          </a:p>
        </p:txBody>
      </p:sp>
    </p:spTree>
    <p:extLst>
      <p:ext uri="{BB962C8B-B14F-4D97-AF65-F5344CB8AC3E}">
        <p14:creationId xmlns:p14="http://schemas.microsoft.com/office/powerpoint/2010/main" val="181065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Shape 140"/>
          <p:cNvSpPr/>
          <p:nvPr/>
        </p:nvSpPr>
        <p:spPr>
          <a:xfrm flipV="1">
            <a:off x="-45930" y="-20889"/>
            <a:ext cx="9189929" cy="6878888"/>
          </a:xfrm>
          <a:prstGeom prst="rect">
            <a:avLst/>
          </a:prstGeom>
          <a:solidFill>
            <a:srgbClr val="2485D6"/>
          </a:solidFill>
          <a:ln w="12700">
            <a:miter lim="400000"/>
          </a:ln>
        </p:spPr>
        <p:txBody>
          <a:bodyPr lIns="45719" rIns="45719" anchor="ctr"/>
          <a:lstStyle/>
          <a:p>
            <a:pPr algn="ctr">
              <a:defRPr>
                <a:solidFill>
                  <a:srgbClr val="773A87"/>
                </a:solidFill>
              </a:defRPr>
            </a:pPr>
            <a:endParaRPr/>
          </a:p>
        </p:txBody>
      </p:sp>
      <p:pic>
        <p:nvPicPr>
          <p:cNvPr id="141" name="image1.png" descr="Arrow_Logo-01.png"/>
          <p:cNvPicPr>
            <a:picLocks noChangeAspect="1"/>
          </p:cNvPicPr>
          <p:nvPr/>
        </p:nvPicPr>
        <p:blipFill>
          <a:blip r:embed="rId2">
            <a:alphaModFix amt="12000"/>
            <a:extLst/>
          </a:blip>
          <a:stretch>
            <a:fillRect/>
          </a:stretch>
        </p:blipFill>
        <p:spPr>
          <a:xfrm>
            <a:off x="2472388" y="701437"/>
            <a:ext cx="6133137" cy="5413356"/>
          </a:xfrm>
          <a:prstGeom prst="rect">
            <a:avLst/>
          </a:prstGeom>
          <a:ln w="12700">
            <a:miter lim="400000"/>
          </a:ln>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452693"/>
            <a:ext cx="4392488" cy="55205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889689"/>
            <a:ext cx="4514850" cy="5953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4572000" y="701437"/>
            <a:ext cx="1656184" cy="2511539"/>
          </a:xfrm>
          <a:prstGeom prst="rect">
            <a:avLst/>
          </a:prstGeom>
          <a:solidFill>
            <a:srgbClr val="2485D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 name="Footer Placeholder 2"/>
          <p:cNvSpPr>
            <a:spLocks noGrp="1"/>
          </p:cNvSpPr>
          <p:nvPr>
            <p:ph type="ftr" sz="quarter" idx="11"/>
          </p:nvPr>
        </p:nvSpPr>
        <p:spPr/>
        <p:txBody>
          <a:bodyPr/>
          <a:lstStyle/>
          <a:p>
            <a:r>
              <a:rPr lang="en-US" smtClean="0"/>
              <a:t>Education Emotional Wellbeing Steering Group 2020</a:t>
            </a:r>
            <a:endParaRPr lang="en-GB"/>
          </a:p>
        </p:txBody>
      </p:sp>
    </p:spTree>
    <p:extLst>
      <p:ext uri="{BB962C8B-B14F-4D97-AF65-F5344CB8AC3E}">
        <p14:creationId xmlns:p14="http://schemas.microsoft.com/office/powerpoint/2010/main" val="3173510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p:nvPr/>
        </p:nvSpPr>
        <p:spPr>
          <a:xfrm>
            <a:off x="0" y="-1972"/>
            <a:ext cx="9144001" cy="2385268"/>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spcBef>
                <a:spcPts val="600"/>
              </a:spcBef>
              <a:defRPr sz="4800" b="1">
                <a:solidFill>
                  <a:srgbClr val="8C4799"/>
                </a:solidFill>
                <a:latin typeface="Franklin Gothic Medium"/>
                <a:ea typeface="Franklin Gothic Medium"/>
                <a:cs typeface="Franklin Gothic Medium"/>
                <a:sym typeface="Franklin Gothic Medium"/>
              </a:defRPr>
            </a:lvl1pPr>
          </a:lstStyle>
          <a:p>
            <a:r>
              <a:rPr lang="en-GB" dirty="0" smtClean="0"/>
              <a:t>Partnership Working to reduce</a:t>
            </a:r>
          </a:p>
          <a:p>
            <a:r>
              <a:rPr lang="en-GB" dirty="0" smtClean="0"/>
              <a:t>Emotional Based School Avoidance</a:t>
            </a:r>
            <a:endParaRPr dirty="0"/>
          </a:p>
        </p:txBody>
      </p:sp>
      <p:sp>
        <p:nvSpPr>
          <p:cNvPr id="2" name="TextBox 1"/>
          <p:cNvSpPr txBox="1"/>
          <p:nvPr/>
        </p:nvSpPr>
        <p:spPr>
          <a:xfrm>
            <a:off x="251520" y="2306352"/>
            <a:ext cx="8640960" cy="3970318"/>
          </a:xfrm>
          <a:prstGeom prst="rect">
            <a:avLst/>
          </a:prstGeom>
          <a:noFill/>
        </p:spPr>
        <p:txBody>
          <a:bodyPr wrap="square" rtlCol="0">
            <a:spAutoFit/>
          </a:bodyPr>
          <a:lstStyle/>
          <a:p>
            <a:r>
              <a:rPr lang="en-GB" dirty="0" smtClean="0"/>
              <a:t>In October 2019, it was identified by the Emotional Education Wellbeing Steering Group that increasing reports of EBSA across the city required a proactive and responsive partnership approach to support Education colleagues in supporting children and young people back to school. </a:t>
            </a:r>
          </a:p>
          <a:p>
            <a:endParaRPr lang="en-GB" dirty="0"/>
          </a:p>
          <a:p>
            <a:r>
              <a:rPr lang="en-GB" dirty="0" smtClean="0"/>
              <a:t>The working group has included FTB, BEP, BCC (lead attendance officer, educational psychology and CAT team) as well as representation from CCG and Health (Paediatricians). We have created guidance prior to COVID to support education and parents to identify EBSA early and to provide clear pathways for seeking support. </a:t>
            </a:r>
          </a:p>
          <a:p>
            <a:endParaRPr lang="en-GB" dirty="0"/>
          </a:p>
          <a:p>
            <a:r>
              <a:rPr lang="en-GB" dirty="0" smtClean="0"/>
              <a:t>As a result of COVID19, we have added to this on-going work to ensure a proactive, preventable approach to EBSA aware that a proportion of children and young people who were previously not at risk, are now likely to struggle with their emotional wellbeing which may impact on school attendance and lead to a deterioration in their mental health. </a:t>
            </a:r>
            <a:endParaRPr lang="en-GB" dirty="0"/>
          </a:p>
        </p:txBody>
      </p:sp>
      <p:sp>
        <p:nvSpPr>
          <p:cNvPr id="3" name="Footer Placeholder 2"/>
          <p:cNvSpPr>
            <a:spLocks noGrp="1"/>
          </p:cNvSpPr>
          <p:nvPr>
            <p:ph type="ftr" sz="quarter" idx="11"/>
          </p:nvPr>
        </p:nvSpPr>
        <p:spPr/>
        <p:txBody>
          <a:bodyPr/>
          <a:lstStyle/>
          <a:p>
            <a:r>
              <a:rPr lang="en-US" smtClean="0"/>
              <a:t>Education Emotional Wellbeing Steering Group 2020</a:t>
            </a:r>
            <a:endParaRPr lang="en-GB"/>
          </a:p>
        </p:txBody>
      </p:sp>
    </p:spTree>
    <p:extLst>
      <p:ext uri="{BB962C8B-B14F-4D97-AF65-F5344CB8AC3E}">
        <p14:creationId xmlns:p14="http://schemas.microsoft.com/office/powerpoint/2010/main" val="1209270083"/>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p:cNvSpPr txBox="1"/>
          <p:nvPr/>
        </p:nvSpPr>
        <p:spPr>
          <a:xfrm>
            <a:off x="755576" y="1101215"/>
            <a:ext cx="7632848" cy="5601533"/>
          </a:xfrm>
          <a:prstGeom prst="rect">
            <a:avLst/>
          </a:prstGeom>
          <a:noFill/>
        </p:spPr>
        <p:txBody>
          <a:bodyPr wrap="square" rtlCol="0">
            <a:spAutoFit/>
          </a:bodyPr>
          <a:lstStyle/>
          <a:p>
            <a:endParaRPr lang="en-GB" dirty="0" smtClean="0"/>
          </a:p>
          <a:p>
            <a:pPr marL="285750" indent="-285750">
              <a:buFont typeface="Arial" panose="020B0604020202020204" pitchFamily="34" charset="0"/>
              <a:buChar char="•"/>
            </a:pPr>
            <a:r>
              <a:rPr lang="en-GB" sz="2000" dirty="0" smtClean="0"/>
              <a:t>#</a:t>
            </a:r>
            <a:r>
              <a:rPr lang="en-GB" sz="2000" dirty="0" err="1" smtClean="0"/>
              <a:t>youvebeenmissed</a:t>
            </a:r>
            <a:r>
              <a:rPr lang="en-GB" sz="2000" dirty="0" smtClean="0"/>
              <a:t> is not a new service or additional capacity. It is a collaborative approach by existing services working with CYP to provide clear and succinct guidance and resources to Education, parents and pupils around EBSA</a:t>
            </a:r>
          </a:p>
          <a:p>
            <a:endParaRPr lang="en-GB" sz="2000" dirty="0" smtClean="0"/>
          </a:p>
          <a:p>
            <a:pPr marL="285750" indent="-285750">
              <a:buFont typeface="Arial" panose="020B0604020202020204" pitchFamily="34" charset="0"/>
              <a:buChar char="•"/>
            </a:pPr>
            <a:r>
              <a:rPr lang="en-GB" sz="2000" dirty="0" smtClean="0"/>
              <a:t>#</a:t>
            </a:r>
            <a:r>
              <a:rPr lang="en-GB" sz="2000" dirty="0" err="1" smtClean="0"/>
              <a:t>youvebeenmissed</a:t>
            </a:r>
            <a:r>
              <a:rPr lang="en-GB" sz="2000" dirty="0" smtClean="0"/>
              <a:t> has created clear guidance for Primary Care colleagues to ensure that wherever the pupil presents, the guidance is clear and easy to follow, ensuring that regardless of where the difficulties are picked up, the pathway remains the same</a:t>
            </a:r>
          </a:p>
          <a:p>
            <a:endParaRPr lang="en-GB" sz="2000" dirty="0" smtClean="0"/>
          </a:p>
          <a:p>
            <a:pPr marL="285750" indent="-285750">
              <a:buFont typeface="Arial" panose="020B0604020202020204" pitchFamily="34" charset="0"/>
              <a:buChar char="•"/>
            </a:pPr>
            <a:r>
              <a:rPr lang="en-GB" sz="2000" dirty="0" smtClean="0"/>
              <a:t>#</a:t>
            </a:r>
            <a:r>
              <a:rPr lang="en-GB" sz="2000" dirty="0" err="1" smtClean="0"/>
              <a:t>youvebeenmissed</a:t>
            </a:r>
            <a:r>
              <a:rPr lang="en-GB" sz="2000" dirty="0" smtClean="0"/>
              <a:t> promotes the Early Help Partnership agenda, encouraging early help </a:t>
            </a:r>
            <a:r>
              <a:rPr lang="en-GB" sz="2000" dirty="0" err="1" smtClean="0"/>
              <a:t>conversations,assessments</a:t>
            </a:r>
            <a:r>
              <a:rPr lang="en-GB" sz="2000" dirty="0" smtClean="0"/>
              <a:t> and plans</a:t>
            </a:r>
          </a:p>
          <a:p>
            <a:endParaRPr lang="en-GB" sz="2000" dirty="0" smtClean="0"/>
          </a:p>
          <a:p>
            <a:pPr marL="285750" indent="-285750">
              <a:buFont typeface="Arial" panose="020B0604020202020204" pitchFamily="34" charset="0"/>
              <a:buChar char="•"/>
            </a:pPr>
            <a:r>
              <a:rPr lang="en-GB" sz="2000" dirty="0" smtClean="0"/>
              <a:t>#</a:t>
            </a:r>
            <a:r>
              <a:rPr lang="en-GB" sz="2000" dirty="0" err="1" smtClean="0"/>
              <a:t>youvebeenmissed</a:t>
            </a:r>
            <a:r>
              <a:rPr lang="en-GB" sz="2000" dirty="0" smtClean="0"/>
              <a:t> encourages education to take a lead on supporting pupils with EBSA with the security of knowing they are well supported by partnership colleagues should level of needs increase</a:t>
            </a:r>
          </a:p>
        </p:txBody>
      </p:sp>
      <p:sp>
        <p:nvSpPr>
          <p:cNvPr id="5" name="Rectangle 4"/>
          <p:cNvSpPr/>
          <p:nvPr/>
        </p:nvSpPr>
        <p:spPr>
          <a:xfrm>
            <a:off x="282815" y="240323"/>
            <a:ext cx="8609665" cy="830997"/>
          </a:xfrm>
          <a:prstGeom prst="rect">
            <a:avLst/>
          </a:prstGeom>
          <a:noFill/>
        </p:spPr>
        <p:txBody>
          <a:bodyPr wrap="none" lIns="91440" tIns="45720" rIns="91440" bIns="45720">
            <a:spAutoFit/>
          </a:bodyPr>
          <a:lstStyle/>
          <a:p>
            <a:pPr algn="ctr"/>
            <a:r>
              <a:rPr lang="en-GB" sz="48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Doing “With” Not Doing “To”</a:t>
            </a:r>
            <a:endParaRPr lang="en-GB"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6" name="Footer Placeholder 5"/>
          <p:cNvSpPr>
            <a:spLocks noGrp="1"/>
          </p:cNvSpPr>
          <p:nvPr>
            <p:ph type="ftr" sz="quarter" idx="11"/>
          </p:nvPr>
        </p:nvSpPr>
        <p:spPr/>
        <p:txBody>
          <a:bodyPr/>
          <a:lstStyle/>
          <a:p>
            <a:r>
              <a:rPr lang="en-US" smtClean="0"/>
              <a:t>Education Emotional Wellbeing Steering Group 2020</a:t>
            </a:r>
            <a:endParaRPr lang="en-GB"/>
          </a:p>
        </p:txBody>
      </p:sp>
    </p:spTree>
    <p:extLst>
      <p:ext uri="{BB962C8B-B14F-4D97-AF65-F5344CB8AC3E}">
        <p14:creationId xmlns:p14="http://schemas.microsoft.com/office/powerpoint/2010/main" val="22576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683568" y="620938"/>
            <a:ext cx="7776864" cy="5940088"/>
          </a:xfrm>
          <a:prstGeom prst="rect">
            <a:avLst/>
          </a:prstGeom>
          <a:noFill/>
        </p:spPr>
        <p:txBody>
          <a:bodyPr wrap="square" rtlCol="0">
            <a:spAutoFit/>
          </a:bodyPr>
          <a:lstStyle/>
          <a:p>
            <a:r>
              <a:rPr lang="en-GB" sz="2000" b="1" dirty="0" smtClean="0"/>
              <a:t>Phase One (May/June)</a:t>
            </a:r>
            <a:endParaRPr lang="en-GB" sz="2000" b="1" dirty="0" smtClean="0"/>
          </a:p>
          <a:p>
            <a:endParaRPr lang="en-GB" sz="2000" dirty="0"/>
          </a:p>
          <a:p>
            <a:pPr marL="342900" indent="-342900">
              <a:buFont typeface="Arial" panose="020B0604020202020204" pitchFamily="34" charset="0"/>
              <a:buChar char="•"/>
            </a:pPr>
            <a:r>
              <a:rPr lang="en-GB" sz="2000" dirty="0" smtClean="0"/>
              <a:t>Social media </a:t>
            </a:r>
            <a:r>
              <a:rPr lang="en-GB" sz="2000" dirty="0" smtClean="0"/>
              <a:t>campaign </a:t>
            </a:r>
            <a:r>
              <a:rPr lang="en-GB" sz="2000" dirty="0" smtClean="0"/>
              <a:t>with 2 minute videos released every day in the 14 day lead up to schools reopening</a:t>
            </a:r>
          </a:p>
          <a:p>
            <a:endParaRPr lang="en-GB" sz="2000" dirty="0" smtClean="0"/>
          </a:p>
          <a:p>
            <a:pPr marL="342900" indent="-342900">
              <a:buFont typeface="Arial" panose="020B0604020202020204" pitchFamily="34" charset="0"/>
              <a:buChar char="•"/>
            </a:pPr>
            <a:r>
              <a:rPr lang="en-GB" sz="2000" dirty="0" smtClean="0"/>
              <a:t>Each video will be accompanied with resources which can be downloaded from the </a:t>
            </a:r>
            <a:r>
              <a:rPr lang="en-GB" sz="2000" dirty="0" smtClean="0"/>
              <a:t>FTB/Partnership websites</a:t>
            </a:r>
            <a:endParaRPr lang="en-GB" sz="2000" dirty="0" smtClean="0"/>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smtClean="0"/>
              <a:t>Topics covered include psycho education for parents and </a:t>
            </a:r>
            <a:r>
              <a:rPr lang="en-GB" sz="2000" dirty="0" smtClean="0"/>
              <a:t>educational </a:t>
            </a:r>
            <a:r>
              <a:rPr lang="en-GB" sz="2000" dirty="0" smtClean="0"/>
              <a:t>staff on trauma, emotionally based school avoidance, Non Violent Resistance, Anxiety, Motivational Interviewing, The Teenage Brain, Loss, Bereavement, Goal Setting, Sleep Hygiene, Importance of Routine, Low Mood and understanding risk. </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smtClean="0"/>
              <a:t>Videos all have “ 3 top tips” to allow for clear takeaway messages</a:t>
            </a:r>
            <a:endParaRPr lang="en-GB" sz="2000" dirty="0" smtClean="0"/>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smtClean="0"/>
              <a:t>Videos will be available on YouTube Channel following release on social media</a:t>
            </a:r>
          </a:p>
          <a:p>
            <a:pPr marL="342900" indent="-342900">
              <a:buFont typeface="Arial" panose="020B0604020202020204" pitchFamily="34" charset="0"/>
              <a:buChar char="•"/>
            </a:pPr>
            <a:endParaRPr lang="en-GB" sz="2000" dirty="0" smtClean="0"/>
          </a:p>
        </p:txBody>
      </p:sp>
      <p:sp>
        <p:nvSpPr>
          <p:cNvPr id="3" name="Footer Placeholder 2"/>
          <p:cNvSpPr>
            <a:spLocks noGrp="1"/>
          </p:cNvSpPr>
          <p:nvPr>
            <p:ph type="ftr" sz="quarter" idx="11"/>
          </p:nvPr>
        </p:nvSpPr>
        <p:spPr/>
        <p:txBody>
          <a:bodyPr/>
          <a:lstStyle/>
          <a:p>
            <a:r>
              <a:rPr lang="en-US" smtClean="0"/>
              <a:t>Education Emotional Wellbeing Steering Group 2020</a:t>
            </a:r>
            <a:endParaRPr lang="en-GB"/>
          </a:p>
        </p:txBody>
      </p:sp>
    </p:spTree>
    <p:extLst>
      <p:ext uri="{BB962C8B-B14F-4D97-AF65-F5344CB8AC3E}">
        <p14:creationId xmlns:p14="http://schemas.microsoft.com/office/powerpoint/2010/main" val="3857384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611560" y="332656"/>
            <a:ext cx="7920880" cy="6247864"/>
          </a:xfrm>
          <a:prstGeom prst="rect">
            <a:avLst/>
          </a:prstGeom>
          <a:noFill/>
        </p:spPr>
        <p:txBody>
          <a:bodyPr wrap="square" rtlCol="0">
            <a:spAutoFit/>
          </a:bodyPr>
          <a:lstStyle/>
          <a:p>
            <a:r>
              <a:rPr lang="en-GB" sz="2000" b="1" dirty="0" smtClean="0"/>
              <a:t>Phase </a:t>
            </a:r>
            <a:r>
              <a:rPr lang="en-GB" sz="2000" b="1" dirty="0" smtClean="0"/>
              <a:t>Two June/July </a:t>
            </a:r>
            <a:endParaRPr lang="en-GB" sz="2000" b="1" dirty="0" smtClean="0"/>
          </a:p>
          <a:p>
            <a:endParaRPr lang="en-GB" sz="2000" dirty="0"/>
          </a:p>
          <a:p>
            <a:pPr marL="285750" indent="-285750">
              <a:buFont typeface="Arial" panose="020B0604020202020204" pitchFamily="34" charset="0"/>
              <a:buChar char="•"/>
            </a:pPr>
            <a:r>
              <a:rPr lang="en-GB" sz="2000" b="1" dirty="0" smtClean="0"/>
              <a:t>#</a:t>
            </a:r>
            <a:r>
              <a:rPr lang="en-GB" sz="2000" b="1" dirty="0" err="1" smtClean="0"/>
              <a:t>YouveBeenMissed</a:t>
            </a:r>
            <a:r>
              <a:rPr lang="en-GB" sz="2000" b="1" dirty="0" smtClean="0"/>
              <a:t> full colour banners </a:t>
            </a:r>
            <a:r>
              <a:rPr lang="en-GB" sz="2000" dirty="0" smtClean="0"/>
              <a:t>available for every school in Birmingham to hang on gates to welcome children </a:t>
            </a:r>
            <a:r>
              <a:rPr lang="en-GB" sz="2000" dirty="0" smtClean="0"/>
              <a:t>returning </a:t>
            </a:r>
            <a:r>
              <a:rPr lang="en-GB" sz="2000" b="1" dirty="0" smtClean="0"/>
              <a:t>**</a:t>
            </a:r>
          </a:p>
          <a:p>
            <a:endParaRPr lang="en-GB" sz="2000" b="1" dirty="0"/>
          </a:p>
          <a:p>
            <a:pPr marL="285750" indent="-285750">
              <a:buFont typeface="Arial" panose="020B0604020202020204" pitchFamily="34" charset="0"/>
              <a:buChar char="•"/>
            </a:pPr>
            <a:r>
              <a:rPr lang="en-GB" sz="2000" b="1" dirty="0" smtClean="0"/>
              <a:t>#</a:t>
            </a:r>
            <a:r>
              <a:rPr lang="en-GB" sz="2000" b="1" dirty="0" err="1" smtClean="0"/>
              <a:t>YouveBeenMissed</a:t>
            </a:r>
            <a:r>
              <a:rPr lang="en-GB" sz="2000" b="1" dirty="0" smtClean="0"/>
              <a:t> </a:t>
            </a:r>
            <a:r>
              <a:rPr lang="en-GB" sz="2000" b="1" dirty="0"/>
              <a:t>P</a:t>
            </a:r>
            <a:r>
              <a:rPr lang="en-GB" sz="2000" b="1" dirty="0" smtClean="0"/>
              <a:t>ostcards </a:t>
            </a:r>
            <a:r>
              <a:rPr lang="en-GB" sz="2000" dirty="0" smtClean="0"/>
              <a:t>for school staff to send in first </a:t>
            </a:r>
            <a:r>
              <a:rPr lang="en-GB" sz="2000" dirty="0" smtClean="0"/>
              <a:t>few weeks of reopening </a:t>
            </a:r>
            <a:r>
              <a:rPr lang="en-GB" sz="2000" dirty="0" smtClean="0"/>
              <a:t>to any children who were expected to return and haven’t (the postcards will have a QR code that parents can scan and get access to all the videos and resources</a:t>
            </a:r>
            <a:r>
              <a:rPr lang="en-GB" sz="2000" dirty="0" smtClean="0"/>
              <a:t>)</a:t>
            </a:r>
            <a:r>
              <a:rPr lang="en-GB" sz="2000" b="1" dirty="0"/>
              <a:t> </a:t>
            </a:r>
            <a:r>
              <a:rPr lang="en-GB" sz="2000" b="1" dirty="0" smtClean="0"/>
              <a:t>**</a:t>
            </a:r>
            <a:endParaRPr lang="en-GB" sz="2000" dirty="0" smtClean="0"/>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b="1" dirty="0" smtClean="0"/>
              <a:t>#</a:t>
            </a:r>
            <a:r>
              <a:rPr lang="en-GB" sz="2000" b="1" dirty="0" err="1" smtClean="0"/>
              <a:t>YouveBeenMissed</a:t>
            </a:r>
            <a:r>
              <a:rPr lang="en-GB" sz="2000" b="1" dirty="0" smtClean="0"/>
              <a:t> consultation service </a:t>
            </a:r>
            <a:r>
              <a:rPr lang="en-GB" sz="2000" dirty="0" smtClean="0"/>
              <a:t>– School can speak with </a:t>
            </a:r>
            <a:r>
              <a:rPr lang="en-GB" sz="2000" dirty="0" smtClean="0"/>
              <a:t>FTB Early Help services (Pause/STICK)</a:t>
            </a:r>
            <a:r>
              <a:rPr lang="en-GB" sz="2000" dirty="0" smtClean="0"/>
              <a:t> about </a:t>
            </a:r>
            <a:r>
              <a:rPr lang="en-GB" sz="2000" dirty="0" smtClean="0"/>
              <a:t>any </a:t>
            </a:r>
            <a:r>
              <a:rPr lang="en-GB" sz="2000" dirty="0" smtClean="0"/>
              <a:t>young </a:t>
            </a:r>
            <a:r>
              <a:rPr lang="en-GB" sz="2000" dirty="0" smtClean="0"/>
              <a:t>person who is presenting with a mental health concern </a:t>
            </a:r>
            <a:r>
              <a:rPr lang="en-GB" sz="2000" dirty="0" smtClean="0"/>
              <a:t>as a result of COVID19 or who is showing evidence of EBSA. </a:t>
            </a:r>
            <a:r>
              <a:rPr lang="en-GB" sz="2000" b="1" dirty="0" smtClean="0"/>
              <a:t>**</a:t>
            </a:r>
            <a:endParaRPr lang="en-GB" sz="2000" dirty="0" smtClean="0"/>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b="1" dirty="0" smtClean="0"/>
              <a:t>#</a:t>
            </a:r>
            <a:r>
              <a:rPr lang="en-GB" sz="2000" b="1" dirty="0" err="1" smtClean="0"/>
              <a:t>YouveBeenMissed</a:t>
            </a:r>
            <a:r>
              <a:rPr lang="en-GB" sz="2000" b="1" dirty="0" smtClean="0"/>
              <a:t> Parent Support </a:t>
            </a:r>
            <a:r>
              <a:rPr lang="en-GB" sz="2000" dirty="0" smtClean="0"/>
              <a:t>– Delivered </a:t>
            </a:r>
            <a:r>
              <a:rPr lang="en-GB" sz="2000" dirty="0" smtClean="0"/>
              <a:t>via digital platform facilitated by Pause/STICK staff, group peer support focusing on strategies to support pupils back to school *</a:t>
            </a:r>
            <a:r>
              <a:rPr lang="en-GB" sz="2000" b="1" dirty="0" smtClean="0"/>
              <a:t>*</a:t>
            </a:r>
          </a:p>
          <a:p>
            <a:pPr marL="285750" indent="-285750">
              <a:buFont typeface="Arial" panose="020B0604020202020204" pitchFamily="34" charset="0"/>
              <a:buChar char="•"/>
            </a:pPr>
            <a:endParaRPr lang="en-GB" sz="2000" b="1" dirty="0"/>
          </a:p>
          <a:p>
            <a:r>
              <a:rPr lang="en-GB" sz="1600" dirty="0" smtClean="0"/>
              <a:t>** Distribution/organised via locality leads</a:t>
            </a:r>
            <a:endParaRPr lang="en-GB" sz="1600" dirty="0"/>
          </a:p>
        </p:txBody>
      </p:sp>
      <p:sp>
        <p:nvSpPr>
          <p:cNvPr id="3" name="Footer Placeholder 2"/>
          <p:cNvSpPr>
            <a:spLocks noGrp="1"/>
          </p:cNvSpPr>
          <p:nvPr>
            <p:ph type="ftr" sz="quarter" idx="11"/>
          </p:nvPr>
        </p:nvSpPr>
        <p:spPr/>
        <p:txBody>
          <a:bodyPr/>
          <a:lstStyle/>
          <a:p>
            <a:r>
              <a:rPr lang="en-US" smtClean="0"/>
              <a:t>Education Emotional Wellbeing Steering Group 2020</a:t>
            </a:r>
            <a:endParaRPr lang="en-GB"/>
          </a:p>
        </p:txBody>
      </p:sp>
    </p:spTree>
    <p:extLst>
      <p:ext uri="{BB962C8B-B14F-4D97-AF65-F5344CB8AC3E}">
        <p14:creationId xmlns:p14="http://schemas.microsoft.com/office/powerpoint/2010/main" val="35623481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1974" y="133464"/>
            <a:ext cx="7920880" cy="6247864"/>
          </a:xfrm>
          <a:prstGeom prst="rect">
            <a:avLst/>
          </a:prstGeom>
          <a:noFill/>
        </p:spPr>
        <p:txBody>
          <a:bodyPr wrap="square" rtlCol="0">
            <a:spAutoFit/>
          </a:bodyPr>
          <a:lstStyle/>
          <a:p>
            <a:endParaRPr lang="en-GB" sz="2000" b="1" dirty="0" smtClean="0"/>
          </a:p>
          <a:p>
            <a:r>
              <a:rPr lang="en-GB" sz="2000" b="1" dirty="0" smtClean="0"/>
              <a:t>September 2020</a:t>
            </a:r>
          </a:p>
          <a:p>
            <a:r>
              <a:rPr lang="en-GB" sz="2000" b="1" dirty="0" smtClean="0"/>
              <a:t>Phase </a:t>
            </a:r>
            <a:r>
              <a:rPr lang="en-GB" sz="2000" b="1" dirty="0" smtClean="0"/>
              <a:t>3</a:t>
            </a:r>
          </a:p>
          <a:p>
            <a:endParaRPr lang="en-GB" sz="2000" dirty="0"/>
          </a:p>
          <a:p>
            <a:pPr marL="285750" indent="-285750">
              <a:buFont typeface="Arial" panose="020B0604020202020204" pitchFamily="34" charset="0"/>
              <a:buChar char="•"/>
            </a:pPr>
            <a:r>
              <a:rPr lang="en-GB" sz="2000" dirty="0" smtClean="0"/>
              <a:t>Direct assessment and intervention offered by STICK </a:t>
            </a:r>
            <a:r>
              <a:rPr lang="en-GB" sz="2000" dirty="0" smtClean="0"/>
              <a:t>team/Educational Psychology/CAT Team </a:t>
            </a:r>
            <a:r>
              <a:rPr lang="en-GB" sz="2000" dirty="0" smtClean="0"/>
              <a:t>where early help and prevention work has not been successful in returning child to school</a:t>
            </a:r>
          </a:p>
          <a:p>
            <a:endParaRPr lang="en-GB" sz="2000" dirty="0"/>
          </a:p>
          <a:p>
            <a:pPr marL="285750" indent="-285750">
              <a:buFont typeface="Arial" panose="020B0604020202020204" pitchFamily="34" charset="0"/>
              <a:buChar char="•"/>
            </a:pPr>
            <a:r>
              <a:rPr lang="en-GB" sz="2000" dirty="0" err="1" smtClean="0"/>
              <a:t>Ongoing</a:t>
            </a:r>
            <a:r>
              <a:rPr lang="en-GB" sz="2000" dirty="0" smtClean="0"/>
              <a:t> training and professional development for schools via digital and face to face platform </a:t>
            </a:r>
            <a:r>
              <a:rPr lang="en-GB" sz="2000" dirty="0" smtClean="0"/>
              <a:t>– See SEND training brochure for further details</a:t>
            </a:r>
            <a:endParaRPr lang="en-GB" sz="2000" dirty="0" smtClean="0"/>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smtClean="0"/>
              <a:t>Working closely in partnership </a:t>
            </a:r>
            <a:r>
              <a:rPr lang="en-GB" sz="2000" dirty="0" smtClean="0"/>
              <a:t>with educational staff</a:t>
            </a:r>
            <a:r>
              <a:rPr lang="en-GB" sz="2000" dirty="0" smtClean="0"/>
              <a:t>, Educational Psychology , local authority colleagues and health to ensure that we closely support families to return pupils to school by avoiding barriers to a family getting the right support through a “no wrong door” approach</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smtClean="0"/>
              <a:t>The #</a:t>
            </a:r>
            <a:r>
              <a:rPr lang="en-GB" sz="2000" dirty="0" err="1" smtClean="0"/>
              <a:t>youvebeenmissed</a:t>
            </a:r>
            <a:r>
              <a:rPr lang="en-GB" sz="2000" dirty="0" smtClean="0"/>
              <a:t> campaign and published guidance becomes best practice in preventing Emotional Base School Avoidance in the future</a:t>
            </a:r>
            <a:r>
              <a:rPr lang="en-GB" sz="2000" dirty="0"/>
              <a:t> </a:t>
            </a:r>
            <a:r>
              <a:rPr lang="en-GB" sz="2000" dirty="0" smtClean="0"/>
              <a:t>and is adopted by other local authorities.</a:t>
            </a:r>
            <a:endParaRPr lang="en-GB" sz="2000" dirty="0"/>
          </a:p>
        </p:txBody>
      </p:sp>
      <p:sp>
        <p:nvSpPr>
          <p:cNvPr id="3" name="Footer Placeholder 2"/>
          <p:cNvSpPr>
            <a:spLocks noGrp="1"/>
          </p:cNvSpPr>
          <p:nvPr>
            <p:ph type="ftr" sz="quarter" idx="11"/>
          </p:nvPr>
        </p:nvSpPr>
        <p:spPr/>
        <p:txBody>
          <a:bodyPr/>
          <a:lstStyle/>
          <a:p>
            <a:r>
              <a:rPr lang="en-US" smtClean="0"/>
              <a:t>Education Emotional Wellbeing Steering Group 2020</a:t>
            </a:r>
            <a:endParaRPr lang="en-GB"/>
          </a:p>
        </p:txBody>
      </p:sp>
    </p:spTree>
    <p:extLst>
      <p:ext uri="{BB962C8B-B14F-4D97-AF65-F5344CB8AC3E}">
        <p14:creationId xmlns:p14="http://schemas.microsoft.com/office/powerpoint/2010/main" val="16293086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Shape 151"/>
          <p:cNvSpPr/>
          <p:nvPr/>
        </p:nvSpPr>
        <p:spPr>
          <a:xfrm>
            <a:off x="323527" y="1268760"/>
            <a:ext cx="8496946" cy="5016758"/>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marL="285750" indent="-285750">
              <a:spcBef>
                <a:spcPts val="1200"/>
              </a:spcBef>
              <a:buSzPct val="100000"/>
              <a:buFont typeface="Arial"/>
              <a:buChar char="•"/>
              <a:defRPr sz="2000" b="1">
                <a:latin typeface="Franklin Gothic Book"/>
                <a:ea typeface="Franklin Gothic Book"/>
                <a:cs typeface="Franklin Gothic Book"/>
                <a:sym typeface="Franklin Gothic Book"/>
              </a:defRPr>
            </a:pPr>
            <a:r>
              <a:rPr lang="en-GB" dirty="0" smtClean="0"/>
              <a:t>The expected outcome of the social media campaign is schools and parents being better equipped to support their children back into school and therefore avoiding any significant troubles in the child readjusting back to education following COVID19</a:t>
            </a:r>
          </a:p>
          <a:p>
            <a:pPr marL="285750" indent="-285750">
              <a:spcBef>
                <a:spcPts val="1200"/>
              </a:spcBef>
              <a:buSzPct val="100000"/>
              <a:buFont typeface="Arial"/>
              <a:buChar char="•"/>
              <a:defRPr sz="2000" b="1">
                <a:latin typeface="Franklin Gothic Book"/>
                <a:ea typeface="Franklin Gothic Book"/>
                <a:cs typeface="Franklin Gothic Book"/>
                <a:sym typeface="Franklin Gothic Book"/>
              </a:defRPr>
            </a:pPr>
            <a:r>
              <a:rPr lang="en-GB" dirty="0" smtClean="0"/>
              <a:t>A </a:t>
            </a:r>
            <a:r>
              <a:rPr lang="en-GB" dirty="0" smtClean="0"/>
              <a:t>small cohort </a:t>
            </a:r>
            <a:r>
              <a:rPr lang="en-GB" dirty="0" smtClean="0"/>
              <a:t>of those engaged in the campaign will require additional assessment and treatment from Forward Thinking Birmingham </a:t>
            </a:r>
            <a:r>
              <a:rPr lang="en-GB" dirty="0" smtClean="0"/>
              <a:t>/BCC Teams</a:t>
            </a:r>
            <a:endParaRPr lang="en-GB" dirty="0" smtClean="0"/>
          </a:p>
          <a:p>
            <a:pPr marL="285750" indent="-285750">
              <a:spcBef>
                <a:spcPts val="1200"/>
              </a:spcBef>
              <a:buSzPct val="100000"/>
              <a:buFont typeface="Arial"/>
              <a:buChar char="•"/>
              <a:defRPr sz="2000" b="1">
                <a:latin typeface="Franklin Gothic Book"/>
                <a:ea typeface="Franklin Gothic Book"/>
                <a:cs typeface="Franklin Gothic Book"/>
                <a:sym typeface="Franklin Gothic Book"/>
              </a:defRPr>
            </a:pPr>
            <a:r>
              <a:rPr lang="en-GB" dirty="0" smtClean="0"/>
              <a:t>Those who successfully return to school will have a positive, trauma responsive experience where they are able to thrive post COVID19</a:t>
            </a:r>
          </a:p>
          <a:p>
            <a:pPr marL="285750" indent="-285750">
              <a:spcBef>
                <a:spcPts val="1200"/>
              </a:spcBef>
              <a:buSzPct val="100000"/>
              <a:buFont typeface="Arial"/>
              <a:buChar char="•"/>
              <a:defRPr sz="2000" b="1">
                <a:latin typeface="Franklin Gothic Book"/>
                <a:ea typeface="Franklin Gothic Book"/>
                <a:cs typeface="Franklin Gothic Book"/>
                <a:sym typeface="Franklin Gothic Book"/>
              </a:defRPr>
            </a:pPr>
            <a:r>
              <a:rPr lang="en-GB" dirty="0" smtClean="0"/>
              <a:t>We would hope to continue to record training videos following the COVID19 recovery to continue to invest heavily into the emotional wellbeing of the 244,000 school aged children in Birmingham</a:t>
            </a:r>
          </a:p>
          <a:p>
            <a:pPr marL="285750" indent="-285750">
              <a:spcBef>
                <a:spcPts val="1200"/>
              </a:spcBef>
              <a:buSzPct val="100000"/>
              <a:buFont typeface="Arial"/>
              <a:buChar char="•"/>
              <a:defRPr sz="2000" b="1">
                <a:latin typeface="Franklin Gothic Book"/>
                <a:ea typeface="Franklin Gothic Book"/>
                <a:cs typeface="Franklin Gothic Book"/>
                <a:sym typeface="Franklin Gothic Book"/>
              </a:defRPr>
            </a:pPr>
            <a:r>
              <a:rPr lang="en-GB" dirty="0" smtClean="0"/>
              <a:t>We hope the guidance developed in partnership with BCC, BEP, BCT and FTB would become policy and guidance for Birmingham going forward to reduce EBSA across the city</a:t>
            </a:r>
            <a:endParaRPr dirty="0"/>
          </a:p>
        </p:txBody>
      </p:sp>
      <p:sp>
        <p:nvSpPr>
          <p:cNvPr id="152" name="Shape 152"/>
          <p:cNvSpPr/>
          <p:nvPr/>
        </p:nvSpPr>
        <p:spPr>
          <a:xfrm>
            <a:off x="-9058" y="573215"/>
            <a:ext cx="9144001" cy="8280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lvl1pPr algn="ctr">
              <a:spcBef>
                <a:spcPts val="600"/>
              </a:spcBef>
              <a:defRPr sz="4800" b="1">
                <a:solidFill>
                  <a:srgbClr val="8C4799"/>
                </a:solidFill>
                <a:latin typeface="Franklin Gothic Medium"/>
                <a:ea typeface="Franklin Gothic Medium"/>
                <a:cs typeface="Franklin Gothic Medium"/>
                <a:sym typeface="Franklin Gothic Medium"/>
              </a:defRPr>
            </a:lvl1pPr>
          </a:lstStyle>
          <a:p>
            <a:r>
              <a:rPr lang="en-GB" dirty="0" smtClean="0"/>
              <a:t>Expected Outcomes</a:t>
            </a:r>
            <a:endParaRPr dirty="0"/>
          </a:p>
        </p:txBody>
      </p:sp>
      <p:sp>
        <p:nvSpPr>
          <p:cNvPr id="2" name="Footer Placeholder 1"/>
          <p:cNvSpPr>
            <a:spLocks noGrp="1"/>
          </p:cNvSpPr>
          <p:nvPr>
            <p:ph type="ftr" sz="quarter" idx="11"/>
          </p:nvPr>
        </p:nvSpPr>
        <p:spPr/>
        <p:txBody>
          <a:bodyPr/>
          <a:lstStyle/>
          <a:p>
            <a:r>
              <a:rPr lang="en-US" smtClean="0"/>
              <a:t>Education Emotional Wellbeing Steering Group 2020</a:t>
            </a:r>
            <a:endParaRPr lang="en-GB"/>
          </a:p>
        </p:txBody>
      </p:sp>
    </p:spTree>
    <p:extLst>
      <p:ext uri="{BB962C8B-B14F-4D97-AF65-F5344CB8AC3E}">
        <p14:creationId xmlns:p14="http://schemas.microsoft.com/office/powerpoint/2010/main" val="1209270083"/>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4335</TotalTime>
  <Words>875</Words>
  <Application>Microsoft Office PowerPoint</Application>
  <PresentationFormat>On-screen Show (4:3)</PresentationFormat>
  <Paragraphs>62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Birmingham Childrens Hospital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Rohesia Darkin (RQ3) BCH</dc:creator>
  <cp:lastModifiedBy>Docherty Erin (RQ3) BCH</cp:lastModifiedBy>
  <cp:revision>90</cp:revision>
  <cp:lastPrinted>2017-01-03T10:54:05Z</cp:lastPrinted>
  <dcterms:created xsi:type="dcterms:W3CDTF">2016-10-25T09:43:01Z</dcterms:created>
  <dcterms:modified xsi:type="dcterms:W3CDTF">2020-05-10T13:59:43Z</dcterms:modified>
</cp:coreProperties>
</file>