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0" r:id="rId5"/>
    <p:sldId id="258" r:id="rId6"/>
    <p:sldId id="267" r:id="rId7"/>
    <p:sldId id="264" r:id="rId8"/>
    <p:sldId id="256" r:id="rId9"/>
    <p:sldId id="268" r:id="rId10"/>
    <p:sldId id="269"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0DB01B-3571-4639-9297-4BB04D87E181}" v="3" dt="2020-03-30T11:01:05.6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7E1408-D4F6-4967-8D52-A1EAF9EB4F71}" type="doc">
      <dgm:prSet loTypeId="urn:microsoft.com/office/officeart/2005/8/layout/process1" loCatId="process" qsTypeId="urn:microsoft.com/office/officeart/2005/8/quickstyle/simple1" qsCatId="simple" csTypeId="urn:microsoft.com/office/officeart/2005/8/colors/accent1_2" csCatId="accent1" phldr="1"/>
      <dgm:spPr/>
    </dgm:pt>
    <dgm:pt modelId="{246C835E-C334-4AD8-88AD-8B81761393BA}">
      <dgm:prSet phldrT="[Text]" custT="1"/>
      <dgm:spPr>
        <a:solidFill>
          <a:srgbClr val="00B050"/>
        </a:solidFill>
      </dgm:spPr>
      <dgm:t>
        <a:bodyPr/>
        <a:lstStyle/>
        <a:p>
          <a:r>
            <a:rPr lang="en-US" sz="1800" dirty="0">
              <a:latin typeface="Arial" panose="020B0604020202020204" pitchFamily="34" charset="0"/>
              <a:cs typeface="Arial" panose="020B0604020202020204" pitchFamily="34" charset="0"/>
            </a:rPr>
            <a:t>0121 262 3555</a:t>
          </a:r>
        </a:p>
        <a:p>
          <a:r>
            <a:rPr lang="en-US" sz="1800" dirty="0">
              <a:latin typeface="Arial" panose="020B0604020202020204" pitchFamily="34" charset="0"/>
              <a:cs typeface="Arial" panose="020B0604020202020204" pitchFamily="34" charset="0"/>
            </a:rPr>
            <a:t>Open: 9am-11pm </a:t>
          </a:r>
        </a:p>
        <a:p>
          <a:r>
            <a:rPr lang="en-US" sz="1800" dirty="0">
              <a:latin typeface="Arial" panose="020B0604020202020204" pitchFamily="34" charset="0"/>
              <a:cs typeface="Arial" panose="020B0604020202020204" pitchFamily="34" charset="0"/>
            </a:rPr>
            <a:t>Screening and triage</a:t>
          </a:r>
        </a:p>
        <a:p>
          <a:r>
            <a:rPr lang="en-US" sz="1800" dirty="0">
              <a:latin typeface="Arial" panose="020B0604020202020204" pitchFamily="34" charset="0"/>
              <a:cs typeface="Arial" panose="020B0604020202020204" pitchFamily="34" charset="0"/>
            </a:rPr>
            <a:t>Provided by  Mind and Living Well Consortium</a:t>
          </a:r>
        </a:p>
      </dgm:t>
    </dgm:pt>
    <dgm:pt modelId="{77C19963-90BE-4571-BB8E-BBDB6004F4A5}" type="parTrans" cxnId="{480D62D9-5C4A-466D-8C73-1460D15A16EB}">
      <dgm:prSet/>
      <dgm:spPr/>
      <dgm:t>
        <a:bodyPr/>
        <a:lstStyle/>
        <a:p>
          <a:endParaRPr lang="en-US"/>
        </a:p>
      </dgm:t>
    </dgm:pt>
    <dgm:pt modelId="{1BAF4ED6-ABC9-4FFC-8276-97B4D71D49DF}" type="sibTrans" cxnId="{480D62D9-5C4A-466D-8C73-1460D15A16EB}">
      <dgm:prSet/>
      <dgm:spPr>
        <a:solidFill>
          <a:schemeClr val="accent3"/>
        </a:solidFill>
      </dgm:spPr>
      <dgm:t>
        <a:bodyPr/>
        <a:lstStyle/>
        <a:p>
          <a:endParaRPr lang="en-US" dirty="0"/>
        </a:p>
      </dgm:t>
    </dgm:pt>
    <dgm:pt modelId="{75DB0870-DCB1-47FF-91EB-765AFAF9F104}">
      <dgm:prSet phldrT="[Text]" custT="1"/>
      <dgm:spPr>
        <a:solidFill>
          <a:srgbClr val="0070C0"/>
        </a:solidFill>
      </dgm:spPr>
      <dgm:t>
        <a:bodyPr/>
        <a:lstStyle/>
        <a:p>
          <a:r>
            <a:rPr lang="en-US" sz="2000" dirty="0">
              <a:latin typeface="Arial" panose="020B0604020202020204" pitchFamily="34" charset="0"/>
              <a:cs typeface="Arial" panose="020B0604020202020204" pitchFamily="34" charset="0"/>
            </a:rPr>
            <a:t>Access centre</a:t>
          </a:r>
        </a:p>
      </dgm:t>
    </dgm:pt>
    <dgm:pt modelId="{36E49326-FCD5-4A91-AF01-A363919C0E5C}" type="parTrans" cxnId="{BAD262F4-B0A7-46F1-9AE0-BA3B268383D2}">
      <dgm:prSet/>
      <dgm:spPr/>
      <dgm:t>
        <a:bodyPr/>
        <a:lstStyle/>
        <a:p>
          <a:endParaRPr lang="en-US"/>
        </a:p>
      </dgm:t>
    </dgm:pt>
    <dgm:pt modelId="{84B73F2C-4024-466F-B5C5-997FF0B4B792}" type="sibTrans" cxnId="{BAD262F4-B0A7-46F1-9AE0-BA3B268383D2}">
      <dgm:prSet/>
      <dgm:spPr>
        <a:solidFill>
          <a:schemeClr val="accent3"/>
        </a:solidFill>
      </dgm:spPr>
      <dgm:t>
        <a:bodyPr/>
        <a:lstStyle/>
        <a:p>
          <a:endParaRPr lang="en-US"/>
        </a:p>
      </dgm:t>
    </dgm:pt>
    <dgm:pt modelId="{65E00329-66D6-4561-A0A9-7A110F5C57B1}" type="pres">
      <dgm:prSet presAssocID="{857E1408-D4F6-4967-8D52-A1EAF9EB4F71}" presName="Name0" presStyleCnt="0">
        <dgm:presLayoutVars>
          <dgm:dir/>
          <dgm:resizeHandles val="exact"/>
        </dgm:presLayoutVars>
      </dgm:prSet>
      <dgm:spPr/>
    </dgm:pt>
    <dgm:pt modelId="{301604D8-62D6-4921-BF40-657D2C89C7CB}" type="pres">
      <dgm:prSet presAssocID="{246C835E-C334-4AD8-88AD-8B81761393BA}" presName="node" presStyleLbl="node1" presStyleIdx="0" presStyleCnt="2" custScaleX="23954" custScaleY="35398" custLinFactNeighborX="-26401" custLinFactNeighborY="-352">
        <dgm:presLayoutVars>
          <dgm:bulletEnabled val="1"/>
        </dgm:presLayoutVars>
      </dgm:prSet>
      <dgm:spPr/>
    </dgm:pt>
    <dgm:pt modelId="{8EDEC70B-311B-4E8A-BBFE-13DD15CFB48B}" type="pres">
      <dgm:prSet presAssocID="{1BAF4ED6-ABC9-4FFC-8276-97B4D71D49DF}" presName="sibTrans" presStyleLbl="sibTrans2D1" presStyleIdx="0" presStyleCnt="1" custScaleY="30420" custLinFactNeighborX="-23736"/>
      <dgm:spPr/>
    </dgm:pt>
    <dgm:pt modelId="{B6C4B251-3FD5-43F8-8F5E-390AD75C5020}" type="pres">
      <dgm:prSet presAssocID="{1BAF4ED6-ABC9-4FFC-8276-97B4D71D49DF}" presName="connectorText" presStyleLbl="sibTrans2D1" presStyleIdx="0" presStyleCnt="1"/>
      <dgm:spPr/>
    </dgm:pt>
    <dgm:pt modelId="{350CE496-6468-4E74-994B-23E3142501FF}" type="pres">
      <dgm:prSet presAssocID="{75DB0870-DCB1-47FF-91EB-765AFAF9F104}" presName="node" presStyleLbl="node1" presStyleIdx="1" presStyleCnt="2" custScaleX="17220" custScaleY="19680" custLinFactX="-3143" custLinFactNeighborX="-100000" custLinFactNeighborY="587">
        <dgm:presLayoutVars>
          <dgm:bulletEnabled val="1"/>
        </dgm:presLayoutVars>
      </dgm:prSet>
      <dgm:spPr/>
    </dgm:pt>
  </dgm:ptLst>
  <dgm:cxnLst>
    <dgm:cxn modelId="{B7227409-47C4-4AD5-B334-0ED45B61F930}" type="presOf" srcId="{1BAF4ED6-ABC9-4FFC-8276-97B4D71D49DF}" destId="{B6C4B251-3FD5-43F8-8F5E-390AD75C5020}" srcOrd="1" destOrd="0" presId="urn:microsoft.com/office/officeart/2005/8/layout/process1"/>
    <dgm:cxn modelId="{1B5B1A5C-B6B6-4406-9C03-54CB1E650DD2}" type="presOf" srcId="{246C835E-C334-4AD8-88AD-8B81761393BA}" destId="{301604D8-62D6-4921-BF40-657D2C89C7CB}" srcOrd="0" destOrd="0" presId="urn:microsoft.com/office/officeart/2005/8/layout/process1"/>
    <dgm:cxn modelId="{F4DA526B-8E8B-4EEA-B406-55E18BD2850A}" type="presOf" srcId="{857E1408-D4F6-4967-8D52-A1EAF9EB4F71}" destId="{65E00329-66D6-4561-A0A9-7A110F5C57B1}" srcOrd="0" destOrd="0" presId="urn:microsoft.com/office/officeart/2005/8/layout/process1"/>
    <dgm:cxn modelId="{5EAFD3A6-16C8-45B0-A36E-DA3748D957C3}" type="presOf" srcId="{75DB0870-DCB1-47FF-91EB-765AFAF9F104}" destId="{350CE496-6468-4E74-994B-23E3142501FF}" srcOrd="0" destOrd="0" presId="urn:microsoft.com/office/officeart/2005/8/layout/process1"/>
    <dgm:cxn modelId="{BC0330A9-D36A-4E04-AC81-8E3FBC639FB5}" type="presOf" srcId="{1BAF4ED6-ABC9-4FFC-8276-97B4D71D49DF}" destId="{8EDEC70B-311B-4E8A-BBFE-13DD15CFB48B}" srcOrd="0" destOrd="0" presId="urn:microsoft.com/office/officeart/2005/8/layout/process1"/>
    <dgm:cxn modelId="{480D62D9-5C4A-466D-8C73-1460D15A16EB}" srcId="{857E1408-D4F6-4967-8D52-A1EAF9EB4F71}" destId="{246C835E-C334-4AD8-88AD-8B81761393BA}" srcOrd="0" destOrd="0" parTransId="{77C19963-90BE-4571-BB8E-BBDB6004F4A5}" sibTransId="{1BAF4ED6-ABC9-4FFC-8276-97B4D71D49DF}"/>
    <dgm:cxn modelId="{BAD262F4-B0A7-46F1-9AE0-BA3B268383D2}" srcId="{857E1408-D4F6-4967-8D52-A1EAF9EB4F71}" destId="{75DB0870-DCB1-47FF-91EB-765AFAF9F104}" srcOrd="1" destOrd="0" parTransId="{36E49326-FCD5-4A91-AF01-A363919C0E5C}" sibTransId="{84B73F2C-4024-466F-B5C5-997FF0B4B792}"/>
    <dgm:cxn modelId="{40E0ED26-4C8F-413C-B51E-2DE009C1143D}" type="presParOf" srcId="{65E00329-66D6-4561-A0A9-7A110F5C57B1}" destId="{301604D8-62D6-4921-BF40-657D2C89C7CB}" srcOrd="0" destOrd="0" presId="urn:microsoft.com/office/officeart/2005/8/layout/process1"/>
    <dgm:cxn modelId="{94B7F825-1CD9-4703-A1BE-791D07F7084B}" type="presParOf" srcId="{65E00329-66D6-4561-A0A9-7A110F5C57B1}" destId="{8EDEC70B-311B-4E8A-BBFE-13DD15CFB48B}" srcOrd="1" destOrd="0" presId="urn:microsoft.com/office/officeart/2005/8/layout/process1"/>
    <dgm:cxn modelId="{2B8B64A3-0DE7-4734-8298-DB03CFD8992D}" type="presParOf" srcId="{8EDEC70B-311B-4E8A-BBFE-13DD15CFB48B}" destId="{B6C4B251-3FD5-43F8-8F5E-390AD75C5020}" srcOrd="0" destOrd="0" presId="urn:microsoft.com/office/officeart/2005/8/layout/process1"/>
    <dgm:cxn modelId="{D4490297-232C-403E-927D-40EC240B81AC}" type="presParOf" srcId="{65E00329-66D6-4561-A0A9-7A110F5C57B1}" destId="{350CE496-6468-4E74-994B-23E3142501FF}"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7E1408-D4F6-4967-8D52-A1EAF9EB4F71}" type="doc">
      <dgm:prSet loTypeId="urn:microsoft.com/office/officeart/2005/8/layout/process1" loCatId="process" qsTypeId="urn:microsoft.com/office/officeart/2005/8/quickstyle/simple1" qsCatId="simple" csTypeId="urn:microsoft.com/office/officeart/2005/8/colors/accent1_2" csCatId="accent1" phldr="1"/>
      <dgm:spPr/>
    </dgm:pt>
    <dgm:pt modelId="{246C835E-C334-4AD8-88AD-8B81761393BA}">
      <dgm:prSet phldrT="[Text]" custT="1"/>
      <dgm:spPr/>
      <dgm:t>
        <a:bodyPr/>
        <a:lstStyle/>
        <a:p>
          <a:endParaRPr lang="en-US" sz="1800" dirty="0"/>
        </a:p>
        <a:p>
          <a:r>
            <a:rPr lang="en-US" sz="2000" dirty="0">
              <a:latin typeface="Arial" panose="020B0604020202020204" pitchFamily="34" charset="0"/>
              <a:cs typeface="Arial" panose="020B0604020202020204" pitchFamily="34" charset="0"/>
            </a:rPr>
            <a:t>Dedicated support line</a:t>
          </a:r>
        </a:p>
        <a:p>
          <a:r>
            <a:rPr lang="en-US" sz="2000" dirty="0">
              <a:latin typeface="Arial" panose="020B0604020202020204" pitchFamily="34" charset="0"/>
              <a:cs typeface="Arial" panose="020B0604020202020204" pitchFamily="34" charset="0"/>
            </a:rPr>
            <a:t>Open: 9am-11pm</a:t>
          </a:r>
        </a:p>
        <a:p>
          <a:r>
            <a:rPr lang="en-US" sz="2000" dirty="0">
              <a:latin typeface="Arial" panose="020B0604020202020204" pitchFamily="34" charset="0"/>
              <a:cs typeface="Arial" panose="020B0604020202020204" pitchFamily="34" charset="0"/>
            </a:rPr>
            <a:t>0121 633 1217</a:t>
          </a:r>
        </a:p>
        <a:p>
          <a:endParaRPr lang="en-US" sz="1800" dirty="0"/>
        </a:p>
      </dgm:t>
    </dgm:pt>
    <dgm:pt modelId="{77C19963-90BE-4571-BB8E-BBDB6004F4A5}" type="parTrans" cxnId="{480D62D9-5C4A-466D-8C73-1460D15A16EB}">
      <dgm:prSet/>
      <dgm:spPr/>
      <dgm:t>
        <a:bodyPr/>
        <a:lstStyle/>
        <a:p>
          <a:endParaRPr lang="en-US"/>
        </a:p>
      </dgm:t>
    </dgm:pt>
    <dgm:pt modelId="{1BAF4ED6-ABC9-4FFC-8276-97B4D71D49DF}" type="sibTrans" cxnId="{480D62D9-5C4A-466D-8C73-1460D15A16EB}">
      <dgm:prSet/>
      <dgm:spPr>
        <a:solidFill>
          <a:schemeClr val="accent3"/>
        </a:solidFill>
      </dgm:spPr>
      <dgm:t>
        <a:bodyPr/>
        <a:lstStyle/>
        <a:p>
          <a:endParaRPr lang="en-US"/>
        </a:p>
      </dgm:t>
    </dgm:pt>
    <dgm:pt modelId="{75DB0870-DCB1-47FF-91EB-765AFAF9F104}">
      <dgm:prSet phldrT="[Text]" custT="1"/>
      <dgm:spPr>
        <a:solidFill>
          <a:schemeClr val="accent6"/>
        </a:solidFill>
      </dgm:spPr>
      <dgm:t>
        <a:bodyPr/>
        <a:lstStyle/>
        <a:p>
          <a:r>
            <a:rPr lang="en-US" sz="2600" dirty="0">
              <a:latin typeface="Arial" panose="020B0604020202020204" pitchFamily="34" charset="0"/>
              <a:cs typeface="Arial" panose="020B0604020202020204" pitchFamily="34" charset="0"/>
            </a:rPr>
            <a:t>Screening and intervention</a:t>
          </a:r>
        </a:p>
        <a:p>
          <a:r>
            <a:rPr lang="en-US" sz="2200" dirty="0">
              <a:latin typeface="Arial" panose="020B0604020202020204" pitchFamily="34" charset="0"/>
              <a:cs typeface="Arial" panose="020B0604020202020204" pitchFamily="34" charset="0"/>
            </a:rPr>
            <a:t>Provided by Living Well Consortium</a:t>
          </a:r>
        </a:p>
      </dgm:t>
    </dgm:pt>
    <dgm:pt modelId="{36E49326-FCD5-4A91-AF01-A363919C0E5C}" type="parTrans" cxnId="{BAD262F4-B0A7-46F1-9AE0-BA3B268383D2}">
      <dgm:prSet/>
      <dgm:spPr/>
      <dgm:t>
        <a:bodyPr/>
        <a:lstStyle/>
        <a:p>
          <a:endParaRPr lang="en-US"/>
        </a:p>
      </dgm:t>
    </dgm:pt>
    <dgm:pt modelId="{84B73F2C-4024-466F-B5C5-997FF0B4B792}" type="sibTrans" cxnId="{BAD262F4-B0A7-46F1-9AE0-BA3B268383D2}">
      <dgm:prSet/>
      <dgm:spPr>
        <a:solidFill>
          <a:schemeClr val="accent3"/>
        </a:solidFill>
      </dgm:spPr>
      <dgm:t>
        <a:bodyPr/>
        <a:lstStyle/>
        <a:p>
          <a:endParaRPr lang="en-US"/>
        </a:p>
      </dgm:t>
    </dgm:pt>
    <dgm:pt modelId="{78FA95BC-0156-47C0-A257-24971D7789E5}">
      <dgm:prSet/>
      <dgm:spPr>
        <a:solidFill>
          <a:schemeClr val="accent2">
            <a:lumMod val="75000"/>
          </a:schemeClr>
        </a:solidFill>
      </dgm:spPr>
      <dgm:t>
        <a:bodyPr/>
        <a:lstStyle/>
        <a:p>
          <a:r>
            <a:rPr lang="en-US" dirty="0">
              <a:latin typeface="Arial" panose="020B0604020202020204" pitchFamily="34" charset="0"/>
              <a:cs typeface="Arial" panose="020B0604020202020204" pitchFamily="34" charset="0"/>
            </a:rPr>
            <a:t>Further counselling sessions with trauma / PTSD focus</a:t>
          </a:r>
        </a:p>
        <a:p>
          <a:r>
            <a:rPr lang="en-US" dirty="0">
              <a:latin typeface="Arial" panose="020B0604020202020204" pitchFamily="34" charset="0"/>
              <a:cs typeface="Arial" panose="020B0604020202020204" pitchFamily="34" charset="0"/>
            </a:rPr>
            <a:t>Provided by Living Well Consortium</a:t>
          </a:r>
        </a:p>
      </dgm:t>
    </dgm:pt>
    <dgm:pt modelId="{BADD89AA-1B6A-4A09-AF78-F6F84D15D508}" type="parTrans" cxnId="{348A2137-0DEB-4C2F-9DF0-4A61C7C0A171}">
      <dgm:prSet/>
      <dgm:spPr/>
      <dgm:t>
        <a:bodyPr/>
        <a:lstStyle/>
        <a:p>
          <a:endParaRPr lang="en-US"/>
        </a:p>
      </dgm:t>
    </dgm:pt>
    <dgm:pt modelId="{57201515-6374-4328-9080-DC1843DC1484}" type="sibTrans" cxnId="{348A2137-0DEB-4C2F-9DF0-4A61C7C0A171}">
      <dgm:prSet/>
      <dgm:spPr/>
      <dgm:t>
        <a:bodyPr/>
        <a:lstStyle/>
        <a:p>
          <a:endParaRPr lang="en-US"/>
        </a:p>
      </dgm:t>
    </dgm:pt>
    <dgm:pt modelId="{65E00329-66D6-4561-A0A9-7A110F5C57B1}" type="pres">
      <dgm:prSet presAssocID="{857E1408-D4F6-4967-8D52-A1EAF9EB4F71}" presName="Name0" presStyleCnt="0">
        <dgm:presLayoutVars>
          <dgm:dir/>
          <dgm:resizeHandles val="exact"/>
        </dgm:presLayoutVars>
      </dgm:prSet>
      <dgm:spPr/>
    </dgm:pt>
    <dgm:pt modelId="{301604D8-62D6-4921-BF40-657D2C89C7CB}" type="pres">
      <dgm:prSet presAssocID="{246C835E-C334-4AD8-88AD-8B81761393BA}" presName="node" presStyleLbl="node1" presStyleIdx="0" presStyleCnt="3">
        <dgm:presLayoutVars>
          <dgm:bulletEnabled val="1"/>
        </dgm:presLayoutVars>
      </dgm:prSet>
      <dgm:spPr/>
    </dgm:pt>
    <dgm:pt modelId="{8EDEC70B-311B-4E8A-BBFE-13DD15CFB48B}" type="pres">
      <dgm:prSet presAssocID="{1BAF4ED6-ABC9-4FFC-8276-97B4D71D49DF}" presName="sibTrans" presStyleLbl="sibTrans2D1" presStyleIdx="0" presStyleCnt="2"/>
      <dgm:spPr/>
    </dgm:pt>
    <dgm:pt modelId="{B6C4B251-3FD5-43F8-8F5E-390AD75C5020}" type="pres">
      <dgm:prSet presAssocID="{1BAF4ED6-ABC9-4FFC-8276-97B4D71D49DF}" presName="connectorText" presStyleLbl="sibTrans2D1" presStyleIdx="0" presStyleCnt="2"/>
      <dgm:spPr/>
    </dgm:pt>
    <dgm:pt modelId="{350CE496-6468-4E74-994B-23E3142501FF}" type="pres">
      <dgm:prSet presAssocID="{75DB0870-DCB1-47FF-91EB-765AFAF9F104}" presName="node" presStyleLbl="node1" presStyleIdx="1" presStyleCnt="3">
        <dgm:presLayoutVars>
          <dgm:bulletEnabled val="1"/>
        </dgm:presLayoutVars>
      </dgm:prSet>
      <dgm:spPr/>
    </dgm:pt>
    <dgm:pt modelId="{342A304E-BCCB-4550-841B-59B5C8DB72E4}" type="pres">
      <dgm:prSet presAssocID="{84B73F2C-4024-466F-B5C5-997FF0B4B792}" presName="sibTrans" presStyleLbl="sibTrans2D1" presStyleIdx="1" presStyleCnt="2"/>
      <dgm:spPr/>
    </dgm:pt>
    <dgm:pt modelId="{71AAF58F-702B-4C88-A072-361F72EAD85F}" type="pres">
      <dgm:prSet presAssocID="{84B73F2C-4024-466F-B5C5-997FF0B4B792}" presName="connectorText" presStyleLbl="sibTrans2D1" presStyleIdx="1" presStyleCnt="2"/>
      <dgm:spPr/>
    </dgm:pt>
    <dgm:pt modelId="{06D43714-E1CF-4314-A971-E8FA67EFA860}" type="pres">
      <dgm:prSet presAssocID="{78FA95BC-0156-47C0-A257-24971D7789E5}" presName="node" presStyleLbl="node1" presStyleIdx="2" presStyleCnt="3">
        <dgm:presLayoutVars>
          <dgm:bulletEnabled val="1"/>
        </dgm:presLayoutVars>
      </dgm:prSet>
      <dgm:spPr/>
    </dgm:pt>
  </dgm:ptLst>
  <dgm:cxnLst>
    <dgm:cxn modelId="{B7227409-47C4-4AD5-B334-0ED45B61F930}" type="presOf" srcId="{1BAF4ED6-ABC9-4FFC-8276-97B4D71D49DF}" destId="{B6C4B251-3FD5-43F8-8F5E-390AD75C5020}" srcOrd="1" destOrd="0" presId="urn:microsoft.com/office/officeart/2005/8/layout/process1"/>
    <dgm:cxn modelId="{23974D1F-6F74-4817-AFB3-021311EDA754}" type="presOf" srcId="{84B73F2C-4024-466F-B5C5-997FF0B4B792}" destId="{71AAF58F-702B-4C88-A072-361F72EAD85F}" srcOrd="1" destOrd="0" presId="urn:microsoft.com/office/officeart/2005/8/layout/process1"/>
    <dgm:cxn modelId="{E4D84F34-54F6-4FA7-A602-F87DDEEBC57B}" type="presOf" srcId="{84B73F2C-4024-466F-B5C5-997FF0B4B792}" destId="{342A304E-BCCB-4550-841B-59B5C8DB72E4}" srcOrd="0" destOrd="0" presId="urn:microsoft.com/office/officeart/2005/8/layout/process1"/>
    <dgm:cxn modelId="{348A2137-0DEB-4C2F-9DF0-4A61C7C0A171}" srcId="{857E1408-D4F6-4967-8D52-A1EAF9EB4F71}" destId="{78FA95BC-0156-47C0-A257-24971D7789E5}" srcOrd="2" destOrd="0" parTransId="{BADD89AA-1B6A-4A09-AF78-F6F84D15D508}" sibTransId="{57201515-6374-4328-9080-DC1843DC1484}"/>
    <dgm:cxn modelId="{1B5B1A5C-B6B6-4406-9C03-54CB1E650DD2}" type="presOf" srcId="{246C835E-C334-4AD8-88AD-8B81761393BA}" destId="{301604D8-62D6-4921-BF40-657D2C89C7CB}" srcOrd="0" destOrd="0" presId="urn:microsoft.com/office/officeart/2005/8/layout/process1"/>
    <dgm:cxn modelId="{F4DA526B-8E8B-4EEA-B406-55E18BD2850A}" type="presOf" srcId="{857E1408-D4F6-4967-8D52-A1EAF9EB4F71}" destId="{65E00329-66D6-4561-A0A9-7A110F5C57B1}" srcOrd="0" destOrd="0" presId="urn:microsoft.com/office/officeart/2005/8/layout/process1"/>
    <dgm:cxn modelId="{67685EA2-A214-4907-ADD4-6A693210E674}" type="presOf" srcId="{78FA95BC-0156-47C0-A257-24971D7789E5}" destId="{06D43714-E1CF-4314-A971-E8FA67EFA860}" srcOrd="0" destOrd="0" presId="urn:microsoft.com/office/officeart/2005/8/layout/process1"/>
    <dgm:cxn modelId="{5EAFD3A6-16C8-45B0-A36E-DA3748D957C3}" type="presOf" srcId="{75DB0870-DCB1-47FF-91EB-765AFAF9F104}" destId="{350CE496-6468-4E74-994B-23E3142501FF}" srcOrd="0" destOrd="0" presId="urn:microsoft.com/office/officeart/2005/8/layout/process1"/>
    <dgm:cxn modelId="{BC0330A9-D36A-4E04-AC81-8E3FBC639FB5}" type="presOf" srcId="{1BAF4ED6-ABC9-4FFC-8276-97B4D71D49DF}" destId="{8EDEC70B-311B-4E8A-BBFE-13DD15CFB48B}" srcOrd="0" destOrd="0" presId="urn:microsoft.com/office/officeart/2005/8/layout/process1"/>
    <dgm:cxn modelId="{480D62D9-5C4A-466D-8C73-1460D15A16EB}" srcId="{857E1408-D4F6-4967-8D52-A1EAF9EB4F71}" destId="{246C835E-C334-4AD8-88AD-8B81761393BA}" srcOrd="0" destOrd="0" parTransId="{77C19963-90BE-4571-BB8E-BBDB6004F4A5}" sibTransId="{1BAF4ED6-ABC9-4FFC-8276-97B4D71D49DF}"/>
    <dgm:cxn modelId="{BAD262F4-B0A7-46F1-9AE0-BA3B268383D2}" srcId="{857E1408-D4F6-4967-8D52-A1EAF9EB4F71}" destId="{75DB0870-DCB1-47FF-91EB-765AFAF9F104}" srcOrd="1" destOrd="0" parTransId="{36E49326-FCD5-4A91-AF01-A363919C0E5C}" sibTransId="{84B73F2C-4024-466F-B5C5-997FF0B4B792}"/>
    <dgm:cxn modelId="{40E0ED26-4C8F-413C-B51E-2DE009C1143D}" type="presParOf" srcId="{65E00329-66D6-4561-A0A9-7A110F5C57B1}" destId="{301604D8-62D6-4921-BF40-657D2C89C7CB}" srcOrd="0" destOrd="0" presId="urn:microsoft.com/office/officeart/2005/8/layout/process1"/>
    <dgm:cxn modelId="{94B7F825-1CD9-4703-A1BE-791D07F7084B}" type="presParOf" srcId="{65E00329-66D6-4561-A0A9-7A110F5C57B1}" destId="{8EDEC70B-311B-4E8A-BBFE-13DD15CFB48B}" srcOrd="1" destOrd="0" presId="urn:microsoft.com/office/officeart/2005/8/layout/process1"/>
    <dgm:cxn modelId="{2B8B64A3-0DE7-4734-8298-DB03CFD8992D}" type="presParOf" srcId="{8EDEC70B-311B-4E8A-BBFE-13DD15CFB48B}" destId="{B6C4B251-3FD5-43F8-8F5E-390AD75C5020}" srcOrd="0" destOrd="0" presId="urn:microsoft.com/office/officeart/2005/8/layout/process1"/>
    <dgm:cxn modelId="{D4490297-232C-403E-927D-40EC240B81AC}" type="presParOf" srcId="{65E00329-66D6-4561-A0A9-7A110F5C57B1}" destId="{350CE496-6468-4E74-994B-23E3142501FF}" srcOrd="2" destOrd="0" presId="urn:microsoft.com/office/officeart/2005/8/layout/process1"/>
    <dgm:cxn modelId="{82B0E2FF-E044-42FF-8E1F-F7D4EC133B25}" type="presParOf" srcId="{65E00329-66D6-4561-A0A9-7A110F5C57B1}" destId="{342A304E-BCCB-4550-841B-59B5C8DB72E4}" srcOrd="3" destOrd="0" presId="urn:microsoft.com/office/officeart/2005/8/layout/process1"/>
    <dgm:cxn modelId="{DF27069C-9373-4FFC-9147-6B7E98FEFED0}" type="presParOf" srcId="{342A304E-BCCB-4550-841B-59B5C8DB72E4}" destId="{71AAF58F-702B-4C88-A072-361F72EAD85F}" srcOrd="0" destOrd="0" presId="urn:microsoft.com/office/officeart/2005/8/layout/process1"/>
    <dgm:cxn modelId="{FD240497-2DF4-46B6-B071-A49916074A55}" type="presParOf" srcId="{65E00329-66D6-4561-A0A9-7A110F5C57B1}" destId="{06D43714-E1CF-4314-A971-E8FA67EFA86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734020-F57B-4FA2-878E-698E731BE2CB}"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GB"/>
        </a:p>
      </dgm:t>
    </dgm:pt>
    <dgm:pt modelId="{644D5E1D-8ED9-439C-82B9-31144A8576AD}">
      <dgm:prSet phldrT="[Text]"/>
      <dgm:spPr/>
      <dgm:t>
        <a:bodyPr/>
        <a:lstStyle/>
        <a:p>
          <a:r>
            <a:rPr lang="en-GB" dirty="0"/>
            <a:t>0-18 Birmingham </a:t>
          </a:r>
        </a:p>
      </dgm:t>
    </dgm:pt>
    <dgm:pt modelId="{481351D0-B7D4-4140-AC35-865CD9444902}" type="parTrans" cxnId="{27A62B70-983B-457D-8908-5BDA6CF377E9}">
      <dgm:prSet/>
      <dgm:spPr/>
      <dgm:t>
        <a:bodyPr/>
        <a:lstStyle/>
        <a:p>
          <a:endParaRPr lang="en-GB"/>
        </a:p>
      </dgm:t>
    </dgm:pt>
    <dgm:pt modelId="{C8ADC0CE-C78E-4D2F-AD27-2B23E81B08D4}" type="sibTrans" cxnId="{27A62B70-983B-457D-8908-5BDA6CF377E9}">
      <dgm:prSet/>
      <dgm:spPr/>
      <dgm:t>
        <a:bodyPr/>
        <a:lstStyle/>
        <a:p>
          <a:endParaRPr lang="en-GB"/>
        </a:p>
      </dgm:t>
    </dgm:pt>
    <dgm:pt modelId="{04458170-E871-4396-A715-698863444BE5}">
      <dgm:prSet phldrT="[Text]"/>
      <dgm:spPr/>
      <dgm:t>
        <a:bodyPr/>
        <a:lstStyle/>
        <a:p>
          <a:r>
            <a:rPr lang="en-GB" dirty="0"/>
            <a:t>Patients needing more help or risk support will be triaged to FTB Access Centre </a:t>
          </a:r>
        </a:p>
      </dgm:t>
    </dgm:pt>
    <dgm:pt modelId="{94F36C74-1118-4DCE-9125-BA75C425ADB9}" type="parTrans" cxnId="{A6E8EE7C-8817-4E98-A50E-B8D1AD7EDCB2}">
      <dgm:prSet/>
      <dgm:spPr/>
      <dgm:t>
        <a:bodyPr/>
        <a:lstStyle/>
        <a:p>
          <a:endParaRPr lang="en-GB"/>
        </a:p>
      </dgm:t>
    </dgm:pt>
    <dgm:pt modelId="{BA0B9C5E-5E4D-4E57-978F-3A9B3B86F480}" type="sibTrans" cxnId="{A6E8EE7C-8817-4E98-A50E-B8D1AD7EDCB2}">
      <dgm:prSet/>
      <dgm:spPr/>
      <dgm:t>
        <a:bodyPr/>
        <a:lstStyle/>
        <a:p>
          <a:endParaRPr lang="en-GB"/>
        </a:p>
      </dgm:t>
    </dgm:pt>
    <dgm:pt modelId="{7ECFBF79-7BDB-47CE-9220-9AA24F686547}">
      <dgm:prSet phldrT="[Text]"/>
      <dgm:spPr/>
      <dgm:t>
        <a:bodyPr/>
        <a:lstStyle/>
        <a:p>
          <a:r>
            <a:rPr lang="en-GB" dirty="0"/>
            <a:t>0-18 Solihull </a:t>
          </a:r>
        </a:p>
      </dgm:t>
    </dgm:pt>
    <dgm:pt modelId="{8BDCE8B7-FE18-4761-9313-547462B8482F}" type="parTrans" cxnId="{FA20CAE1-E041-4E6E-A694-E8A211C5F40E}">
      <dgm:prSet/>
      <dgm:spPr/>
      <dgm:t>
        <a:bodyPr/>
        <a:lstStyle/>
        <a:p>
          <a:endParaRPr lang="en-GB"/>
        </a:p>
      </dgm:t>
    </dgm:pt>
    <dgm:pt modelId="{028B7E8E-3283-4B72-BD50-BA0E2FDAE5C2}" type="sibTrans" cxnId="{FA20CAE1-E041-4E6E-A694-E8A211C5F40E}">
      <dgm:prSet/>
      <dgm:spPr/>
      <dgm:t>
        <a:bodyPr/>
        <a:lstStyle/>
        <a:p>
          <a:endParaRPr lang="en-GB"/>
        </a:p>
      </dgm:t>
    </dgm:pt>
    <dgm:pt modelId="{DBD5EA19-D54D-4973-A07F-C07286F2A736}">
      <dgm:prSet phldrT="[Text]"/>
      <dgm:spPr/>
      <dgm:t>
        <a:bodyPr/>
        <a:lstStyle/>
        <a:p>
          <a:r>
            <a:rPr lang="en-GB" dirty="0"/>
            <a:t>Contact Solar (</a:t>
          </a:r>
          <a:r>
            <a:rPr lang="en-GB" dirty="0" err="1"/>
            <a:t>monday</a:t>
          </a:r>
          <a:r>
            <a:rPr lang="en-GB" dirty="0"/>
            <a:t> - </a:t>
          </a:r>
          <a:r>
            <a:rPr lang="en-GB" dirty="0" err="1"/>
            <a:t>friday</a:t>
          </a:r>
          <a:r>
            <a:rPr lang="en-GB" dirty="0"/>
            <a:t> 8am-8pm) 0121 301 2750 </a:t>
          </a:r>
        </a:p>
      </dgm:t>
    </dgm:pt>
    <dgm:pt modelId="{8FB1684A-0A19-4AEA-B618-7DD406FBA916}" type="parTrans" cxnId="{5BAF8A58-72B4-4E0C-A74A-021233C4A32F}">
      <dgm:prSet/>
      <dgm:spPr/>
      <dgm:t>
        <a:bodyPr/>
        <a:lstStyle/>
        <a:p>
          <a:endParaRPr lang="en-GB"/>
        </a:p>
      </dgm:t>
    </dgm:pt>
    <dgm:pt modelId="{FAD9C408-C0CB-4923-A05E-F5D2817DDF8C}" type="sibTrans" cxnId="{5BAF8A58-72B4-4E0C-A74A-021233C4A32F}">
      <dgm:prSet/>
      <dgm:spPr/>
      <dgm:t>
        <a:bodyPr/>
        <a:lstStyle/>
        <a:p>
          <a:endParaRPr lang="en-GB"/>
        </a:p>
      </dgm:t>
    </dgm:pt>
    <dgm:pt modelId="{8D9C6232-7E0D-4096-841B-D5E03CEF91B4}">
      <dgm:prSet phldrT="[Text]"/>
      <dgm:spPr/>
      <dgm:t>
        <a:bodyPr/>
        <a:lstStyle/>
        <a:p>
          <a:r>
            <a:rPr lang="en-GB" dirty="0"/>
            <a:t>18+ BSOL </a:t>
          </a:r>
        </a:p>
      </dgm:t>
    </dgm:pt>
    <dgm:pt modelId="{BEA3D6F3-8867-430D-B0F4-617F45156689}" type="parTrans" cxnId="{D46EF209-0E00-4CF4-B50A-A69820667084}">
      <dgm:prSet/>
      <dgm:spPr/>
      <dgm:t>
        <a:bodyPr/>
        <a:lstStyle/>
        <a:p>
          <a:endParaRPr lang="en-GB"/>
        </a:p>
      </dgm:t>
    </dgm:pt>
    <dgm:pt modelId="{AEEDEB6F-2E4E-4132-8F9F-00A0266406A1}" type="sibTrans" cxnId="{D46EF209-0E00-4CF4-B50A-A69820667084}">
      <dgm:prSet/>
      <dgm:spPr/>
      <dgm:t>
        <a:bodyPr/>
        <a:lstStyle/>
        <a:p>
          <a:endParaRPr lang="en-GB"/>
        </a:p>
      </dgm:t>
    </dgm:pt>
    <dgm:pt modelId="{19929D8E-222D-4D18-9331-D1C76D8C0341}">
      <dgm:prSet phldrT="[Text]"/>
      <dgm:spPr/>
      <dgm:t>
        <a:bodyPr/>
        <a:lstStyle/>
        <a:p>
          <a:r>
            <a:rPr lang="en-GB" dirty="0"/>
            <a:t>Mental Health Support and Crisis Line 0121 262 3555</a:t>
          </a:r>
        </a:p>
        <a:p>
          <a:r>
            <a:rPr lang="en-GB" dirty="0"/>
            <a:t>Open: 9am-11pm</a:t>
          </a:r>
        </a:p>
        <a:p>
          <a:r>
            <a:rPr lang="en-GB" dirty="0"/>
            <a:t>Screening and triage to a range of support </a:t>
          </a:r>
        </a:p>
      </dgm:t>
    </dgm:pt>
    <dgm:pt modelId="{EFDCDC26-8D2E-432B-ADA7-3E6A58FDC0F4}" type="parTrans" cxnId="{67D142EF-E50E-4C13-962D-FC30ABEC0543}">
      <dgm:prSet/>
      <dgm:spPr/>
      <dgm:t>
        <a:bodyPr/>
        <a:lstStyle/>
        <a:p>
          <a:endParaRPr lang="en-GB"/>
        </a:p>
      </dgm:t>
    </dgm:pt>
    <dgm:pt modelId="{92D86798-C61A-49BB-9B33-AB6759E3DD78}" type="sibTrans" cxnId="{67D142EF-E50E-4C13-962D-FC30ABEC0543}">
      <dgm:prSet/>
      <dgm:spPr/>
      <dgm:t>
        <a:bodyPr/>
        <a:lstStyle/>
        <a:p>
          <a:endParaRPr lang="en-GB"/>
        </a:p>
      </dgm:t>
    </dgm:pt>
    <dgm:pt modelId="{FFEC77CE-A32D-4121-AC86-5B0B90A423A7}">
      <dgm:prSet phldrT="[Text]"/>
      <dgm:spPr/>
      <dgm:t>
        <a:bodyPr/>
        <a:lstStyle/>
        <a:p>
          <a:r>
            <a:rPr lang="en-GB" dirty="0"/>
            <a:t>Key Workers </a:t>
          </a:r>
        </a:p>
      </dgm:t>
    </dgm:pt>
    <dgm:pt modelId="{F26C5821-230D-429E-A8D5-4553E913EAE9}" type="parTrans" cxnId="{441BF099-1ECA-44EA-83B9-6A2085F96C6F}">
      <dgm:prSet/>
      <dgm:spPr/>
      <dgm:t>
        <a:bodyPr/>
        <a:lstStyle/>
        <a:p>
          <a:endParaRPr lang="en-GB"/>
        </a:p>
      </dgm:t>
    </dgm:pt>
    <dgm:pt modelId="{74BF9D53-2304-4D85-8A6E-A6B2B88163FD}" type="sibTrans" cxnId="{441BF099-1ECA-44EA-83B9-6A2085F96C6F}">
      <dgm:prSet/>
      <dgm:spPr/>
      <dgm:t>
        <a:bodyPr/>
        <a:lstStyle/>
        <a:p>
          <a:endParaRPr lang="en-GB"/>
        </a:p>
      </dgm:t>
    </dgm:pt>
    <dgm:pt modelId="{00664752-5C07-4464-AE77-AF5FE486121D}">
      <dgm:prSet phldrT="[Text]"/>
      <dgm:spPr/>
      <dgm:t>
        <a:bodyPr/>
        <a:lstStyle/>
        <a:p>
          <a:r>
            <a:rPr lang="en-GB" dirty="0"/>
            <a:t>Patients  should contact PAUSE on 0207 841 4470</a:t>
          </a:r>
        </a:p>
      </dgm:t>
    </dgm:pt>
    <dgm:pt modelId="{EB137661-C8BB-4A6A-859F-4E8D9A78C122}" type="parTrans" cxnId="{79356948-C039-47F5-B802-A6BA99CC43B1}">
      <dgm:prSet/>
      <dgm:spPr/>
      <dgm:t>
        <a:bodyPr/>
        <a:lstStyle/>
        <a:p>
          <a:endParaRPr lang="en-GB"/>
        </a:p>
      </dgm:t>
    </dgm:pt>
    <dgm:pt modelId="{647E4A4D-C9B7-40C0-8AFD-BD48B22D6714}" type="sibTrans" cxnId="{79356948-C039-47F5-B802-A6BA99CC43B1}">
      <dgm:prSet/>
      <dgm:spPr/>
      <dgm:t>
        <a:bodyPr/>
        <a:lstStyle/>
        <a:p>
          <a:endParaRPr lang="en-GB"/>
        </a:p>
      </dgm:t>
    </dgm:pt>
    <dgm:pt modelId="{3214847C-B709-453E-ABEB-4B25F9CE5BF7}">
      <dgm:prSet/>
      <dgm:spPr/>
      <dgm:t>
        <a:bodyPr/>
        <a:lstStyle/>
        <a:p>
          <a:r>
            <a:rPr lang="en-GB" dirty="0"/>
            <a:t>(Weekends 8am-8pm) 0121 301 5500 </a:t>
          </a:r>
        </a:p>
      </dgm:t>
    </dgm:pt>
    <dgm:pt modelId="{948DBA2E-3CAB-4067-8820-1D32B78AAC40}" type="parTrans" cxnId="{12AB1B2F-FBDA-4570-AF40-27543F64F4B5}">
      <dgm:prSet/>
      <dgm:spPr/>
      <dgm:t>
        <a:bodyPr/>
        <a:lstStyle/>
        <a:p>
          <a:endParaRPr lang="en-GB"/>
        </a:p>
      </dgm:t>
    </dgm:pt>
    <dgm:pt modelId="{36AE3B4F-C43B-4EAB-9730-353BB93D03CE}" type="sibTrans" cxnId="{12AB1B2F-FBDA-4570-AF40-27543F64F4B5}">
      <dgm:prSet/>
      <dgm:spPr/>
      <dgm:t>
        <a:bodyPr/>
        <a:lstStyle/>
        <a:p>
          <a:endParaRPr lang="en-GB"/>
        </a:p>
      </dgm:t>
    </dgm:pt>
    <dgm:pt modelId="{2F8ECF0B-D233-4C54-973D-080713160380}">
      <dgm:prSet/>
      <dgm:spPr/>
      <dgm:t>
        <a:bodyPr/>
        <a:lstStyle/>
        <a:p>
          <a:r>
            <a:rPr lang="en-GB" dirty="0"/>
            <a:t>(8pm – 8am Everyday) 0300 300 0099 </a:t>
          </a:r>
        </a:p>
      </dgm:t>
    </dgm:pt>
    <dgm:pt modelId="{10AE4374-0A4C-4E07-B125-B33847E2FEB0}" type="parTrans" cxnId="{6F7BB257-E24B-4D68-86E9-C525A45F9EDF}">
      <dgm:prSet/>
      <dgm:spPr/>
      <dgm:t>
        <a:bodyPr/>
        <a:lstStyle/>
        <a:p>
          <a:endParaRPr lang="en-GB"/>
        </a:p>
      </dgm:t>
    </dgm:pt>
    <dgm:pt modelId="{F3465E0C-8AAB-4FEC-851B-664FF09541C0}" type="sibTrans" cxnId="{6F7BB257-E24B-4D68-86E9-C525A45F9EDF}">
      <dgm:prSet/>
      <dgm:spPr/>
      <dgm:t>
        <a:bodyPr/>
        <a:lstStyle/>
        <a:p>
          <a:endParaRPr lang="en-GB"/>
        </a:p>
      </dgm:t>
    </dgm:pt>
    <dgm:pt modelId="{F609BFEB-8E45-4DF8-B0A1-D8982EC51B17}">
      <dgm:prSet phldrT="[Text]"/>
      <dgm:spPr/>
      <dgm:t>
        <a:bodyPr/>
        <a:lstStyle/>
        <a:p>
          <a:r>
            <a:rPr lang="en-GB" dirty="0"/>
            <a:t>Dedicated support line</a:t>
          </a:r>
        </a:p>
        <a:p>
          <a:r>
            <a:rPr lang="en-GB" dirty="0"/>
            <a:t>Open: 9am-11pm</a:t>
          </a:r>
        </a:p>
        <a:p>
          <a:r>
            <a:rPr lang="en-GB" dirty="0"/>
            <a:t>0121 633 1217</a:t>
          </a:r>
        </a:p>
      </dgm:t>
    </dgm:pt>
    <dgm:pt modelId="{C049BC8F-43D6-46F4-B950-CEECF45D829B}" type="parTrans" cxnId="{A037E36D-22F0-479B-A0E4-D19C27D251D3}">
      <dgm:prSet/>
      <dgm:spPr/>
      <dgm:t>
        <a:bodyPr/>
        <a:lstStyle/>
        <a:p>
          <a:endParaRPr lang="en-GB"/>
        </a:p>
      </dgm:t>
    </dgm:pt>
    <dgm:pt modelId="{19BBA547-E2EE-41EB-8FEF-9FA5FEB04BE0}" type="sibTrans" cxnId="{A037E36D-22F0-479B-A0E4-D19C27D251D3}">
      <dgm:prSet/>
      <dgm:spPr/>
      <dgm:t>
        <a:bodyPr/>
        <a:lstStyle/>
        <a:p>
          <a:endParaRPr lang="en-GB"/>
        </a:p>
      </dgm:t>
    </dgm:pt>
    <dgm:pt modelId="{B9B1C6A2-70EE-414D-8BDE-8B3F7673671C}">
      <dgm:prSet/>
      <dgm:spPr/>
      <dgm:t>
        <a:bodyPr/>
        <a:lstStyle/>
        <a:p>
          <a:endParaRPr lang="en-GB" dirty="0"/>
        </a:p>
      </dgm:t>
    </dgm:pt>
    <dgm:pt modelId="{C55C36CF-9DBB-4127-BA2F-4EB37AD98C68}" type="parTrans" cxnId="{F88BD5FD-ABBC-4FDA-8EA1-FCB18588211A}">
      <dgm:prSet/>
      <dgm:spPr/>
      <dgm:t>
        <a:bodyPr/>
        <a:lstStyle/>
        <a:p>
          <a:endParaRPr lang="en-GB"/>
        </a:p>
      </dgm:t>
    </dgm:pt>
    <dgm:pt modelId="{16B3706C-9A66-4DA3-9129-DBBFC975286A}" type="sibTrans" cxnId="{F88BD5FD-ABBC-4FDA-8EA1-FCB18588211A}">
      <dgm:prSet/>
      <dgm:spPr/>
      <dgm:t>
        <a:bodyPr/>
        <a:lstStyle/>
        <a:p>
          <a:endParaRPr lang="en-GB"/>
        </a:p>
      </dgm:t>
    </dgm:pt>
    <dgm:pt modelId="{D638CA9C-9F08-4A9D-B1C3-C449E5D8AA4B}">
      <dgm:prSet phldrT="[Text]"/>
      <dgm:spPr/>
      <dgm:t>
        <a:bodyPr/>
        <a:lstStyle/>
        <a:p>
          <a:r>
            <a:rPr lang="en-GB" dirty="0"/>
            <a:t>GP Referrals to BSMHFT Single Point of Access 0121 301 4000 </a:t>
          </a:r>
        </a:p>
      </dgm:t>
    </dgm:pt>
    <dgm:pt modelId="{B0E36D99-E230-4ABE-9034-4595EF7608FF}" type="parTrans" cxnId="{7129A057-1877-4A32-969D-1A9D3804F488}">
      <dgm:prSet/>
      <dgm:spPr/>
      <dgm:t>
        <a:bodyPr/>
        <a:lstStyle/>
        <a:p>
          <a:endParaRPr lang="en-GB"/>
        </a:p>
      </dgm:t>
    </dgm:pt>
    <dgm:pt modelId="{FBE32AD1-E115-487E-97D4-2ED6DD67C438}" type="sibTrans" cxnId="{7129A057-1877-4A32-969D-1A9D3804F488}">
      <dgm:prSet/>
      <dgm:spPr/>
      <dgm:t>
        <a:bodyPr/>
        <a:lstStyle/>
        <a:p>
          <a:endParaRPr lang="en-GB"/>
        </a:p>
      </dgm:t>
    </dgm:pt>
    <dgm:pt modelId="{87FDCC5F-5BD8-4200-84D2-0459219707EC}" type="pres">
      <dgm:prSet presAssocID="{AE734020-F57B-4FA2-878E-698E731BE2CB}" presName="Name0" presStyleCnt="0">
        <dgm:presLayoutVars>
          <dgm:dir/>
          <dgm:animLvl val="lvl"/>
          <dgm:resizeHandles val="exact"/>
        </dgm:presLayoutVars>
      </dgm:prSet>
      <dgm:spPr/>
    </dgm:pt>
    <dgm:pt modelId="{7270B50B-786A-4227-9B38-8709F6DD9858}" type="pres">
      <dgm:prSet presAssocID="{644D5E1D-8ED9-439C-82B9-31144A8576AD}" presName="composite" presStyleCnt="0"/>
      <dgm:spPr/>
    </dgm:pt>
    <dgm:pt modelId="{01F19222-F59C-48E3-AE2F-B9AC466541CF}" type="pres">
      <dgm:prSet presAssocID="{644D5E1D-8ED9-439C-82B9-31144A8576AD}" presName="parTx" presStyleLbl="alignNode1" presStyleIdx="0" presStyleCnt="4">
        <dgm:presLayoutVars>
          <dgm:chMax val="0"/>
          <dgm:chPref val="0"/>
          <dgm:bulletEnabled val="1"/>
        </dgm:presLayoutVars>
      </dgm:prSet>
      <dgm:spPr/>
    </dgm:pt>
    <dgm:pt modelId="{9B14A83B-59D0-4E48-B9EE-6331616C82C5}" type="pres">
      <dgm:prSet presAssocID="{644D5E1D-8ED9-439C-82B9-31144A8576AD}" presName="desTx" presStyleLbl="alignAccFollowNode1" presStyleIdx="0" presStyleCnt="4" custLinFactNeighborX="-166" custLinFactNeighborY="-1695">
        <dgm:presLayoutVars>
          <dgm:bulletEnabled val="1"/>
        </dgm:presLayoutVars>
      </dgm:prSet>
      <dgm:spPr/>
    </dgm:pt>
    <dgm:pt modelId="{37A25E94-089E-44FB-9CE9-B61C3C4D7DA8}" type="pres">
      <dgm:prSet presAssocID="{C8ADC0CE-C78E-4D2F-AD27-2B23E81B08D4}" presName="space" presStyleCnt="0"/>
      <dgm:spPr/>
    </dgm:pt>
    <dgm:pt modelId="{F515BC4C-69C8-4AA6-B54A-7F0C5EDFE296}" type="pres">
      <dgm:prSet presAssocID="{7ECFBF79-7BDB-47CE-9220-9AA24F686547}" presName="composite" presStyleCnt="0"/>
      <dgm:spPr/>
    </dgm:pt>
    <dgm:pt modelId="{E0F238E5-BA22-4E5A-9430-D0CFAA6D8E14}" type="pres">
      <dgm:prSet presAssocID="{7ECFBF79-7BDB-47CE-9220-9AA24F686547}" presName="parTx" presStyleLbl="alignNode1" presStyleIdx="1" presStyleCnt="4">
        <dgm:presLayoutVars>
          <dgm:chMax val="0"/>
          <dgm:chPref val="0"/>
          <dgm:bulletEnabled val="1"/>
        </dgm:presLayoutVars>
      </dgm:prSet>
      <dgm:spPr/>
    </dgm:pt>
    <dgm:pt modelId="{04AA0B56-0BCE-458B-8B7E-33E770AD4BEA}" type="pres">
      <dgm:prSet presAssocID="{7ECFBF79-7BDB-47CE-9220-9AA24F686547}" presName="desTx" presStyleLbl="alignAccFollowNode1" presStyleIdx="1" presStyleCnt="4">
        <dgm:presLayoutVars>
          <dgm:bulletEnabled val="1"/>
        </dgm:presLayoutVars>
      </dgm:prSet>
      <dgm:spPr/>
    </dgm:pt>
    <dgm:pt modelId="{5FBB75C4-ACFD-4D24-95CE-9075AD73301A}" type="pres">
      <dgm:prSet presAssocID="{028B7E8E-3283-4B72-BD50-BA0E2FDAE5C2}" presName="space" presStyleCnt="0"/>
      <dgm:spPr/>
    </dgm:pt>
    <dgm:pt modelId="{97D76DE1-2AC0-4FE0-A829-AF80F06B636D}" type="pres">
      <dgm:prSet presAssocID="{8D9C6232-7E0D-4096-841B-D5E03CEF91B4}" presName="composite" presStyleCnt="0"/>
      <dgm:spPr/>
    </dgm:pt>
    <dgm:pt modelId="{C2D2798B-E5D5-4C3D-8F32-D68E54D7FE4C}" type="pres">
      <dgm:prSet presAssocID="{8D9C6232-7E0D-4096-841B-D5E03CEF91B4}" presName="parTx" presStyleLbl="alignNode1" presStyleIdx="2" presStyleCnt="4">
        <dgm:presLayoutVars>
          <dgm:chMax val="0"/>
          <dgm:chPref val="0"/>
          <dgm:bulletEnabled val="1"/>
        </dgm:presLayoutVars>
      </dgm:prSet>
      <dgm:spPr/>
    </dgm:pt>
    <dgm:pt modelId="{B4F2C6D9-3E87-4271-86E8-024794874037}" type="pres">
      <dgm:prSet presAssocID="{8D9C6232-7E0D-4096-841B-D5E03CEF91B4}" presName="desTx" presStyleLbl="alignAccFollowNode1" presStyleIdx="2" presStyleCnt="4">
        <dgm:presLayoutVars>
          <dgm:bulletEnabled val="1"/>
        </dgm:presLayoutVars>
      </dgm:prSet>
      <dgm:spPr/>
    </dgm:pt>
    <dgm:pt modelId="{E5A44002-5A37-49B4-88E8-499A1177164C}" type="pres">
      <dgm:prSet presAssocID="{AEEDEB6F-2E4E-4132-8F9F-00A0266406A1}" presName="space" presStyleCnt="0"/>
      <dgm:spPr/>
    </dgm:pt>
    <dgm:pt modelId="{B0E52AFB-6D33-4985-950B-2823618AE20B}" type="pres">
      <dgm:prSet presAssocID="{FFEC77CE-A32D-4121-AC86-5B0B90A423A7}" presName="composite" presStyleCnt="0"/>
      <dgm:spPr/>
    </dgm:pt>
    <dgm:pt modelId="{DA3CD7E3-05C4-4028-812D-B0365EA820A3}" type="pres">
      <dgm:prSet presAssocID="{FFEC77CE-A32D-4121-AC86-5B0B90A423A7}" presName="parTx" presStyleLbl="alignNode1" presStyleIdx="3" presStyleCnt="4">
        <dgm:presLayoutVars>
          <dgm:chMax val="0"/>
          <dgm:chPref val="0"/>
          <dgm:bulletEnabled val="1"/>
        </dgm:presLayoutVars>
      </dgm:prSet>
      <dgm:spPr/>
    </dgm:pt>
    <dgm:pt modelId="{4B5383F1-08A6-48B8-9DF4-BC31950209DC}" type="pres">
      <dgm:prSet presAssocID="{FFEC77CE-A32D-4121-AC86-5B0B90A423A7}" presName="desTx" presStyleLbl="alignAccFollowNode1" presStyleIdx="3" presStyleCnt="4">
        <dgm:presLayoutVars>
          <dgm:bulletEnabled val="1"/>
        </dgm:presLayoutVars>
      </dgm:prSet>
      <dgm:spPr/>
    </dgm:pt>
  </dgm:ptLst>
  <dgm:cxnLst>
    <dgm:cxn modelId="{B5B1DB05-6CE6-4EFF-B0DC-89FEB38468C8}" type="presOf" srcId="{AE734020-F57B-4FA2-878E-698E731BE2CB}" destId="{87FDCC5F-5BD8-4200-84D2-0459219707EC}" srcOrd="0" destOrd="0" presId="urn:microsoft.com/office/officeart/2005/8/layout/hList1"/>
    <dgm:cxn modelId="{D46EF209-0E00-4CF4-B50A-A69820667084}" srcId="{AE734020-F57B-4FA2-878E-698E731BE2CB}" destId="{8D9C6232-7E0D-4096-841B-D5E03CEF91B4}" srcOrd="2" destOrd="0" parTransId="{BEA3D6F3-8867-430D-B0F4-617F45156689}" sibTransId="{AEEDEB6F-2E4E-4132-8F9F-00A0266406A1}"/>
    <dgm:cxn modelId="{12AB1B2F-FBDA-4570-AF40-27543F64F4B5}" srcId="{7ECFBF79-7BDB-47CE-9220-9AA24F686547}" destId="{3214847C-B709-453E-ABEB-4B25F9CE5BF7}" srcOrd="1" destOrd="0" parTransId="{948DBA2E-3CAB-4067-8820-1D32B78AAC40}" sibTransId="{36AE3B4F-C43B-4EAB-9730-353BB93D03CE}"/>
    <dgm:cxn modelId="{9D20093B-F98D-460F-8EC7-841DBF82FBA6}" type="presOf" srcId="{FFEC77CE-A32D-4121-AC86-5B0B90A423A7}" destId="{DA3CD7E3-05C4-4028-812D-B0365EA820A3}" srcOrd="0" destOrd="0" presId="urn:microsoft.com/office/officeart/2005/8/layout/hList1"/>
    <dgm:cxn modelId="{B0C7F23D-37DF-447C-860A-511AAB5B2454}" type="presOf" srcId="{D638CA9C-9F08-4A9D-B1C3-C449E5D8AA4B}" destId="{B4F2C6D9-3E87-4271-86E8-024794874037}" srcOrd="0" destOrd="1" presId="urn:microsoft.com/office/officeart/2005/8/layout/hList1"/>
    <dgm:cxn modelId="{C7349560-9C7B-4C43-9887-70751438F14C}" type="presOf" srcId="{04458170-E871-4396-A715-698863444BE5}" destId="{9B14A83B-59D0-4E48-B9EE-6331616C82C5}" srcOrd="0" destOrd="1" presId="urn:microsoft.com/office/officeart/2005/8/layout/hList1"/>
    <dgm:cxn modelId="{84A2C444-A4BD-4A51-9617-7E7EDF59D28D}" type="presOf" srcId="{3214847C-B709-453E-ABEB-4B25F9CE5BF7}" destId="{04AA0B56-0BCE-458B-8B7E-33E770AD4BEA}" srcOrd="0" destOrd="1" presId="urn:microsoft.com/office/officeart/2005/8/layout/hList1"/>
    <dgm:cxn modelId="{79356948-C039-47F5-B802-A6BA99CC43B1}" srcId="{644D5E1D-8ED9-439C-82B9-31144A8576AD}" destId="{00664752-5C07-4464-AE77-AF5FE486121D}" srcOrd="0" destOrd="0" parTransId="{EB137661-C8BB-4A6A-859F-4E8D9A78C122}" sibTransId="{647E4A4D-C9B7-40C0-8AFD-BD48B22D6714}"/>
    <dgm:cxn modelId="{A037E36D-22F0-479B-A0E4-D19C27D251D3}" srcId="{FFEC77CE-A32D-4121-AC86-5B0B90A423A7}" destId="{F609BFEB-8E45-4DF8-B0A1-D8982EC51B17}" srcOrd="0" destOrd="0" parTransId="{C049BC8F-43D6-46F4-B950-CEECF45D829B}" sibTransId="{19BBA547-E2EE-41EB-8FEF-9FA5FEB04BE0}"/>
    <dgm:cxn modelId="{27A62B70-983B-457D-8908-5BDA6CF377E9}" srcId="{AE734020-F57B-4FA2-878E-698E731BE2CB}" destId="{644D5E1D-8ED9-439C-82B9-31144A8576AD}" srcOrd="0" destOrd="0" parTransId="{481351D0-B7D4-4140-AC35-865CD9444902}" sibTransId="{C8ADC0CE-C78E-4D2F-AD27-2B23E81B08D4}"/>
    <dgm:cxn modelId="{7129A057-1877-4A32-969D-1A9D3804F488}" srcId="{8D9C6232-7E0D-4096-841B-D5E03CEF91B4}" destId="{D638CA9C-9F08-4A9D-B1C3-C449E5D8AA4B}" srcOrd="1" destOrd="0" parTransId="{B0E36D99-E230-4ABE-9034-4595EF7608FF}" sibTransId="{FBE32AD1-E115-487E-97D4-2ED6DD67C438}"/>
    <dgm:cxn modelId="{6F7BB257-E24B-4D68-86E9-C525A45F9EDF}" srcId="{7ECFBF79-7BDB-47CE-9220-9AA24F686547}" destId="{2F8ECF0B-D233-4C54-973D-080713160380}" srcOrd="2" destOrd="0" parTransId="{10AE4374-0A4C-4E07-B125-B33847E2FEB0}" sibTransId="{F3465E0C-8AAB-4FEC-851B-664FF09541C0}"/>
    <dgm:cxn modelId="{5BAF8A58-72B4-4E0C-A74A-021233C4A32F}" srcId="{7ECFBF79-7BDB-47CE-9220-9AA24F686547}" destId="{DBD5EA19-D54D-4973-A07F-C07286F2A736}" srcOrd="0" destOrd="0" parTransId="{8FB1684A-0A19-4AEA-B618-7DD406FBA916}" sibTransId="{FAD9C408-C0CB-4923-A05E-F5D2817DDF8C}"/>
    <dgm:cxn modelId="{A6E8EE7C-8817-4E98-A50E-B8D1AD7EDCB2}" srcId="{644D5E1D-8ED9-439C-82B9-31144A8576AD}" destId="{04458170-E871-4396-A715-698863444BE5}" srcOrd="1" destOrd="0" parTransId="{94F36C74-1118-4DCE-9125-BA75C425ADB9}" sibTransId="{BA0B9C5E-5E4D-4E57-978F-3A9B3B86F480}"/>
    <dgm:cxn modelId="{EDFC0E8D-2098-4D8F-AF4E-B465DDAB520A}" type="presOf" srcId="{2F8ECF0B-D233-4C54-973D-080713160380}" destId="{04AA0B56-0BCE-458B-8B7E-33E770AD4BEA}" srcOrd="0" destOrd="2" presId="urn:microsoft.com/office/officeart/2005/8/layout/hList1"/>
    <dgm:cxn modelId="{8C7D8A96-32BE-4CF8-A3EB-D47C2FD4042F}" type="presOf" srcId="{644D5E1D-8ED9-439C-82B9-31144A8576AD}" destId="{01F19222-F59C-48E3-AE2F-B9AC466541CF}" srcOrd="0" destOrd="0" presId="urn:microsoft.com/office/officeart/2005/8/layout/hList1"/>
    <dgm:cxn modelId="{441BF099-1ECA-44EA-83B9-6A2085F96C6F}" srcId="{AE734020-F57B-4FA2-878E-698E731BE2CB}" destId="{FFEC77CE-A32D-4121-AC86-5B0B90A423A7}" srcOrd="3" destOrd="0" parTransId="{F26C5821-230D-429E-A8D5-4553E913EAE9}" sibTransId="{74BF9D53-2304-4D85-8A6E-A6B2B88163FD}"/>
    <dgm:cxn modelId="{35C89CA9-3A21-4220-933F-8FDF7977077D}" type="presOf" srcId="{B9B1C6A2-70EE-414D-8BDE-8B3F7673671C}" destId="{4B5383F1-08A6-48B8-9DF4-BC31950209DC}" srcOrd="0" destOrd="1" presId="urn:microsoft.com/office/officeart/2005/8/layout/hList1"/>
    <dgm:cxn modelId="{B63354BD-6C6E-4A13-A01A-821D855B5FF1}" type="presOf" srcId="{19929D8E-222D-4D18-9331-D1C76D8C0341}" destId="{B4F2C6D9-3E87-4271-86E8-024794874037}" srcOrd="0" destOrd="0" presId="urn:microsoft.com/office/officeart/2005/8/layout/hList1"/>
    <dgm:cxn modelId="{A9AE85C5-5BE3-4F5C-A0EE-58C219BDF21D}" type="presOf" srcId="{F609BFEB-8E45-4DF8-B0A1-D8982EC51B17}" destId="{4B5383F1-08A6-48B8-9DF4-BC31950209DC}" srcOrd="0" destOrd="0" presId="urn:microsoft.com/office/officeart/2005/8/layout/hList1"/>
    <dgm:cxn modelId="{CB8178C9-16EF-4224-A7C0-71C466F91503}" type="presOf" srcId="{DBD5EA19-D54D-4973-A07F-C07286F2A736}" destId="{04AA0B56-0BCE-458B-8B7E-33E770AD4BEA}" srcOrd="0" destOrd="0" presId="urn:microsoft.com/office/officeart/2005/8/layout/hList1"/>
    <dgm:cxn modelId="{F54C5FCA-9892-4F1E-A808-AC1826071FF8}" type="presOf" srcId="{7ECFBF79-7BDB-47CE-9220-9AA24F686547}" destId="{E0F238E5-BA22-4E5A-9430-D0CFAA6D8E14}" srcOrd="0" destOrd="0" presId="urn:microsoft.com/office/officeart/2005/8/layout/hList1"/>
    <dgm:cxn modelId="{FA20CAE1-E041-4E6E-A694-E8A211C5F40E}" srcId="{AE734020-F57B-4FA2-878E-698E731BE2CB}" destId="{7ECFBF79-7BDB-47CE-9220-9AA24F686547}" srcOrd="1" destOrd="0" parTransId="{8BDCE8B7-FE18-4761-9313-547462B8482F}" sibTransId="{028B7E8E-3283-4B72-BD50-BA0E2FDAE5C2}"/>
    <dgm:cxn modelId="{A5EC50EB-900C-42B5-9580-EE1AAA1E67E3}" type="presOf" srcId="{00664752-5C07-4464-AE77-AF5FE486121D}" destId="{9B14A83B-59D0-4E48-B9EE-6331616C82C5}" srcOrd="0" destOrd="0" presId="urn:microsoft.com/office/officeart/2005/8/layout/hList1"/>
    <dgm:cxn modelId="{67D142EF-E50E-4C13-962D-FC30ABEC0543}" srcId="{8D9C6232-7E0D-4096-841B-D5E03CEF91B4}" destId="{19929D8E-222D-4D18-9331-D1C76D8C0341}" srcOrd="0" destOrd="0" parTransId="{EFDCDC26-8D2E-432B-ADA7-3E6A58FDC0F4}" sibTransId="{92D86798-C61A-49BB-9B33-AB6759E3DD78}"/>
    <dgm:cxn modelId="{73B88FFD-5CBB-4CAD-8C2D-5B2E0536CC3A}" type="presOf" srcId="{8D9C6232-7E0D-4096-841B-D5E03CEF91B4}" destId="{C2D2798B-E5D5-4C3D-8F32-D68E54D7FE4C}" srcOrd="0" destOrd="0" presId="urn:microsoft.com/office/officeart/2005/8/layout/hList1"/>
    <dgm:cxn modelId="{F88BD5FD-ABBC-4FDA-8EA1-FCB18588211A}" srcId="{FFEC77CE-A32D-4121-AC86-5B0B90A423A7}" destId="{B9B1C6A2-70EE-414D-8BDE-8B3F7673671C}" srcOrd="1" destOrd="0" parTransId="{C55C36CF-9DBB-4127-BA2F-4EB37AD98C68}" sibTransId="{16B3706C-9A66-4DA3-9129-DBBFC975286A}"/>
    <dgm:cxn modelId="{26BBC00A-D824-429B-A099-8471AE96D641}" type="presParOf" srcId="{87FDCC5F-5BD8-4200-84D2-0459219707EC}" destId="{7270B50B-786A-4227-9B38-8709F6DD9858}" srcOrd="0" destOrd="0" presId="urn:microsoft.com/office/officeart/2005/8/layout/hList1"/>
    <dgm:cxn modelId="{FE6B1930-5C6E-4FEA-BC4A-8857F6F230A6}" type="presParOf" srcId="{7270B50B-786A-4227-9B38-8709F6DD9858}" destId="{01F19222-F59C-48E3-AE2F-B9AC466541CF}" srcOrd="0" destOrd="0" presId="urn:microsoft.com/office/officeart/2005/8/layout/hList1"/>
    <dgm:cxn modelId="{E4155E39-9FA6-439B-AD26-58BE91CE522A}" type="presParOf" srcId="{7270B50B-786A-4227-9B38-8709F6DD9858}" destId="{9B14A83B-59D0-4E48-B9EE-6331616C82C5}" srcOrd="1" destOrd="0" presId="urn:microsoft.com/office/officeart/2005/8/layout/hList1"/>
    <dgm:cxn modelId="{9B02E3EC-F600-4BB3-881A-3D92035900B1}" type="presParOf" srcId="{87FDCC5F-5BD8-4200-84D2-0459219707EC}" destId="{37A25E94-089E-44FB-9CE9-B61C3C4D7DA8}" srcOrd="1" destOrd="0" presId="urn:microsoft.com/office/officeart/2005/8/layout/hList1"/>
    <dgm:cxn modelId="{9ECE9405-A8C6-4385-8CA5-0404D6130FE6}" type="presParOf" srcId="{87FDCC5F-5BD8-4200-84D2-0459219707EC}" destId="{F515BC4C-69C8-4AA6-B54A-7F0C5EDFE296}" srcOrd="2" destOrd="0" presId="urn:microsoft.com/office/officeart/2005/8/layout/hList1"/>
    <dgm:cxn modelId="{E5C9A466-AC60-4402-B5DA-126814E22761}" type="presParOf" srcId="{F515BC4C-69C8-4AA6-B54A-7F0C5EDFE296}" destId="{E0F238E5-BA22-4E5A-9430-D0CFAA6D8E14}" srcOrd="0" destOrd="0" presId="urn:microsoft.com/office/officeart/2005/8/layout/hList1"/>
    <dgm:cxn modelId="{AB9E2BFC-026A-45E9-B5E7-87961E662842}" type="presParOf" srcId="{F515BC4C-69C8-4AA6-B54A-7F0C5EDFE296}" destId="{04AA0B56-0BCE-458B-8B7E-33E770AD4BEA}" srcOrd="1" destOrd="0" presId="urn:microsoft.com/office/officeart/2005/8/layout/hList1"/>
    <dgm:cxn modelId="{ED66CEFF-C289-4B32-89B1-0EBE3485B506}" type="presParOf" srcId="{87FDCC5F-5BD8-4200-84D2-0459219707EC}" destId="{5FBB75C4-ACFD-4D24-95CE-9075AD73301A}" srcOrd="3" destOrd="0" presId="urn:microsoft.com/office/officeart/2005/8/layout/hList1"/>
    <dgm:cxn modelId="{B576E9F6-1BBB-4EB5-816B-9B93E8AE04EE}" type="presParOf" srcId="{87FDCC5F-5BD8-4200-84D2-0459219707EC}" destId="{97D76DE1-2AC0-4FE0-A829-AF80F06B636D}" srcOrd="4" destOrd="0" presId="urn:microsoft.com/office/officeart/2005/8/layout/hList1"/>
    <dgm:cxn modelId="{D5EE2659-2FA7-4F85-B481-AC4E1AC9C743}" type="presParOf" srcId="{97D76DE1-2AC0-4FE0-A829-AF80F06B636D}" destId="{C2D2798B-E5D5-4C3D-8F32-D68E54D7FE4C}" srcOrd="0" destOrd="0" presId="urn:microsoft.com/office/officeart/2005/8/layout/hList1"/>
    <dgm:cxn modelId="{DE9BAA54-5C24-4CCA-9A14-76A36E637EEB}" type="presParOf" srcId="{97D76DE1-2AC0-4FE0-A829-AF80F06B636D}" destId="{B4F2C6D9-3E87-4271-86E8-024794874037}" srcOrd="1" destOrd="0" presId="urn:microsoft.com/office/officeart/2005/8/layout/hList1"/>
    <dgm:cxn modelId="{D4276B66-B8C0-492F-BDCD-0EE67B616E31}" type="presParOf" srcId="{87FDCC5F-5BD8-4200-84D2-0459219707EC}" destId="{E5A44002-5A37-49B4-88E8-499A1177164C}" srcOrd="5" destOrd="0" presId="urn:microsoft.com/office/officeart/2005/8/layout/hList1"/>
    <dgm:cxn modelId="{758A6ED4-C103-4418-9525-61091EC7C4FA}" type="presParOf" srcId="{87FDCC5F-5BD8-4200-84D2-0459219707EC}" destId="{B0E52AFB-6D33-4985-950B-2823618AE20B}" srcOrd="6" destOrd="0" presId="urn:microsoft.com/office/officeart/2005/8/layout/hList1"/>
    <dgm:cxn modelId="{4CF64B8D-7006-42E6-A1A7-A7812E6C45E1}" type="presParOf" srcId="{B0E52AFB-6D33-4985-950B-2823618AE20B}" destId="{DA3CD7E3-05C4-4028-812D-B0365EA820A3}" srcOrd="0" destOrd="0" presId="urn:microsoft.com/office/officeart/2005/8/layout/hList1"/>
    <dgm:cxn modelId="{CA1244D8-2403-4378-9C4A-02894F4A6FA3}" type="presParOf" srcId="{B0E52AFB-6D33-4985-950B-2823618AE20B}" destId="{4B5383F1-08A6-48B8-9DF4-BC31950209D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604D8-62D6-4921-BF40-657D2C89C7CB}">
      <dsp:nvSpPr>
        <dsp:cNvPr id="0" name=""/>
        <dsp:cNvSpPr/>
      </dsp:nvSpPr>
      <dsp:spPr>
        <a:xfrm>
          <a:off x="0" y="1072873"/>
          <a:ext cx="2588268" cy="2294886"/>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0121 262 3555</a:t>
          </a:r>
        </a:p>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Open: 9am-11pm </a:t>
          </a:r>
        </a:p>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Screening and triage</a:t>
          </a:r>
        </a:p>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Provided by  Mind and Living Well Consortium</a:t>
          </a:r>
        </a:p>
      </dsp:txBody>
      <dsp:txXfrm>
        <a:off x="67215" y="1140088"/>
        <a:ext cx="2453838" cy="2160456"/>
      </dsp:txXfrm>
    </dsp:sp>
    <dsp:sp modelId="{8EDEC70B-311B-4E8A-BBFE-13DD15CFB48B}">
      <dsp:nvSpPr>
        <dsp:cNvPr id="0" name=""/>
        <dsp:cNvSpPr/>
      </dsp:nvSpPr>
      <dsp:spPr>
        <a:xfrm rot="72106">
          <a:off x="2672352" y="1847204"/>
          <a:ext cx="359145" cy="81515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endParaRPr lang="en-US" sz="3500" kern="1200" dirty="0"/>
        </a:p>
      </dsp:txBody>
      <dsp:txXfrm>
        <a:off x="2672364" y="2009106"/>
        <a:ext cx="251402" cy="489094"/>
      </dsp:txXfrm>
    </dsp:sp>
    <dsp:sp modelId="{350CE496-6468-4E74-994B-23E3142501FF}">
      <dsp:nvSpPr>
        <dsp:cNvPr id="0" name=""/>
        <dsp:cNvSpPr/>
      </dsp:nvSpPr>
      <dsp:spPr>
        <a:xfrm>
          <a:off x="3265751" y="1643256"/>
          <a:ext cx="1860648" cy="1275873"/>
        </a:xfrm>
        <a:prstGeom prst="roundRect">
          <a:avLst>
            <a:gd name="adj" fmla="val 1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Access centre</a:t>
          </a:r>
        </a:p>
      </dsp:txBody>
      <dsp:txXfrm>
        <a:off x="3303120" y="1680625"/>
        <a:ext cx="1785910" cy="1201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604D8-62D6-4921-BF40-657D2C89C7CB}">
      <dsp:nvSpPr>
        <dsp:cNvPr id="0" name=""/>
        <dsp:cNvSpPr/>
      </dsp:nvSpPr>
      <dsp:spPr>
        <a:xfrm>
          <a:off x="9496" y="1231934"/>
          <a:ext cx="2838464" cy="2022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kern="1200" dirty="0"/>
        </a:p>
        <a:p>
          <a:pPr marL="0" lvl="0" indent="0" algn="ctr" defTabSz="8001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Dedicated support line</a:t>
          </a:r>
        </a:p>
        <a:p>
          <a:pPr marL="0" lvl="0" indent="0" algn="ctr" defTabSz="8001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Open: 9am-11pm</a:t>
          </a:r>
        </a:p>
        <a:p>
          <a:pPr marL="0" lvl="0" indent="0" algn="ctr" defTabSz="8001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0121 633 1217</a:t>
          </a:r>
        </a:p>
        <a:p>
          <a:pPr marL="0" lvl="0" indent="0" algn="ctr" defTabSz="800100">
            <a:lnSpc>
              <a:spcPct val="90000"/>
            </a:lnSpc>
            <a:spcBef>
              <a:spcPct val="0"/>
            </a:spcBef>
            <a:spcAft>
              <a:spcPct val="35000"/>
            </a:spcAft>
            <a:buNone/>
          </a:pPr>
          <a:endParaRPr lang="en-US" sz="1800" kern="1200" dirty="0"/>
        </a:p>
      </dsp:txBody>
      <dsp:txXfrm>
        <a:off x="68730" y="1291168"/>
        <a:ext cx="2719996" cy="1903938"/>
      </dsp:txXfrm>
    </dsp:sp>
    <dsp:sp modelId="{8EDEC70B-311B-4E8A-BBFE-13DD15CFB48B}">
      <dsp:nvSpPr>
        <dsp:cNvPr id="0" name=""/>
        <dsp:cNvSpPr/>
      </dsp:nvSpPr>
      <dsp:spPr>
        <a:xfrm>
          <a:off x="3131808" y="1891167"/>
          <a:ext cx="601754" cy="703939"/>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3131808" y="2031955"/>
        <a:ext cx="421228" cy="422363"/>
      </dsp:txXfrm>
    </dsp:sp>
    <dsp:sp modelId="{350CE496-6468-4E74-994B-23E3142501FF}">
      <dsp:nvSpPr>
        <dsp:cNvPr id="0" name=""/>
        <dsp:cNvSpPr/>
      </dsp:nvSpPr>
      <dsp:spPr>
        <a:xfrm>
          <a:off x="3983347" y="1231934"/>
          <a:ext cx="2838464" cy="2022406"/>
        </a:xfrm>
        <a:prstGeom prst="roundRect">
          <a:avLst>
            <a:gd name="adj" fmla="val 1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panose="020B0604020202020204" pitchFamily="34" charset="0"/>
              <a:cs typeface="Arial" panose="020B0604020202020204" pitchFamily="34" charset="0"/>
            </a:rPr>
            <a:t>Screening and intervention</a:t>
          </a:r>
        </a:p>
        <a:p>
          <a:pPr marL="0" lvl="0" indent="0" algn="ctr" defTabSz="1155700">
            <a:lnSpc>
              <a:spcPct val="90000"/>
            </a:lnSpc>
            <a:spcBef>
              <a:spcPct val="0"/>
            </a:spcBef>
            <a:spcAft>
              <a:spcPct val="35000"/>
            </a:spcAft>
            <a:buNone/>
          </a:pPr>
          <a:r>
            <a:rPr lang="en-US" sz="2200" kern="1200" dirty="0">
              <a:latin typeface="Arial" panose="020B0604020202020204" pitchFamily="34" charset="0"/>
              <a:cs typeface="Arial" panose="020B0604020202020204" pitchFamily="34" charset="0"/>
            </a:rPr>
            <a:t>Provided by Living Well Consortium</a:t>
          </a:r>
        </a:p>
      </dsp:txBody>
      <dsp:txXfrm>
        <a:off x="4042581" y="1291168"/>
        <a:ext cx="2719996" cy="1903938"/>
      </dsp:txXfrm>
    </dsp:sp>
    <dsp:sp modelId="{342A304E-BCCB-4550-841B-59B5C8DB72E4}">
      <dsp:nvSpPr>
        <dsp:cNvPr id="0" name=""/>
        <dsp:cNvSpPr/>
      </dsp:nvSpPr>
      <dsp:spPr>
        <a:xfrm>
          <a:off x="7105658" y="1891167"/>
          <a:ext cx="601754" cy="703939"/>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7105658" y="2031955"/>
        <a:ext cx="421228" cy="422363"/>
      </dsp:txXfrm>
    </dsp:sp>
    <dsp:sp modelId="{06D43714-E1CF-4314-A971-E8FA67EFA860}">
      <dsp:nvSpPr>
        <dsp:cNvPr id="0" name=""/>
        <dsp:cNvSpPr/>
      </dsp:nvSpPr>
      <dsp:spPr>
        <a:xfrm>
          <a:off x="7957198" y="1231934"/>
          <a:ext cx="2838464" cy="2022406"/>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Further counselling sessions with trauma / PTSD focus</a:t>
          </a:r>
        </a:p>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Provided by Living Well Consortium</a:t>
          </a:r>
        </a:p>
      </dsp:txBody>
      <dsp:txXfrm>
        <a:off x="8016432" y="1291168"/>
        <a:ext cx="2719996" cy="1903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19222-F59C-48E3-AE2F-B9AC466541CF}">
      <dsp:nvSpPr>
        <dsp:cNvPr id="0" name=""/>
        <dsp:cNvSpPr/>
      </dsp:nvSpPr>
      <dsp:spPr>
        <a:xfrm>
          <a:off x="3953" y="226385"/>
          <a:ext cx="2377306" cy="5472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0-18 Birmingham </a:t>
          </a:r>
        </a:p>
      </dsp:txBody>
      <dsp:txXfrm>
        <a:off x="3953" y="226385"/>
        <a:ext cx="2377306" cy="547200"/>
      </dsp:txXfrm>
    </dsp:sp>
    <dsp:sp modelId="{9B14A83B-59D0-4E48-B9EE-6331616C82C5}">
      <dsp:nvSpPr>
        <dsp:cNvPr id="0" name=""/>
        <dsp:cNvSpPr/>
      </dsp:nvSpPr>
      <dsp:spPr>
        <a:xfrm>
          <a:off x="7" y="716780"/>
          <a:ext cx="2377306" cy="3351366"/>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Patients  should contact PAUSE on 0207 841 4470</a:t>
          </a:r>
        </a:p>
        <a:p>
          <a:pPr marL="171450" lvl="1" indent="-171450" algn="l" defTabSz="844550">
            <a:lnSpc>
              <a:spcPct val="90000"/>
            </a:lnSpc>
            <a:spcBef>
              <a:spcPct val="0"/>
            </a:spcBef>
            <a:spcAft>
              <a:spcPct val="15000"/>
            </a:spcAft>
            <a:buChar char="•"/>
          </a:pPr>
          <a:r>
            <a:rPr lang="en-GB" sz="1900" kern="1200" dirty="0"/>
            <a:t>Patients needing more help or risk support will be triaged to FTB Access Centre </a:t>
          </a:r>
        </a:p>
      </dsp:txBody>
      <dsp:txXfrm>
        <a:off x="7" y="716780"/>
        <a:ext cx="2377306" cy="3351366"/>
      </dsp:txXfrm>
    </dsp:sp>
    <dsp:sp modelId="{E0F238E5-BA22-4E5A-9430-D0CFAA6D8E14}">
      <dsp:nvSpPr>
        <dsp:cNvPr id="0" name=""/>
        <dsp:cNvSpPr/>
      </dsp:nvSpPr>
      <dsp:spPr>
        <a:xfrm>
          <a:off x="2714082" y="226385"/>
          <a:ext cx="2377306" cy="547200"/>
        </a:xfrm>
        <a:prstGeom prst="rect">
          <a:avLst/>
        </a:prstGeom>
        <a:solidFill>
          <a:schemeClr val="accent5">
            <a:hueOff val="-2451115"/>
            <a:satOff val="-3409"/>
            <a:lumOff val="-1307"/>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0-18 Solihull </a:t>
          </a:r>
        </a:p>
      </dsp:txBody>
      <dsp:txXfrm>
        <a:off x="2714082" y="226385"/>
        <a:ext cx="2377306" cy="547200"/>
      </dsp:txXfrm>
    </dsp:sp>
    <dsp:sp modelId="{04AA0B56-0BCE-458B-8B7E-33E770AD4BEA}">
      <dsp:nvSpPr>
        <dsp:cNvPr id="0" name=""/>
        <dsp:cNvSpPr/>
      </dsp:nvSpPr>
      <dsp:spPr>
        <a:xfrm>
          <a:off x="2714082" y="773585"/>
          <a:ext cx="2377306" cy="3351366"/>
        </a:xfrm>
        <a:prstGeom prst="rect">
          <a:avLst/>
        </a:prstGeom>
        <a:solidFill>
          <a:schemeClr val="accent5">
            <a:tint val="40000"/>
            <a:alpha val="90000"/>
            <a:hueOff val="-2463918"/>
            <a:satOff val="-4272"/>
            <a:lumOff val="-430"/>
            <a:alphaOff val="0"/>
          </a:schemeClr>
        </a:solidFill>
        <a:ln w="12700" cap="flat" cmpd="sng" algn="ctr">
          <a:solidFill>
            <a:schemeClr val="accent5">
              <a:tint val="40000"/>
              <a:alpha val="90000"/>
              <a:hueOff val="-2463918"/>
              <a:satOff val="-4272"/>
              <a:lumOff val="-43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Contact Solar (</a:t>
          </a:r>
          <a:r>
            <a:rPr lang="en-GB" sz="1900" kern="1200" dirty="0" err="1"/>
            <a:t>monday</a:t>
          </a:r>
          <a:r>
            <a:rPr lang="en-GB" sz="1900" kern="1200" dirty="0"/>
            <a:t> - </a:t>
          </a:r>
          <a:r>
            <a:rPr lang="en-GB" sz="1900" kern="1200" dirty="0" err="1"/>
            <a:t>friday</a:t>
          </a:r>
          <a:r>
            <a:rPr lang="en-GB" sz="1900" kern="1200" dirty="0"/>
            <a:t> 8am-8pm) 0121 301 2750 </a:t>
          </a:r>
        </a:p>
        <a:p>
          <a:pPr marL="171450" lvl="1" indent="-171450" algn="l" defTabSz="844550">
            <a:lnSpc>
              <a:spcPct val="90000"/>
            </a:lnSpc>
            <a:spcBef>
              <a:spcPct val="0"/>
            </a:spcBef>
            <a:spcAft>
              <a:spcPct val="15000"/>
            </a:spcAft>
            <a:buChar char="•"/>
          </a:pPr>
          <a:r>
            <a:rPr lang="en-GB" sz="1900" kern="1200" dirty="0"/>
            <a:t>(Weekends 8am-8pm) 0121 301 5500 </a:t>
          </a:r>
        </a:p>
        <a:p>
          <a:pPr marL="171450" lvl="1" indent="-171450" algn="l" defTabSz="844550">
            <a:lnSpc>
              <a:spcPct val="90000"/>
            </a:lnSpc>
            <a:spcBef>
              <a:spcPct val="0"/>
            </a:spcBef>
            <a:spcAft>
              <a:spcPct val="15000"/>
            </a:spcAft>
            <a:buChar char="•"/>
          </a:pPr>
          <a:r>
            <a:rPr lang="en-GB" sz="1900" kern="1200" dirty="0"/>
            <a:t>(8pm – 8am Everyday) 0300 300 0099 </a:t>
          </a:r>
        </a:p>
      </dsp:txBody>
      <dsp:txXfrm>
        <a:off x="2714082" y="773585"/>
        <a:ext cx="2377306" cy="3351366"/>
      </dsp:txXfrm>
    </dsp:sp>
    <dsp:sp modelId="{C2D2798B-E5D5-4C3D-8F32-D68E54D7FE4C}">
      <dsp:nvSpPr>
        <dsp:cNvPr id="0" name=""/>
        <dsp:cNvSpPr/>
      </dsp:nvSpPr>
      <dsp:spPr>
        <a:xfrm>
          <a:off x="5424211" y="226385"/>
          <a:ext cx="2377306" cy="547200"/>
        </a:xfrm>
        <a:prstGeom prst="rect">
          <a:avLst/>
        </a:prstGeom>
        <a:solidFill>
          <a:schemeClr val="accent5">
            <a:hueOff val="-4902230"/>
            <a:satOff val="-6819"/>
            <a:lumOff val="-2615"/>
            <a:alphaOff val="0"/>
          </a:schemeClr>
        </a:solidFill>
        <a:ln w="12700" cap="flat" cmpd="sng" algn="ctr">
          <a:solidFill>
            <a:schemeClr val="accent5">
              <a:hueOff val="-4902230"/>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18+ BSOL </a:t>
          </a:r>
        </a:p>
      </dsp:txBody>
      <dsp:txXfrm>
        <a:off x="5424211" y="226385"/>
        <a:ext cx="2377306" cy="547200"/>
      </dsp:txXfrm>
    </dsp:sp>
    <dsp:sp modelId="{B4F2C6D9-3E87-4271-86E8-024794874037}">
      <dsp:nvSpPr>
        <dsp:cNvPr id="0" name=""/>
        <dsp:cNvSpPr/>
      </dsp:nvSpPr>
      <dsp:spPr>
        <a:xfrm>
          <a:off x="5424211" y="773585"/>
          <a:ext cx="2377306" cy="3351366"/>
        </a:xfrm>
        <a:prstGeom prst="rect">
          <a:avLst/>
        </a:prstGeom>
        <a:solidFill>
          <a:schemeClr val="accent5">
            <a:tint val="40000"/>
            <a:alpha val="90000"/>
            <a:hueOff val="-4927837"/>
            <a:satOff val="-8544"/>
            <a:lumOff val="-859"/>
            <a:alphaOff val="0"/>
          </a:schemeClr>
        </a:solidFill>
        <a:ln w="12700" cap="flat" cmpd="sng" algn="ctr">
          <a:solidFill>
            <a:schemeClr val="accent5">
              <a:tint val="40000"/>
              <a:alpha val="90000"/>
              <a:hueOff val="-4927837"/>
              <a:satOff val="-8544"/>
              <a:lumOff val="-8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Mental Health Support and Crisis Line 0121 262 3555</a:t>
          </a:r>
        </a:p>
        <a:p>
          <a:pPr marL="171450" lvl="1" indent="-171450" algn="l" defTabSz="844550">
            <a:lnSpc>
              <a:spcPct val="90000"/>
            </a:lnSpc>
            <a:spcBef>
              <a:spcPct val="0"/>
            </a:spcBef>
            <a:spcAft>
              <a:spcPct val="15000"/>
            </a:spcAft>
            <a:buChar char="•"/>
          </a:pPr>
          <a:r>
            <a:rPr lang="en-GB" sz="1900" kern="1200" dirty="0"/>
            <a:t>Open: 9am-11pm</a:t>
          </a:r>
        </a:p>
        <a:p>
          <a:pPr marL="171450" lvl="1" indent="-171450" algn="l" defTabSz="844550">
            <a:lnSpc>
              <a:spcPct val="90000"/>
            </a:lnSpc>
            <a:spcBef>
              <a:spcPct val="0"/>
            </a:spcBef>
            <a:spcAft>
              <a:spcPct val="15000"/>
            </a:spcAft>
            <a:buChar char="•"/>
          </a:pPr>
          <a:r>
            <a:rPr lang="en-GB" sz="1900" kern="1200" dirty="0"/>
            <a:t>Screening and triage to a range of support </a:t>
          </a:r>
        </a:p>
        <a:p>
          <a:pPr marL="171450" lvl="1" indent="-171450" algn="l" defTabSz="844550">
            <a:lnSpc>
              <a:spcPct val="90000"/>
            </a:lnSpc>
            <a:spcBef>
              <a:spcPct val="0"/>
            </a:spcBef>
            <a:spcAft>
              <a:spcPct val="15000"/>
            </a:spcAft>
            <a:buChar char="•"/>
          </a:pPr>
          <a:r>
            <a:rPr lang="en-GB" sz="1900" kern="1200" dirty="0"/>
            <a:t>GP Referrals to BSMHFT Single Point of Access 0121 301 4000 </a:t>
          </a:r>
        </a:p>
      </dsp:txBody>
      <dsp:txXfrm>
        <a:off x="5424211" y="773585"/>
        <a:ext cx="2377306" cy="3351366"/>
      </dsp:txXfrm>
    </dsp:sp>
    <dsp:sp modelId="{DA3CD7E3-05C4-4028-812D-B0365EA820A3}">
      <dsp:nvSpPr>
        <dsp:cNvPr id="0" name=""/>
        <dsp:cNvSpPr/>
      </dsp:nvSpPr>
      <dsp:spPr>
        <a:xfrm>
          <a:off x="8134340" y="226385"/>
          <a:ext cx="2377306" cy="547200"/>
        </a:xfrm>
        <a:prstGeom prst="rect">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GB" sz="1900" kern="1200" dirty="0"/>
            <a:t>Key Workers </a:t>
          </a:r>
        </a:p>
      </dsp:txBody>
      <dsp:txXfrm>
        <a:off x="8134340" y="226385"/>
        <a:ext cx="2377306" cy="547200"/>
      </dsp:txXfrm>
    </dsp:sp>
    <dsp:sp modelId="{4B5383F1-08A6-48B8-9DF4-BC31950209DC}">
      <dsp:nvSpPr>
        <dsp:cNvPr id="0" name=""/>
        <dsp:cNvSpPr/>
      </dsp:nvSpPr>
      <dsp:spPr>
        <a:xfrm>
          <a:off x="8134340" y="773585"/>
          <a:ext cx="2377306" cy="3351366"/>
        </a:xfrm>
        <a:prstGeom prst="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a:t>Dedicated support line</a:t>
          </a:r>
        </a:p>
        <a:p>
          <a:pPr marL="171450" lvl="1" indent="-171450" algn="l" defTabSz="844550">
            <a:lnSpc>
              <a:spcPct val="90000"/>
            </a:lnSpc>
            <a:spcBef>
              <a:spcPct val="0"/>
            </a:spcBef>
            <a:spcAft>
              <a:spcPct val="15000"/>
            </a:spcAft>
            <a:buChar char="•"/>
          </a:pPr>
          <a:r>
            <a:rPr lang="en-GB" sz="1900" kern="1200" dirty="0"/>
            <a:t>Open: 9am-11pm</a:t>
          </a:r>
        </a:p>
        <a:p>
          <a:pPr marL="171450" lvl="1" indent="-171450" algn="l" defTabSz="844550">
            <a:lnSpc>
              <a:spcPct val="90000"/>
            </a:lnSpc>
            <a:spcBef>
              <a:spcPct val="0"/>
            </a:spcBef>
            <a:spcAft>
              <a:spcPct val="15000"/>
            </a:spcAft>
            <a:buChar char="•"/>
          </a:pPr>
          <a:r>
            <a:rPr lang="en-GB" sz="1900" kern="1200" dirty="0"/>
            <a:t>0121 633 1217</a:t>
          </a:r>
        </a:p>
        <a:p>
          <a:pPr marL="171450" lvl="1" indent="-171450" algn="l" defTabSz="844550">
            <a:lnSpc>
              <a:spcPct val="90000"/>
            </a:lnSpc>
            <a:spcBef>
              <a:spcPct val="0"/>
            </a:spcBef>
            <a:spcAft>
              <a:spcPct val="15000"/>
            </a:spcAft>
            <a:buChar char="•"/>
          </a:pPr>
          <a:endParaRPr lang="en-GB" sz="1900" kern="1200" dirty="0"/>
        </a:p>
      </dsp:txBody>
      <dsp:txXfrm>
        <a:off x="8134340" y="773585"/>
        <a:ext cx="2377306" cy="33513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23CFF4-28D0-486E-B80C-391ACBA65E1A}" type="datetimeFigureOut">
              <a:rPr lang="en-GB" smtClean="0"/>
              <a:t>06/05/2020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6CFAC-7019-409E-864F-53854B1353E1}" type="slidenum">
              <a:rPr lang="en-GB" smtClean="0"/>
              <a:t>‹#›</a:t>
            </a:fld>
            <a:endParaRPr lang="en-GB"/>
          </a:p>
        </p:txBody>
      </p:sp>
    </p:spTree>
    <p:extLst>
      <p:ext uri="{BB962C8B-B14F-4D97-AF65-F5344CB8AC3E}">
        <p14:creationId xmlns:p14="http://schemas.microsoft.com/office/powerpoint/2010/main" val="126407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new offer seeks to widen access to mental health support. The 18++18’s line can capture every level of need, but geared up to manage low level and has direct access to ongoing interventions. The lines will be going 24 hour hopefully by the end of the week and so there will be one number for adults over 18 and one number for young people. This new approach will hopefully start to reduce over reliability on use of secondary mental health services and addresses the needs of citizens who often fell between gap between primary and secondary mental health services and awaiting threshold of need assessments.   </a:t>
            </a:r>
          </a:p>
        </p:txBody>
      </p:sp>
      <p:sp>
        <p:nvSpPr>
          <p:cNvPr id="4" name="Slide Number Placeholder 3"/>
          <p:cNvSpPr>
            <a:spLocks noGrp="1"/>
          </p:cNvSpPr>
          <p:nvPr>
            <p:ph type="sldNum" sz="quarter" idx="5"/>
          </p:nvPr>
        </p:nvSpPr>
        <p:spPr/>
        <p:txBody>
          <a:bodyPr/>
          <a:lstStyle/>
          <a:p>
            <a:fld id="{C976CFAC-7019-409E-864F-53854B1353E1}" type="slidenum">
              <a:rPr lang="en-GB" smtClean="0"/>
              <a:t>2</a:t>
            </a:fld>
            <a:endParaRPr lang="en-GB"/>
          </a:p>
        </p:txBody>
      </p:sp>
    </p:spTree>
    <p:extLst>
      <p:ext uri="{BB962C8B-B14F-4D97-AF65-F5344CB8AC3E}">
        <p14:creationId xmlns:p14="http://schemas.microsoft.com/office/powerpoint/2010/main" val="1816533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Improving Access to Psychological Therapies</a:t>
            </a:r>
          </a:p>
        </p:txBody>
      </p:sp>
      <p:sp>
        <p:nvSpPr>
          <p:cNvPr id="4" name="Slide Number Placeholder 3"/>
          <p:cNvSpPr>
            <a:spLocks noGrp="1"/>
          </p:cNvSpPr>
          <p:nvPr>
            <p:ph type="sldNum" sz="quarter" idx="5"/>
          </p:nvPr>
        </p:nvSpPr>
        <p:spPr/>
        <p:txBody>
          <a:bodyPr/>
          <a:lstStyle/>
          <a:p>
            <a:fld id="{C976CFAC-7019-409E-864F-53854B1353E1}" type="slidenum">
              <a:rPr lang="en-GB" smtClean="0"/>
              <a:t>7</a:t>
            </a:fld>
            <a:endParaRPr lang="en-GB"/>
          </a:p>
        </p:txBody>
      </p:sp>
    </p:spTree>
    <p:extLst>
      <p:ext uri="{BB962C8B-B14F-4D97-AF65-F5344CB8AC3E}">
        <p14:creationId xmlns:p14="http://schemas.microsoft.com/office/powerpoint/2010/main" val="2164752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5D051C8-4CF7-4D51-9B1E-C11F5C7A24E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333922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5D051C8-4CF7-4D51-9B1E-C11F5C7A24E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344436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5D051C8-4CF7-4D51-9B1E-C11F5C7A24E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346979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5D051C8-4CF7-4D51-9B1E-C11F5C7A24E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117859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D051C8-4CF7-4D51-9B1E-C11F5C7A24E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2464470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5D051C8-4CF7-4D51-9B1E-C11F5C7A24EE}"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297065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5D051C8-4CF7-4D51-9B1E-C11F5C7A24EE}"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1266431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5D051C8-4CF7-4D51-9B1E-C11F5C7A24EE}" type="datetimeFigureOut">
              <a:rPr lang="en-GB" smtClean="0"/>
              <a:t>06/05/2020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3373308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051C8-4CF7-4D51-9B1E-C11F5C7A24EE}" type="datetimeFigureOut">
              <a:rPr lang="en-GB" smtClean="0"/>
              <a:t>06/05/2020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3472669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D051C8-4CF7-4D51-9B1E-C11F5C7A24EE}"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157088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D051C8-4CF7-4D51-9B1E-C11F5C7A24EE}"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4E059D-09A5-413E-B698-528FA6816E8D}" type="slidenum">
              <a:rPr lang="en-GB" smtClean="0"/>
              <a:t>‹#›</a:t>
            </a:fld>
            <a:endParaRPr lang="en-GB"/>
          </a:p>
        </p:txBody>
      </p:sp>
    </p:spTree>
    <p:extLst>
      <p:ext uri="{BB962C8B-B14F-4D97-AF65-F5344CB8AC3E}">
        <p14:creationId xmlns:p14="http://schemas.microsoft.com/office/powerpoint/2010/main" val="199743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051C8-4CF7-4D51-9B1E-C11F5C7A24EE}" type="datetimeFigureOut">
              <a:rPr lang="en-GB" smtClean="0"/>
              <a:t>06/05/2020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E059D-09A5-413E-B698-528FA6816E8D}" type="slidenum">
              <a:rPr lang="en-GB" smtClean="0"/>
              <a:t>‹#›</a:t>
            </a:fld>
            <a:endParaRPr lang="en-GB"/>
          </a:p>
        </p:txBody>
      </p:sp>
    </p:spTree>
    <p:extLst>
      <p:ext uri="{BB962C8B-B14F-4D97-AF65-F5344CB8AC3E}">
        <p14:creationId xmlns:p14="http://schemas.microsoft.com/office/powerpoint/2010/main" val="411710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121D8C-90CF-4998-B8B6-EFBD38293B0D}"/>
              </a:ext>
            </a:extLst>
          </p:cNvPr>
          <p:cNvSpPr>
            <a:spLocks noGrp="1"/>
          </p:cNvSpPr>
          <p:nvPr>
            <p:ph type="ctrTitle"/>
          </p:nvPr>
        </p:nvSpPr>
        <p:spPr/>
        <p:txBody>
          <a:bodyPr>
            <a:normAutofit fontScale="90000"/>
          </a:bodyPr>
          <a:lstStyle/>
          <a:p>
            <a:r>
              <a:rPr lang="en-GB" dirty="0"/>
              <a:t>Mental Health Support Offers During COVID Pandemic</a:t>
            </a:r>
          </a:p>
        </p:txBody>
      </p:sp>
      <p:sp>
        <p:nvSpPr>
          <p:cNvPr id="5" name="Subtitle 4">
            <a:extLst>
              <a:ext uri="{FF2B5EF4-FFF2-40B4-BE49-F238E27FC236}">
                <a16:creationId xmlns:a16="http://schemas.microsoft.com/office/drawing/2014/main" id="{4542DC55-A0E0-421B-87AB-480A01E911D1}"/>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70023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a:t>
            </a:r>
          </a:p>
        </p:txBody>
      </p:sp>
      <p:sp>
        <p:nvSpPr>
          <p:cNvPr id="3" name="Content Placeholder 2"/>
          <p:cNvSpPr>
            <a:spLocks noGrp="1"/>
          </p:cNvSpPr>
          <p:nvPr>
            <p:ph idx="1"/>
          </p:nvPr>
        </p:nvSpPr>
        <p:spPr/>
        <p:txBody>
          <a:bodyPr>
            <a:normAutofit fontScale="85000" lnSpcReduction="20000"/>
          </a:bodyPr>
          <a:lstStyle/>
          <a:p>
            <a:r>
              <a:rPr lang="en-GB" dirty="0"/>
              <a:t>The COVID 19 Pandemic is likely to place a strain on the mental health of the general public and key workers including those in the NHS. </a:t>
            </a:r>
          </a:p>
          <a:p>
            <a:r>
              <a:rPr lang="en-GB" dirty="0"/>
              <a:t>Working with the Voluntary &amp; Community Sector and NHS Providers we have put in place offers of support for adults, children and young people and for Key Workers</a:t>
            </a:r>
          </a:p>
          <a:p>
            <a:r>
              <a:rPr lang="en-GB" dirty="0"/>
              <a:t>Psychological, emotional and social support will be provided by phone or online </a:t>
            </a:r>
          </a:p>
          <a:p>
            <a:r>
              <a:rPr lang="en-GB" dirty="0"/>
              <a:t>A ‘no wrong door’ approach will be followed to make sure people get the </a:t>
            </a:r>
            <a:r>
              <a:rPr lang="en-GB"/>
              <a:t>support they need. </a:t>
            </a:r>
            <a:endParaRPr lang="en-GB" dirty="0"/>
          </a:p>
          <a:p>
            <a:r>
              <a:rPr lang="en-GB" dirty="0"/>
              <a:t>People with more complex mental health needs or higher levels of risk will be transferred to statutory services </a:t>
            </a:r>
          </a:p>
          <a:p>
            <a:r>
              <a:rPr lang="en-GB" dirty="0"/>
              <a:t>NHS 111 will be able to divert to these offers </a:t>
            </a:r>
          </a:p>
          <a:p>
            <a:r>
              <a:rPr lang="en-GB" dirty="0"/>
              <a:t>GPs can continue to refer people to mental health services as usual </a:t>
            </a:r>
          </a:p>
        </p:txBody>
      </p:sp>
    </p:spTree>
    <p:extLst>
      <p:ext uri="{BB962C8B-B14F-4D97-AF65-F5344CB8AC3E}">
        <p14:creationId xmlns:p14="http://schemas.microsoft.com/office/powerpoint/2010/main" val="368124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602" y="508399"/>
            <a:ext cx="10515600" cy="1325563"/>
          </a:xfrm>
        </p:spPr>
        <p:txBody>
          <a:bodyPr/>
          <a:lstStyle/>
          <a:p>
            <a:pPr algn="ctr"/>
            <a:r>
              <a:rPr lang="en-GB" dirty="0">
                <a:latin typeface="Arial" panose="020B0604020202020204" pitchFamily="34" charset="0"/>
                <a:cs typeface="Arial" panose="020B0604020202020204" pitchFamily="34" charset="0"/>
              </a:rPr>
              <a:t>Offer 1 (BSOL): Aged 18+</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9603353"/>
              </p:ext>
            </p:extLst>
          </p:nvPr>
        </p:nvGraphicFramePr>
        <p:xfrm>
          <a:off x="548640" y="2156200"/>
          <a:ext cx="1080516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Right Arrow 18"/>
          <p:cNvSpPr/>
          <p:nvPr/>
        </p:nvSpPr>
        <p:spPr>
          <a:xfrm>
            <a:off x="3069472" y="3890357"/>
            <a:ext cx="696194" cy="1014152"/>
          </a:xfrm>
          <a:prstGeom prst="rightArrow">
            <a:avLst>
              <a:gd name="adj1" fmla="val 50000"/>
              <a:gd name="adj2" fmla="val 5166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0" name="Right Arrow 19"/>
          <p:cNvSpPr/>
          <p:nvPr/>
        </p:nvSpPr>
        <p:spPr>
          <a:xfrm>
            <a:off x="5665808" y="4042761"/>
            <a:ext cx="696194" cy="721168"/>
          </a:xfrm>
          <a:prstGeom prst="rightArrow">
            <a:avLst>
              <a:gd name="adj1" fmla="val 50000"/>
              <a:gd name="adj2" fmla="val 5166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1" name="Rectangle 20"/>
          <p:cNvSpPr/>
          <p:nvPr/>
        </p:nvSpPr>
        <p:spPr>
          <a:xfrm>
            <a:off x="6441157" y="5177570"/>
            <a:ext cx="2326631" cy="1174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FTB / BSMHFT</a:t>
            </a:r>
          </a:p>
          <a:p>
            <a:pPr algn="ctr"/>
            <a:r>
              <a:rPr lang="en-GB" sz="1400" dirty="0">
                <a:latin typeface="Arial" panose="020B0604020202020204" pitchFamily="34" charset="0"/>
                <a:cs typeface="Arial" panose="020B0604020202020204" pitchFamily="34" charset="0"/>
              </a:rPr>
              <a:t>Advice guidance on management of risk</a:t>
            </a:r>
          </a:p>
          <a:p>
            <a:pPr algn="ctr"/>
            <a:endParaRPr lang="en-GB" sz="1400" dirty="0">
              <a:latin typeface="Arial" panose="020B0604020202020204" pitchFamily="34" charset="0"/>
              <a:cs typeface="Arial" panose="020B0604020202020204" pitchFamily="34" charset="0"/>
            </a:endParaRPr>
          </a:p>
        </p:txBody>
      </p:sp>
      <p:sp>
        <p:nvSpPr>
          <p:cNvPr id="22" name="Rectangle 21"/>
          <p:cNvSpPr/>
          <p:nvPr/>
        </p:nvSpPr>
        <p:spPr>
          <a:xfrm>
            <a:off x="6429513" y="2321813"/>
            <a:ext cx="2351636" cy="1158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MIND</a:t>
            </a:r>
          </a:p>
          <a:p>
            <a:pPr algn="ctr"/>
            <a:r>
              <a:rPr lang="en-GB" sz="1400" dirty="0">
                <a:latin typeface="Arial" panose="020B0604020202020204" pitchFamily="34" charset="0"/>
                <a:cs typeface="Arial" panose="020B0604020202020204" pitchFamily="34" charset="0"/>
              </a:rPr>
              <a:t>Support, advice and guidance – housing, debt, signposting</a:t>
            </a:r>
          </a:p>
        </p:txBody>
      </p:sp>
      <p:sp>
        <p:nvSpPr>
          <p:cNvPr id="23" name="Rectangle 22"/>
          <p:cNvSpPr/>
          <p:nvPr/>
        </p:nvSpPr>
        <p:spPr>
          <a:xfrm>
            <a:off x="6441157" y="3691629"/>
            <a:ext cx="2339992" cy="122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Living Well Consortium </a:t>
            </a:r>
          </a:p>
          <a:p>
            <a:pPr algn="ctr"/>
            <a:r>
              <a:rPr lang="en-GB" sz="1400" dirty="0">
                <a:latin typeface="Arial" panose="020B0604020202020204" pitchFamily="34" charset="0"/>
                <a:cs typeface="Arial" panose="020B0604020202020204" pitchFamily="34" charset="0"/>
              </a:rPr>
              <a:t>Brief Counselling on anxiety / depression</a:t>
            </a:r>
          </a:p>
          <a:p>
            <a:pPr algn="ctr"/>
            <a:r>
              <a:rPr lang="en-GB" sz="1400" dirty="0">
                <a:latin typeface="Arial" panose="020B0604020202020204" pitchFamily="34" charset="0"/>
                <a:cs typeface="Arial" panose="020B0604020202020204" pitchFamily="34" charset="0"/>
              </a:rPr>
              <a:t>2-3 telephone sessions</a:t>
            </a:r>
          </a:p>
        </p:txBody>
      </p:sp>
      <p:sp>
        <p:nvSpPr>
          <p:cNvPr id="24" name="Rectangle 23"/>
          <p:cNvSpPr/>
          <p:nvPr/>
        </p:nvSpPr>
        <p:spPr>
          <a:xfrm>
            <a:off x="9814147" y="2321813"/>
            <a:ext cx="1951916" cy="1158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Change</a:t>
            </a:r>
          </a:p>
          <a:p>
            <a:pPr algn="ctr"/>
            <a:r>
              <a:rPr lang="en-GB" sz="1600" dirty="0">
                <a:latin typeface="Arial" panose="020B0604020202020204" pitchFamily="34" charset="0"/>
                <a:cs typeface="Arial" panose="020B0604020202020204" pitchFamily="34" charset="0"/>
              </a:rPr>
              <a:t>Brief Solution focussed Therapy</a:t>
            </a:r>
          </a:p>
        </p:txBody>
      </p:sp>
      <p:sp>
        <p:nvSpPr>
          <p:cNvPr id="25" name="Rectangle 24"/>
          <p:cNvSpPr/>
          <p:nvPr/>
        </p:nvSpPr>
        <p:spPr>
          <a:xfrm>
            <a:off x="9804479" y="3671529"/>
            <a:ext cx="1951916" cy="1233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Arial" panose="020B0604020202020204" pitchFamily="34" charset="0"/>
              <a:cs typeface="Arial" panose="020B0604020202020204" pitchFamily="34" charset="0"/>
            </a:endParaRPr>
          </a:p>
          <a:p>
            <a:pPr algn="ctr"/>
            <a:r>
              <a:rPr lang="en-GB" sz="1400" dirty="0">
                <a:solidFill>
                  <a:schemeClr val="tx1"/>
                </a:solidFill>
                <a:latin typeface="Arial" panose="020B0604020202020204" pitchFamily="34" charset="0"/>
                <a:cs typeface="Arial" panose="020B0604020202020204" pitchFamily="34" charset="0"/>
              </a:rPr>
              <a:t>BSMHFT / LWC /</a:t>
            </a:r>
          </a:p>
          <a:p>
            <a:pPr algn="ctr"/>
            <a:r>
              <a:rPr lang="en-GB" sz="1400" dirty="0">
                <a:solidFill>
                  <a:schemeClr val="tx1"/>
                </a:solidFill>
                <a:latin typeface="Arial" panose="020B0604020202020204" pitchFamily="34" charset="0"/>
                <a:cs typeface="Arial" panose="020B0604020202020204" pitchFamily="34" charset="0"/>
              </a:rPr>
              <a:t>CWPT </a:t>
            </a:r>
            <a:r>
              <a:rPr lang="en-GB" sz="1400" dirty="0">
                <a:latin typeface="Arial" panose="020B0604020202020204" pitchFamily="34" charset="0"/>
                <a:cs typeface="Arial" panose="020B0604020202020204" pitchFamily="34" charset="0"/>
              </a:rPr>
              <a:t>– Solihull  </a:t>
            </a:r>
          </a:p>
          <a:p>
            <a:pPr algn="ctr"/>
            <a:endParaRPr lang="en-GB" sz="1400" dirty="0">
              <a:latin typeface="Arial" panose="020B0604020202020204" pitchFamily="34" charset="0"/>
              <a:cs typeface="Arial" panose="020B0604020202020204" pitchFamily="34" charset="0"/>
            </a:endParaRPr>
          </a:p>
          <a:p>
            <a:pPr algn="ctr"/>
            <a:r>
              <a:rPr lang="en-GB" sz="1400" dirty="0">
                <a:latin typeface="Arial" panose="020B0604020202020204" pitchFamily="34" charset="0"/>
                <a:cs typeface="Arial" panose="020B0604020202020204" pitchFamily="34" charset="0"/>
              </a:rPr>
              <a:t>IAPT  Telephone  Service</a:t>
            </a:r>
          </a:p>
          <a:p>
            <a:pPr algn="ctr"/>
            <a:endParaRPr lang="en-GB" sz="1400" dirty="0">
              <a:latin typeface="Arial" panose="020B0604020202020204" pitchFamily="34" charset="0"/>
              <a:cs typeface="Arial" panose="020B0604020202020204" pitchFamily="34" charset="0"/>
            </a:endParaRPr>
          </a:p>
          <a:p>
            <a:pPr algn="ctr"/>
            <a:endParaRPr lang="en-GB" sz="1400" dirty="0">
              <a:latin typeface="Arial" panose="020B0604020202020204" pitchFamily="34" charset="0"/>
              <a:cs typeface="Arial" panose="020B0604020202020204" pitchFamily="34" charset="0"/>
            </a:endParaRPr>
          </a:p>
        </p:txBody>
      </p:sp>
      <p:cxnSp>
        <p:nvCxnSpPr>
          <p:cNvPr id="26" name="Straight Arrow Connector 25"/>
          <p:cNvCxnSpPr/>
          <p:nvPr/>
        </p:nvCxnSpPr>
        <p:spPr>
          <a:xfrm flipV="1">
            <a:off x="8729413" y="4356027"/>
            <a:ext cx="862521" cy="4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8607669" y="2928939"/>
            <a:ext cx="868233" cy="4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8741116" y="3360778"/>
            <a:ext cx="793186" cy="1060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9812341" y="5203157"/>
            <a:ext cx="1953717" cy="1174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BSMHFT / FTB</a:t>
            </a:r>
          </a:p>
          <a:p>
            <a:pPr algn="ctr"/>
            <a:r>
              <a:rPr lang="en-GB" sz="1400" dirty="0">
                <a:latin typeface="Arial" panose="020B0604020202020204" pitchFamily="34" charset="0"/>
                <a:cs typeface="Arial" panose="020B0604020202020204" pitchFamily="34" charset="0"/>
              </a:rPr>
              <a:t>URGENT CARE</a:t>
            </a:r>
          </a:p>
          <a:p>
            <a:pPr algn="ctr"/>
            <a:r>
              <a:rPr lang="en-GB" sz="1400" dirty="0">
                <a:latin typeface="Arial" panose="020B0604020202020204" pitchFamily="34" charset="0"/>
                <a:cs typeface="Arial" panose="020B0604020202020204" pitchFamily="34" charset="0"/>
              </a:rPr>
              <a:t>Crisis Team / HTT</a:t>
            </a:r>
          </a:p>
          <a:p>
            <a:pPr algn="ctr"/>
            <a:r>
              <a:rPr lang="en-GB" sz="1400" dirty="0">
                <a:latin typeface="Arial" panose="020B0604020202020204" pitchFamily="34" charset="0"/>
                <a:cs typeface="Arial" panose="020B0604020202020204" pitchFamily="34" charset="0"/>
              </a:rPr>
              <a:t>CMHT</a:t>
            </a:r>
          </a:p>
        </p:txBody>
      </p:sp>
      <p:cxnSp>
        <p:nvCxnSpPr>
          <p:cNvPr id="30" name="Straight Arrow Connector 29"/>
          <p:cNvCxnSpPr/>
          <p:nvPr/>
        </p:nvCxnSpPr>
        <p:spPr>
          <a:xfrm flipV="1">
            <a:off x="8396925" y="5653347"/>
            <a:ext cx="1195009" cy="177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8607669" y="4622609"/>
            <a:ext cx="945368" cy="12676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ight Arrow 31"/>
          <p:cNvSpPr/>
          <p:nvPr/>
        </p:nvSpPr>
        <p:spPr>
          <a:xfrm rot="19021728">
            <a:off x="5600173" y="3130766"/>
            <a:ext cx="696194" cy="698522"/>
          </a:xfrm>
          <a:prstGeom prst="rightArrow">
            <a:avLst>
              <a:gd name="adj1" fmla="val 50000"/>
              <a:gd name="adj2" fmla="val 5166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3" name="Right Arrow 32"/>
          <p:cNvSpPr/>
          <p:nvPr/>
        </p:nvSpPr>
        <p:spPr>
          <a:xfrm rot="2479941">
            <a:off x="5577140" y="5059683"/>
            <a:ext cx="696194" cy="721168"/>
          </a:xfrm>
          <a:prstGeom prst="rightArrow">
            <a:avLst>
              <a:gd name="adj1" fmla="val 50000"/>
              <a:gd name="adj2" fmla="val 5166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421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383" y="971955"/>
            <a:ext cx="10515600" cy="1325563"/>
          </a:xfrm>
        </p:spPr>
        <p:txBody>
          <a:bodyPr/>
          <a:lstStyle/>
          <a:p>
            <a:pPr algn="ctr"/>
            <a:r>
              <a:rPr lang="en-GB" dirty="0">
                <a:latin typeface="Arial" panose="020B0604020202020204" pitchFamily="34" charset="0"/>
                <a:cs typeface="Arial" panose="020B0604020202020204" pitchFamily="34" charset="0"/>
              </a:rPr>
              <a:t>Offer 2 (BSOL): Key Workers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6599793"/>
              </p:ext>
            </p:extLst>
          </p:nvPr>
        </p:nvGraphicFramePr>
        <p:xfrm>
          <a:off x="548640" y="2156200"/>
          <a:ext cx="1080516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10590415" y="5644342"/>
            <a:ext cx="1346662" cy="998133"/>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latin typeface="Arial" panose="020B0604020202020204" pitchFamily="34" charset="0"/>
                <a:cs typeface="Arial" panose="020B0604020202020204" pitchFamily="34" charset="0"/>
              </a:rPr>
              <a:t>Follow up where necessary</a:t>
            </a:r>
          </a:p>
        </p:txBody>
      </p:sp>
    </p:spTree>
    <p:extLst>
      <p:ext uri="{BB962C8B-B14F-4D97-AF65-F5344CB8AC3E}">
        <p14:creationId xmlns:p14="http://schemas.microsoft.com/office/powerpoint/2010/main" val="225652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5937" y="375048"/>
            <a:ext cx="8933662" cy="1077218"/>
          </a:xfrm>
          <a:prstGeom prst="rect">
            <a:avLst/>
          </a:prstGeom>
          <a:noFill/>
        </p:spPr>
        <p:txBody>
          <a:bodyPr wrap="square" rtlCol="0">
            <a:spAutoFit/>
          </a:bodyPr>
          <a:lstStyle/>
          <a:p>
            <a:pPr algn="ctr"/>
            <a:r>
              <a:rPr lang="en-GB" sz="3200" dirty="0">
                <a:latin typeface="Arial" panose="020B0604020202020204" pitchFamily="34" charset="0"/>
                <a:cs typeface="Arial" panose="020B0604020202020204" pitchFamily="34" charset="0"/>
              </a:rPr>
              <a:t>Offer 3 (Birmingham): Children and Young People (0-18)</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7737" y="1484784"/>
            <a:ext cx="8991856" cy="4052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35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AFC19-9628-4E2E-BA18-72305B0568D7}"/>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Offer 3 (Solihull): Children and Young People (0-18)</a:t>
            </a:r>
          </a:p>
        </p:txBody>
      </p:sp>
      <p:sp>
        <p:nvSpPr>
          <p:cNvPr id="4" name="Rectangle: Rounded Corners 3">
            <a:extLst>
              <a:ext uri="{FF2B5EF4-FFF2-40B4-BE49-F238E27FC236}">
                <a16:creationId xmlns:a16="http://schemas.microsoft.com/office/drawing/2014/main" id="{5AE0B156-0E0D-48FD-B16C-759898E94B2D}"/>
              </a:ext>
            </a:extLst>
          </p:cNvPr>
          <p:cNvSpPr/>
          <p:nvPr/>
        </p:nvSpPr>
        <p:spPr>
          <a:xfrm>
            <a:off x="1128858" y="1893022"/>
            <a:ext cx="2239817" cy="29946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Calibri"/>
            </a:endParaRPr>
          </a:p>
          <a:p>
            <a:pPr algn="ctr"/>
            <a:r>
              <a:rPr lang="en-US" dirty="0">
                <a:cs typeface="Calibri"/>
              </a:rPr>
              <a:t>Solar Crisis Support </a:t>
            </a:r>
            <a:r>
              <a:rPr lang="en-US" b="1" dirty="0">
                <a:ea typeface="+mn-lt"/>
                <a:cs typeface="+mn-lt"/>
              </a:rPr>
              <a:t>(</a:t>
            </a:r>
            <a:r>
              <a:rPr lang="en-US" b="1" dirty="0" err="1">
                <a:ea typeface="+mn-lt"/>
                <a:cs typeface="+mn-lt"/>
              </a:rPr>
              <a:t>monday</a:t>
            </a:r>
            <a:r>
              <a:rPr lang="en-US" b="1" dirty="0">
                <a:ea typeface="+mn-lt"/>
                <a:cs typeface="+mn-lt"/>
              </a:rPr>
              <a:t> - </a:t>
            </a:r>
            <a:r>
              <a:rPr lang="en-US" b="1" dirty="0" err="1">
                <a:ea typeface="+mn-lt"/>
                <a:cs typeface="+mn-lt"/>
              </a:rPr>
              <a:t>friday</a:t>
            </a:r>
            <a:r>
              <a:rPr lang="en-US" b="1" dirty="0">
                <a:ea typeface="+mn-lt"/>
                <a:cs typeface="+mn-lt"/>
              </a:rPr>
              <a:t> 8am-8pm)</a:t>
            </a:r>
            <a:endParaRPr lang="en-US" dirty="0">
              <a:ea typeface="+mn-lt"/>
              <a:cs typeface="+mn-lt"/>
            </a:endParaRPr>
          </a:p>
          <a:p>
            <a:pPr algn="ctr"/>
            <a:r>
              <a:rPr lang="en-US" b="1" dirty="0">
                <a:ea typeface="+mn-lt"/>
                <a:cs typeface="+mn-lt"/>
              </a:rPr>
              <a:t>0121 301 2750</a:t>
            </a:r>
            <a:r>
              <a:rPr lang="en-US" dirty="0">
                <a:ea typeface="+mn-lt"/>
                <a:cs typeface="+mn-lt"/>
              </a:rPr>
              <a:t> </a:t>
            </a:r>
            <a:endParaRPr lang="en-US" dirty="0">
              <a:cs typeface="Calibri"/>
            </a:endParaRPr>
          </a:p>
          <a:p>
            <a:pPr algn="ctr"/>
            <a:r>
              <a:rPr lang="en-US" dirty="0">
                <a:cs typeface="Calibri"/>
              </a:rPr>
              <a:t>(Weekends 8am-8pm)</a:t>
            </a:r>
          </a:p>
          <a:p>
            <a:pPr algn="ctr"/>
            <a:r>
              <a:rPr lang="en-US" b="1" dirty="0">
                <a:ea typeface="+mn-lt"/>
                <a:cs typeface="+mn-lt"/>
              </a:rPr>
              <a:t>0121 301 5500</a:t>
            </a:r>
            <a:r>
              <a:rPr lang="en-US" dirty="0">
                <a:ea typeface="+mn-lt"/>
                <a:cs typeface="+mn-lt"/>
              </a:rPr>
              <a:t> </a:t>
            </a:r>
          </a:p>
          <a:p>
            <a:pPr algn="ctr"/>
            <a:r>
              <a:rPr lang="en-US" dirty="0">
                <a:cs typeface="Calibri"/>
              </a:rPr>
              <a:t>(8pm – 8am Everyday)</a:t>
            </a:r>
          </a:p>
          <a:p>
            <a:pPr algn="ctr"/>
            <a:r>
              <a:rPr lang="en" dirty="0">
                <a:ea typeface="+mn-lt"/>
                <a:cs typeface="+mn-lt"/>
              </a:rPr>
              <a:t>0300 300 0099 </a:t>
            </a:r>
            <a:endParaRPr lang="en-US" dirty="0"/>
          </a:p>
          <a:p>
            <a:pPr algn="ctr"/>
            <a:endParaRPr lang="en-US" dirty="0">
              <a:cs typeface="Calibri"/>
            </a:endParaRPr>
          </a:p>
        </p:txBody>
      </p:sp>
      <p:sp>
        <p:nvSpPr>
          <p:cNvPr id="5" name="Rectangle: Rounded Corners 4">
            <a:extLst>
              <a:ext uri="{FF2B5EF4-FFF2-40B4-BE49-F238E27FC236}">
                <a16:creationId xmlns:a16="http://schemas.microsoft.com/office/drawing/2014/main" id="{660E11A1-FAC0-44DD-9515-8BA678E2C936}"/>
              </a:ext>
            </a:extLst>
          </p:cNvPr>
          <p:cNvSpPr/>
          <p:nvPr/>
        </p:nvSpPr>
        <p:spPr>
          <a:xfrm>
            <a:off x="1128858" y="4986354"/>
            <a:ext cx="2239817" cy="15817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Counselling and Support 24/7 </a:t>
            </a:r>
          </a:p>
          <a:p>
            <a:pPr algn="ctr"/>
            <a:r>
              <a:rPr lang="en-US" dirty="0">
                <a:cs typeface="Calibri"/>
              </a:rPr>
              <a:t>www.kooth.com</a:t>
            </a:r>
          </a:p>
          <a:p>
            <a:pPr algn="ctr"/>
            <a:endParaRPr lang="en-US" dirty="0">
              <a:cs typeface="Calibri"/>
            </a:endParaRPr>
          </a:p>
        </p:txBody>
      </p:sp>
      <p:sp>
        <p:nvSpPr>
          <p:cNvPr id="6" name="Rectangle: Rounded Corners 5">
            <a:extLst>
              <a:ext uri="{FF2B5EF4-FFF2-40B4-BE49-F238E27FC236}">
                <a16:creationId xmlns:a16="http://schemas.microsoft.com/office/drawing/2014/main" id="{10165015-DFDA-491E-A7ED-C5F83E39A1E5}"/>
              </a:ext>
            </a:extLst>
          </p:cNvPr>
          <p:cNvSpPr/>
          <p:nvPr/>
        </p:nvSpPr>
        <p:spPr>
          <a:xfrm>
            <a:off x="4672591" y="3311669"/>
            <a:ext cx="2239817" cy="158172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Calibri"/>
            </a:endParaRPr>
          </a:p>
          <a:p>
            <a:pPr algn="ctr"/>
            <a:r>
              <a:rPr lang="en-US" dirty="0">
                <a:cs typeface="Calibri"/>
              </a:rPr>
              <a:t>Assessment  </a:t>
            </a:r>
            <a:endParaRPr lang="en-US" dirty="0"/>
          </a:p>
          <a:p>
            <a:pPr algn="ctr"/>
            <a:endParaRPr lang="en-US" dirty="0">
              <a:cs typeface="Calibri"/>
            </a:endParaRPr>
          </a:p>
        </p:txBody>
      </p:sp>
      <p:sp>
        <p:nvSpPr>
          <p:cNvPr id="7" name="Rectangle: Rounded Corners 6">
            <a:extLst>
              <a:ext uri="{FF2B5EF4-FFF2-40B4-BE49-F238E27FC236}">
                <a16:creationId xmlns:a16="http://schemas.microsoft.com/office/drawing/2014/main" id="{006BA6F8-D63A-4097-A615-1EFC79CAA05E}"/>
              </a:ext>
            </a:extLst>
          </p:cNvPr>
          <p:cNvSpPr/>
          <p:nvPr/>
        </p:nvSpPr>
        <p:spPr>
          <a:xfrm>
            <a:off x="8328891" y="3311669"/>
            <a:ext cx="2239817" cy="158172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Calibri"/>
            </a:endParaRPr>
          </a:p>
          <a:p>
            <a:pPr algn="ctr"/>
            <a:r>
              <a:rPr lang="en-US" dirty="0">
                <a:cs typeface="Calibri"/>
              </a:rPr>
              <a:t>Community based mental health treatment and support </a:t>
            </a:r>
          </a:p>
          <a:p>
            <a:pPr algn="ctr"/>
            <a:endParaRPr lang="en-US" dirty="0">
              <a:cs typeface="Calibri"/>
            </a:endParaRPr>
          </a:p>
        </p:txBody>
      </p:sp>
      <p:sp>
        <p:nvSpPr>
          <p:cNvPr id="8" name="Arrow: Right 7">
            <a:extLst>
              <a:ext uri="{FF2B5EF4-FFF2-40B4-BE49-F238E27FC236}">
                <a16:creationId xmlns:a16="http://schemas.microsoft.com/office/drawing/2014/main" id="{3DD541DC-5A27-4658-9903-0EC4359C9ADE}"/>
              </a:ext>
            </a:extLst>
          </p:cNvPr>
          <p:cNvSpPr/>
          <p:nvPr/>
        </p:nvSpPr>
        <p:spPr>
          <a:xfrm rot="1680000">
            <a:off x="3461455" y="3043231"/>
            <a:ext cx="1198908" cy="694182"/>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D4778F5A-27C9-4B18-B1E0-FC173F277725}"/>
              </a:ext>
            </a:extLst>
          </p:cNvPr>
          <p:cNvSpPr/>
          <p:nvPr/>
        </p:nvSpPr>
        <p:spPr>
          <a:xfrm rot="-1680000">
            <a:off x="3464974" y="4792937"/>
            <a:ext cx="1188387" cy="706547"/>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F91E2159-FB2C-4947-AFE5-843D5507ED2F}"/>
              </a:ext>
            </a:extLst>
          </p:cNvPr>
          <p:cNvSpPr/>
          <p:nvPr/>
        </p:nvSpPr>
        <p:spPr>
          <a:xfrm>
            <a:off x="6992960" y="3671592"/>
            <a:ext cx="1223364" cy="704465"/>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117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A96F9-F86B-4296-9B40-21A857D0735D}"/>
              </a:ext>
            </a:extLst>
          </p:cNvPr>
          <p:cNvSpPr>
            <a:spLocks noGrp="1"/>
          </p:cNvSpPr>
          <p:nvPr>
            <p:ph type="title"/>
          </p:nvPr>
        </p:nvSpPr>
        <p:spPr/>
        <p:txBody>
          <a:bodyPr/>
          <a:lstStyle/>
          <a:p>
            <a:r>
              <a:rPr lang="en-GB" dirty="0"/>
              <a:t>Key Messages for Primary Care </a:t>
            </a:r>
          </a:p>
        </p:txBody>
      </p:sp>
      <p:sp>
        <p:nvSpPr>
          <p:cNvPr id="3" name="Content Placeholder 2">
            <a:extLst>
              <a:ext uri="{FF2B5EF4-FFF2-40B4-BE49-F238E27FC236}">
                <a16:creationId xmlns:a16="http://schemas.microsoft.com/office/drawing/2014/main" id="{98325701-0A95-45AB-82DD-2EC98AA7BDC8}"/>
              </a:ext>
            </a:extLst>
          </p:cNvPr>
          <p:cNvSpPr>
            <a:spLocks noGrp="1"/>
          </p:cNvSpPr>
          <p:nvPr>
            <p:ph idx="1"/>
          </p:nvPr>
        </p:nvSpPr>
        <p:spPr/>
        <p:txBody>
          <a:bodyPr>
            <a:normAutofit fontScale="92500" lnSpcReduction="10000"/>
          </a:bodyPr>
          <a:lstStyle/>
          <a:p>
            <a:r>
              <a:rPr lang="en-GB" dirty="0"/>
              <a:t>Non-complex/low risk access through the Support Line Offers Set out below. Where IAPT is appropriate it will be offered via these routes. </a:t>
            </a:r>
          </a:p>
          <a:p>
            <a:pPr lvl="0"/>
            <a:r>
              <a:rPr lang="en-GB" dirty="0"/>
              <a:t>People experiencing emotional crisis can also contact these numbers </a:t>
            </a:r>
          </a:p>
          <a:p>
            <a:pPr lvl="0"/>
            <a:r>
              <a:rPr lang="en-GB" b="1" dirty="0"/>
              <a:t>Complex/High risk cases should still be referred through existing single points of access </a:t>
            </a:r>
          </a:p>
          <a:p>
            <a:pPr lvl="0"/>
            <a:r>
              <a:rPr lang="en-GB" dirty="0"/>
              <a:t>In the majority of cases contact and intervention will be via phone or online </a:t>
            </a:r>
          </a:p>
          <a:p>
            <a:pPr lvl="0"/>
            <a:r>
              <a:rPr lang="en-GB" dirty="0"/>
              <a:t>Where patients are under secondary care they will have been contacted by there care team to confirm arrangements for ongoing care </a:t>
            </a:r>
          </a:p>
          <a:p>
            <a:pPr lvl="0"/>
            <a:r>
              <a:rPr lang="en-GB" dirty="0"/>
              <a:t>Please note that Crisis Café’s and PAUSE Drop-In have been closed but the same support can be accessed via the Support Lines</a:t>
            </a:r>
          </a:p>
          <a:p>
            <a:endParaRPr lang="en-GB" dirty="0"/>
          </a:p>
        </p:txBody>
      </p:sp>
    </p:spTree>
    <p:extLst>
      <p:ext uri="{BB962C8B-B14F-4D97-AF65-F5344CB8AC3E}">
        <p14:creationId xmlns:p14="http://schemas.microsoft.com/office/powerpoint/2010/main" val="1220683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B3F35-6894-4869-BE1F-23C23302D653}"/>
              </a:ext>
            </a:extLst>
          </p:cNvPr>
          <p:cNvSpPr>
            <a:spLocks noGrp="1"/>
          </p:cNvSpPr>
          <p:nvPr>
            <p:ph type="title"/>
          </p:nvPr>
        </p:nvSpPr>
        <p:spPr/>
        <p:txBody>
          <a:bodyPr/>
          <a:lstStyle/>
          <a:p>
            <a:r>
              <a:rPr lang="en-GB" dirty="0"/>
              <a:t>Mental Health Access Points (information for Primary Care)  </a:t>
            </a:r>
          </a:p>
        </p:txBody>
      </p:sp>
      <p:graphicFrame>
        <p:nvGraphicFramePr>
          <p:cNvPr id="4" name="Content Placeholder 3">
            <a:extLst>
              <a:ext uri="{FF2B5EF4-FFF2-40B4-BE49-F238E27FC236}">
                <a16:creationId xmlns:a16="http://schemas.microsoft.com/office/drawing/2014/main" id="{0DEFEE14-052B-416F-8457-DEB4AD969C63}"/>
              </a:ext>
            </a:extLst>
          </p:cNvPr>
          <p:cNvGraphicFramePr>
            <a:graphicFrameLocks noGrp="1"/>
          </p:cNvGraphicFramePr>
          <p:nvPr>
            <p:ph idx="1"/>
            <p:extLst>
              <p:ext uri="{D42A27DB-BD31-4B8C-83A1-F6EECF244321}">
                <p14:modId xmlns:p14="http://schemas.microsoft.com/office/powerpoint/2010/main" val="4839271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5480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4B7A94879A934BB4854085DFBB8808" ma:contentTypeVersion="4" ma:contentTypeDescription="Create a new document." ma:contentTypeScope="" ma:versionID="b4623212eca90fd06a8bdbef46040fb7">
  <xsd:schema xmlns:xsd="http://www.w3.org/2001/XMLSchema" xmlns:xs="http://www.w3.org/2001/XMLSchema" xmlns:p="http://schemas.microsoft.com/office/2006/metadata/properties" xmlns:ns3="13211cf9-ad8c-4c54-a6a9-d1ddf412def3" targetNamespace="http://schemas.microsoft.com/office/2006/metadata/properties" ma:root="true" ma:fieldsID="6c73205bc815cbd845cd3de59a7d4fba" ns3:_="">
    <xsd:import namespace="13211cf9-ad8c-4c54-a6a9-d1ddf412def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211cf9-ad8c-4c54-a6a9-d1ddf412d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AB031F-7063-4FB6-AFA0-2F3F168C741E}">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3211cf9-ad8c-4c54-a6a9-d1ddf412def3"/>
    <ds:schemaRef ds:uri="http://www.w3.org/XML/1998/namespace"/>
  </ds:schemaRefs>
</ds:datastoreItem>
</file>

<file path=customXml/itemProps2.xml><?xml version="1.0" encoding="utf-8"?>
<ds:datastoreItem xmlns:ds="http://schemas.openxmlformats.org/officeDocument/2006/customXml" ds:itemID="{E1B1356F-AA6F-4A6C-8E6B-032A67C653AA}">
  <ds:schemaRefs>
    <ds:schemaRef ds:uri="http://schemas.microsoft.com/sharepoint/v3/contenttype/forms"/>
  </ds:schemaRefs>
</ds:datastoreItem>
</file>

<file path=customXml/itemProps3.xml><?xml version="1.0" encoding="utf-8"?>
<ds:datastoreItem xmlns:ds="http://schemas.openxmlformats.org/officeDocument/2006/customXml" ds:itemID="{349D4204-45E3-493B-B6DE-DC671A04A8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11cf9-ad8c-4c54-a6a9-d1ddf412d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TotalTime>
  <Words>636</Words>
  <Application>Microsoft Office PowerPoint</Application>
  <PresentationFormat>Widescreen</PresentationFormat>
  <Paragraphs>86</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Mental Health Support Offers During COVID Pandemic</vt:lpstr>
      <vt:lpstr>Summary </vt:lpstr>
      <vt:lpstr>Offer 1 (BSOL): Aged 18+</vt:lpstr>
      <vt:lpstr>Offer 2 (BSOL): Key Workers </vt:lpstr>
      <vt:lpstr>PowerPoint Presentation</vt:lpstr>
      <vt:lpstr>Offer 3 (Solihull): Children and Young People (0-18)</vt:lpstr>
      <vt:lpstr>Key Messages for Primary Care </vt:lpstr>
      <vt:lpstr>Mental Health Access Points (information for Primary Care)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Howell</dc:creator>
  <cp:lastModifiedBy>Ron Daykin</cp:lastModifiedBy>
  <cp:revision>157</cp:revision>
  <dcterms:created xsi:type="dcterms:W3CDTF">2020-03-20T13:48:00Z</dcterms:created>
  <dcterms:modified xsi:type="dcterms:W3CDTF">2020-05-06T12:00:05Z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0x010100254B7A94879A934BB4854085DFBB8808</vt:lpwstr>
  </property>
</Properties>
</file>