
<file path=[Content_Types].xml><?xml version="1.0" encoding="utf-8"?>
<Types xmlns="http://schemas.openxmlformats.org/package/2006/content-types">
  <Default Extension="5A241FD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65" r:id="rId6"/>
    <p:sldId id="285" r:id="rId7"/>
    <p:sldId id="286" r:id="rId8"/>
    <p:sldId id="278" r:id="rId9"/>
    <p:sldId id="279" r:id="rId10"/>
    <p:sldId id="269" r:id="rId11"/>
    <p:sldId id="268" r:id="rId12"/>
    <p:sldId id="282" r:id="rId13"/>
    <p:sldId id="283" r:id="rId14"/>
    <p:sldId id="267" r:id="rId15"/>
    <p:sldId id="284" r:id="rId16"/>
    <p:sldId id="271" r:id="rId17"/>
    <p:sldId id="272" r:id="rId18"/>
    <p:sldId id="26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9B9B9B"/>
    <a:srgbClr val="999999"/>
    <a:srgbClr val="72BE04"/>
    <a:srgbClr val="FDAF17"/>
    <a:srgbClr val="864192"/>
    <a:srgbClr val="E12184"/>
    <a:srgbClr val="F15A21"/>
    <a:srgbClr val="00B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240" autoAdjust="0"/>
  </p:normalViewPr>
  <p:slideViewPr>
    <p:cSldViewPr>
      <p:cViewPr varScale="1">
        <p:scale>
          <a:sx n="145" d="100"/>
          <a:sy n="145" d="100"/>
        </p:scale>
        <p:origin x="66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3031EDC-A21F-493C-BAE1-06B14D609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3F065D-3009-4E32-AB02-B302B8D52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t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205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37033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B4CC0C-06BC-4A63-8B6F-3CB9B8024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81D60D-E084-4DB7-953A-539BC6C9B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41311" y="48094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PAGE </a:t>
            </a:r>
            <a:fld id="{45A89BE1-5792-4ACB-BF4C-7FAB88C6C5B7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47E135-58DC-40B5-B450-A3362952A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11" y="2778790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11" y="1653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315BB91-4C74-4842-BE78-76C6AA3DD1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0DD54F-F482-473C-82D5-E26BDF61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11" y="2778790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11" y="1653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3BB7A2-28D4-47D7-BD75-1F71B1847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C7DFAD-BFDA-41E0-89BF-B8A47A224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684366-9C21-4323-AAB8-D6287DA6F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914978-3201-4182-B05F-D30AF0D3E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196" y="4684878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1" r:id="rId11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oadbandspeedchecker.co.u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5A241FD0"/><Relationship Id="rId3" Type="http://schemas.openxmlformats.org/officeDocument/2006/relationships/hyperlink" Target="https://coverage.ee.co.uk/coverage/e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o2.co.uk/coveragecheck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5A241FD0"/><Relationship Id="rId5" Type="http://schemas.openxmlformats.org/officeDocument/2006/relationships/hyperlink" Target="https://www.signalchecker.co.uk/networks/vodafone" TargetMode="External"/><Relationship Id="rId4" Type="http://schemas.openxmlformats.org/officeDocument/2006/relationships/hyperlink" Target="https://www.three.co.uk/Discover/Network/Cover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6190611" cy="1102519"/>
          </a:xfrm>
        </p:spPr>
        <p:txBody>
          <a:bodyPr>
            <a:normAutofit/>
          </a:bodyPr>
          <a:lstStyle/>
          <a:p>
            <a:r>
              <a:rPr lang="en-GB" dirty="0"/>
              <a:t>How to Connect to the Council Network without Broadband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Digital &amp; Technology Services (DTS)</a:t>
            </a: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3a. Connecting to NetMotion after you have tethered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3453CE-304F-1019-FADA-173BF57C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365"/>
            <a:ext cx="8229600" cy="4446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To access the Council’s applications – Outlook, Oracle, MS Teams, intranet etc you will need to connect to the  NetMotion application.</a:t>
            </a:r>
          </a:p>
          <a:p>
            <a:endParaRPr lang="en-GB" sz="4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365F9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 descr="Step 1 of how tro coonect to Netmotion after tethering using the arrow in the notification area to find the Netmotion icon.">
            <a:extLst>
              <a:ext uri="{FF2B5EF4-FFF2-40B4-BE49-F238E27FC236}">
                <a16:creationId xmlns:a16="http://schemas.microsoft.com/office/drawing/2014/main" id="{AC4C72FF-C280-4871-BA85-DCDF3FE5E6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01216" y="1334965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your laptop, within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Notification Area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arrow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</a:t>
            </a:r>
            <a:endParaRPr lang="en-GB" dirty="0"/>
          </a:p>
        </p:txBody>
      </p:sp>
      <p:pic>
        <p:nvPicPr>
          <p:cNvPr id="6" name="Picture 5" descr="Arrow on the right hand side of a laptop monitor for the Notification area">
            <a:extLst>
              <a:ext uri="{FF2B5EF4-FFF2-40B4-BE49-F238E27FC236}">
                <a16:creationId xmlns:a16="http://schemas.microsoft.com/office/drawing/2014/main" id="{FF83BB65-D007-4742-8560-AB184BAE47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1907134"/>
            <a:ext cx="2333375" cy="346970"/>
          </a:xfrm>
          <a:prstGeom prst="rect">
            <a:avLst/>
          </a:prstGeom>
        </p:spPr>
      </p:pic>
      <p:sp>
        <p:nvSpPr>
          <p:cNvPr id="7" name="Rectangle 6" descr="A red square around the Notification Area arrow">
            <a:extLst>
              <a:ext uri="{FF2B5EF4-FFF2-40B4-BE49-F238E27FC236}">
                <a16:creationId xmlns:a16="http://schemas.microsoft.com/office/drawing/2014/main" id="{D2DC7BFA-F1B5-4A6E-85B8-AC34279A9F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6015" y="1907133"/>
            <a:ext cx="207593" cy="3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Content Placeholder 2" descr="Step 2 of how to connect to Netmotion after tethering by clicking on the Netmotion icon. ">
            <a:extLst>
              <a:ext uri="{FF2B5EF4-FFF2-40B4-BE49-F238E27FC236}">
                <a16:creationId xmlns:a16="http://schemas.microsoft.com/office/drawing/2014/main" id="{F5BAAF6F-0DD6-4BE8-AB4D-3CBF241D9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193504" y="1347614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</a:t>
            </a:r>
            <a:r>
              <a:rPr lang="en-GB" sz="1500" b="1" dirty="0" err="1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 and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500" dirty="0"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Connect </a:t>
            </a:r>
            <a:r>
              <a:rPr lang="en-GB" sz="1500" b="1" dirty="0" err="1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Mobility   </a:t>
            </a:r>
          </a:p>
        </p:txBody>
      </p:sp>
      <p:pic>
        <p:nvPicPr>
          <p:cNvPr id="11" name="Picture 10" descr="Notification Area menu with the Outlook envelope, volume button, white M for NetMotion">
            <a:extLst>
              <a:ext uri="{FF2B5EF4-FFF2-40B4-BE49-F238E27FC236}">
                <a16:creationId xmlns:a16="http://schemas.microsoft.com/office/drawing/2014/main" id="{0E4F9F87-FE64-4EE1-A577-250E4CE47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1859513"/>
            <a:ext cx="1368152" cy="1720350"/>
          </a:xfrm>
          <a:prstGeom prst="rect">
            <a:avLst/>
          </a:prstGeom>
        </p:spPr>
      </p:pic>
      <p:sp>
        <p:nvSpPr>
          <p:cNvPr id="12" name="Content Placeholder 2" descr="Instructions on how to disconnect from Netmotion.">
            <a:extLst>
              <a:ext uri="{FF2B5EF4-FFF2-40B4-BE49-F238E27FC236}">
                <a16:creationId xmlns:a16="http://schemas.microsoft.com/office/drawing/2014/main" id="{AD8EBA5C-B3B7-42C7-A993-B6DF26DCB3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13784" y="1347614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disconnect from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NetMotion,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and select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Disconnect NetMotion Mobility   </a:t>
            </a:r>
          </a:p>
        </p:txBody>
      </p:sp>
      <p:pic>
        <p:nvPicPr>
          <p:cNvPr id="13" name="Picture 12" descr="Notification Area menu with the NetMotion M white and green and once disconnected turns to white and orange">
            <a:extLst>
              <a:ext uri="{FF2B5EF4-FFF2-40B4-BE49-F238E27FC236}">
                <a16:creationId xmlns:a16="http://schemas.microsoft.com/office/drawing/2014/main" id="{BC1BBDAD-C7E4-4706-B26F-0BB49C106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784" y="1861547"/>
            <a:ext cx="2756608" cy="16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4. Tethering to your MiFi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01378"/>
            <a:ext cx="8229600" cy="745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The Mi-Fi device is a mobile Wi-Fi device which enables connection to the internet where no other access is available.   It will allow up to 5 connections at any one time and will provide the same functionality as if tethering to a mobile phone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 descr="Step 1 of how to tether to your MiFi device.">
            <a:extLst>
              <a:ext uri="{FF2B5EF4-FFF2-40B4-BE49-F238E27FC236}">
                <a16:creationId xmlns:a16="http://schemas.microsoft.com/office/drawing/2014/main" id="{0F9C35A8-2659-4A83-9A9D-16415081D4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49238" y="1862993"/>
            <a:ext cx="2242592" cy="128482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/>
              <a:t>Make a note of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SSID</a:t>
            </a:r>
            <a:r>
              <a:rPr lang="en-GB" sz="1500" dirty="0"/>
              <a:t> and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Password</a:t>
            </a:r>
            <a:r>
              <a:rPr lang="en-GB" sz="1500" dirty="0"/>
              <a:t> of your device, this can be found on the inside of the rear cover (if no sticker is visible on the back). </a:t>
            </a:r>
          </a:p>
          <a:p>
            <a:pPr marL="0" indent="0">
              <a:buFont typeface="Wingdings" pitchFamily="2" charset="2"/>
              <a:buNone/>
            </a:pPr>
            <a:endParaRPr lang="en-GB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500" dirty="0"/>
              <a:t>Hold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centre button </a:t>
            </a:r>
            <a:r>
              <a:rPr lang="en-GB" sz="1500" dirty="0"/>
              <a:t>to power on.</a:t>
            </a:r>
          </a:p>
          <a:p>
            <a:pPr marL="0" indent="0">
              <a:buFont typeface="Wingdings" pitchFamily="2" charset="2"/>
              <a:buNone/>
            </a:pPr>
            <a:endParaRPr lang="en-GB" sz="2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Content Placeholder 2" descr="Step 2 of how to tether to your MiFi device.">
            <a:extLst>
              <a:ext uri="{FF2B5EF4-FFF2-40B4-BE49-F238E27FC236}">
                <a16:creationId xmlns:a16="http://schemas.microsoft.com/office/drawing/2014/main" id="{8AA70B4D-2420-4F4F-A71B-74AAF80C26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945866" y="1922494"/>
            <a:ext cx="2369866" cy="64925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list of connections appear.  Select based on your device name/option starting with </a:t>
            </a:r>
            <a:r>
              <a:rPr lang="en-GB" sz="28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O2MobileWIFI_XXX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8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</a:t>
            </a:r>
          </a:p>
          <a:p>
            <a:pPr marL="0" indent="0">
              <a:buFont typeface="Wingdings" pitchFamily="2" charset="2"/>
              <a:buNone/>
            </a:pPr>
            <a:endParaRPr lang="en-GB" sz="1200" b="1" dirty="0">
              <a:solidFill>
                <a:srgbClr val="365F9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 descr="Blue screen with white square to connect to the O2 mobile network">
            <a:extLst>
              <a:ext uri="{FF2B5EF4-FFF2-40B4-BE49-F238E27FC236}">
                <a16:creationId xmlns:a16="http://schemas.microsoft.com/office/drawing/2014/main" id="{0A57EDAA-50E0-43B3-B3D6-6E2F751677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61897"/>
            <a:ext cx="2242592" cy="917965"/>
          </a:xfrm>
          <a:prstGeom prst="rect">
            <a:avLst/>
          </a:prstGeom>
        </p:spPr>
      </p:pic>
      <p:sp>
        <p:nvSpPr>
          <p:cNvPr id="10" name="Content Placeholder 2" descr="Step 3 in how to tether to your MiFi device.">
            <a:extLst>
              <a:ext uri="{FF2B5EF4-FFF2-40B4-BE49-F238E27FC236}">
                <a16:creationId xmlns:a16="http://schemas.microsoft.com/office/drawing/2014/main" id="{56D9EAED-6453-498C-AC36-E77D390BD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569768" y="1839021"/>
            <a:ext cx="2242592" cy="444697"/>
          </a:xfrm>
          <a:prstGeom prst="rect">
            <a:avLst/>
          </a:prstGeom>
        </p:spPr>
        <p:txBody>
          <a:bodyPr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 the Password and you will be connected</a:t>
            </a:r>
            <a:endParaRPr lang="en-GB" sz="1100" b="1" dirty="0">
              <a:solidFill>
                <a:srgbClr val="365F9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0214" y="210293"/>
            <a:ext cx="8229600" cy="745592"/>
          </a:xfrm>
        </p:spPr>
        <p:txBody>
          <a:bodyPr/>
          <a:lstStyle/>
          <a:p>
            <a:r>
              <a:rPr lang="en-GB" dirty="0"/>
              <a:t>4a. Connecting to NetMotion after you have tethered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3453CE-304F-1019-FADA-173BF57C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365"/>
            <a:ext cx="8229600" cy="4446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To access the Council’s applications – Outlook, Oracle, MS Teams, intranet etc you will need to connect to the  NetMotion application.</a:t>
            </a:r>
          </a:p>
          <a:p>
            <a:endParaRPr lang="en-GB" sz="4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365F9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 descr="Instructions on where to find Netmotion icon by clicking on the arrow in the notification area.&#10;">
            <a:extLst>
              <a:ext uri="{FF2B5EF4-FFF2-40B4-BE49-F238E27FC236}">
                <a16:creationId xmlns:a16="http://schemas.microsoft.com/office/drawing/2014/main" id="{AC4C72FF-C280-4871-BA85-DCDF3FE5E6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01216" y="1334965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your laptop, within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Notification Area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arrow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</a:t>
            </a:r>
            <a:endParaRPr lang="en-GB" dirty="0"/>
          </a:p>
        </p:txBody>
      </p:sp>
      <p:pic>
        <p:nvPicPr>
          <p:cNvPr id="6" name="Picture 5" descr="Arrow on the right hand side of a laptop monitor for the Notification area">
            <a:extLst>
              <a:ext uri="{FF2B5EF4-FFF2-40B4-BE49-F238E27FC236}">
                <a16:creationId xmlns:a16="http://schemas.microsoft.com/office/drawing/2014/main" id="{FF83BB65-D007-4742-8560-AB184BAE47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1907134"/>
            <a:ext cx="2333375" cy="346970"/>
          </a:xfrm>
          <a:prstGeom prst="rect">
            <a:avLst/>
          </a:prstGeom>
        </p:spPr>
      </p:pic>
      <p:sp>
        <p:nvSpPr>
          <p:cNvPr id="7" name="Rectangle 6" descr="A red square around the Notification Area arrow">
            <a:extLst>
              <a:ext uri="{FF2B5EF4-FFF2-40B4-BE49-F238E27FC236}">
                <a16:creationId xmlns:a16="http://schemas.microsoft.com/office/drawing/2014/main" id="{D2DC7BFA-F1B5-4A6E-85B8-AC34279A9F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6015" y="1907133"/>
            <a:ext cx="207593" cy="3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Content Placeholder 2" descr="Instructions on how to select Netmotion icon.">
            <a:extLst>
              <a:ext uri="{FF2B5EF4-FFF2-40B4-BE49-F238E27FC236}">
                <a16:creationId xmlns:a16="http://schemas.microsoft.com/office/drawing/2014/main" id="{F5BAAF6F-0DD6-4BE8-AB4D-3CBF241D9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162819" y="1334003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 and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500" dirty="0"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Connect NetMotion Mobility   </a:t>
            </a:r>
          </a:p>
        </p:txBody>
      </p:sp>
      <p:pic>
        <p:nvPicPr>
          <p:cNvPr id="11" name="Picture 10" descr="Notification Area menu with the Outlook envelope, volume button, white M for NetMotion">
            <a:extLst>
              <a:ext uri="{FF2B5EF4-FFF2-40B4-BE49-F238E27FC236}">
                <a16:creationId xmlns:a16="http://schemas.microsoft.com/office/drawing/2014/main" id="{0E4F9F87-FE64-4EE1-A577-250E4CE47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1859513"/>
            <a:ext cx="1368152" cy="1720350"/>
          </a:xfrm>
          <a:prstGeom prst="rect">
            <a:avLst/>
          </a:prstGeom>
        </p:spPr>
      </p:pic>
      <p:sp>
        <p:nvSpPr>
          <p:cNvPr id="12" name="Content Placeholder 2" descr="Instructionsfor how to connect to Netmotion.">
            <a:extLst>
              <a:ext uri="{FF2B5EF4-FFF2-40B4-BE49-F238E27FC236}">
                <a16:creationId xmlns:a16="http://schemas.microsoft.com/office/drawing/2014/main" id="{AD8EBA5C-B3B7-42C7-A993-B6DF26DCB3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13784" y="1320919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disconnect from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NetMotion,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and select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Disconnect NetMotion Mobility   </a:t>
            </a:r>
          </a:p>
        </p:txBody>
      </p:sp>
      <p:pic>
        <p:nvPicPr>
          <p:cNvPr id="13" name="Picture 12" descr="Notification Area menu with the NetMotion M white and green and once disconnected turns to white and orange">
            <a:extLst>
              <a:ext uri="{FF2B5EF4-FFF2-40B4-BE49-F238E27FC236}">
                <a16:creationId xmlns:a16="http://schemas.microsoft.com/office/drawing/2014/main" id="{BC1BBDAD-C7E4-4706-B26F-0BB49C106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784" y="1861547"/>
            <a:ext cx="2756608" cy="16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Disconnecting your Hotspot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Remember to disconnect from your hotspot when you are finished and also turn off the tethering option on your mobile phone.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• Click on the Wi-Fi signal     on the tool bar, select your device and </a:t>
            </a:r>
            <a:r>
              <a:rPr lang="en-GB" sz="16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Disconnect</a:t>
            </a:r>
            <a:r>
              <a:rPr lang="en-GB" sz="1600" dirty="0"/>
              <a:t>. 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• You are now disconnected from your device.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• To turn off Mobile Hotspot on your smartphone, repeat the instructions above and Toggle off the mobile hotspot option.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White curved lines on black background for wi fi signal">
            <a:extLst>
              <a:ext uri="{FF2B5EF4-FFF2-40B4-BE49-F238E27FC236}">
                <a16:creationId xmlns:a16="http://schemas.microsoft.com/office/drawing/2014/main" id="{852B3C4F-4C02-425A-A590-84BFA61ED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1923678"/>
            <a:ext cx="21463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uFill>
                  <a:solidFill>
                    <a:schemeClr val="bg1"/>
                  </a:solidFill>
                </a:u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Please remember</a:t>
            </a:r>
            <a:endParaRPr lang="en-GB" u="sng" dirty="0">
              <a:effectLst/>
              <a:uFill>
                <a:solidFill>
                  <a:schemeClr val="bg1"/>
                </a:solidFill>
              </a:u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access via these methods documented where access to broadband is unavailable.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connection to the mobile network in your location is poor, neither option will meet your needs.</a:t>
            </a:r>
          </a:p>
          <a:p>
            <a:pPr marL="164981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0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9543-35E2-479E-943D-C77B4E576D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/>
          <a:lstStyle/>
          <a:p>
            <a:r>
              <a:rPr lang="en-GB" dirty="0"/>
              <a:t>Social media final slide</a:t>
            </a:r>
          </a:p>
        </p:txBody>
      </p:sp>
    </p:spTree>
    <p:extLst>
      <p:ext uri="{BB962C8B-B14F-4D97-AF65-F5344CB8AC3E}">
        <p14:creationId xmlns:p14="http://schemas.microsoft.com/office/powerpoint/2010/main" val="811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09A35ED-A3E4-4C0B-BBA6-D342AB5C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19256" cy="565570"/>
          </a:xfrm>
        </p:spPr>
        <p:txBody>
          <a:bodyPr/>
          <a:lstStyle/>
          <a:p>
            <a:r>
              <a:rPr lang="en-GB" dirty="0"/>
              <a:t>Contents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8EE1F-90A2-47F0-BCA4-1E8080306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7" descr="Instructions to select one of the six links below the text box to take you to the slide that you need.">
            <a:extLst>
              <a:ext uri="{FF2B5EF4-FFF2-40B4-BE49-F238E27FC236}">
                <a16:creationId xmlns:a16="http://schemas.microsoft.com/office/drawing/2014/main" id="{333E94A1-B5D3-421F-8360-B4ABB880F0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67544" y="771548"/>
            <a:ext cx="8229600" cy="144017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 Nova" pitchFamily="34" charset="0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rgbClr val="0000CC"/>
                </a:solidFill>
              </a:rPr>
              <a:t>Please select one of the following links for the device that you are using</a:t>
            </a:r>
            <a:endParaRPr lang="en-GB" sz="1200" dirty="0">
              <a:solidFill>
                <a:srgbClr val="0000CC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EED1-D54D-446B-9D97-DC3B64DF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977912"/>
            <a:ext cx="8229600" cy="3394040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hlinkClick r:id="rId2" action="ppaction://hlinksldjump"/>
              </a:rPr>
              <a:t>1. Purpose of this Guide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 action="ppaction://hlinksldjump"/>
              </a:rPr>
              <a:t>2. Tethering to your Mobile Phone - Android</a:t>
            </a:r>
            <a:endParaRPr lang="en-GB" dirty="0"/>
          </a:p>
          <a:p>
            <a:pPr lvl="1"/>
            <a:r>
              <a:rPr lang="en-GB" dirty="0">
                <a:hlinkClick r:id="rId4" action="ppaction://hlinksldjump"/>
              </a:rPr>
              <a:t>2a. Connecting to NetMotion after you have tethered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hlinkClick r:id="rId5" action="ppaction://hlinksldjump"/>
              </a:rPr>
              <a:t>3. Tethering to your Mobile Phone – Apple iPhone</a:t>
            </a:r>
            <a:endParaRPr lang="en-GB" dirty="0"/>
          </a:p>
          <a:p>
            <a:pPr lvl="1"/>
            <a:r>
              <a:rPr lang="en-GB" dirty="0">
                <a:hlinkClick r:id="rId6" action="ppaction://hlinksldjump"/>
              </a:rPr>
              <a:t>3a. Connecting to NetMotion after you have tethered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hlinkClick r:id="rId7" action="ppaction://hlinksldjump"/>
              </a:rPr>
              <a:t>4. Tethering to your MiFi Device </a:t>
            </a:r>
            <a:endParaRPr lang="en-GB" dirty="0"/>
          </a:p>
          <a:p>
            <a:pPr lvl="1"/>
            <a:r>
              <a:rPr lang="en-GB" dirty="0">
                <a:hlinkClick r:id="rId8" action="ppaction://hlinksldjump"/>
              </a:rPr>
              <a:t>4a. Connecting to NetMotion after you have tethered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hlinkClick r:id="rId9" action="ppaction://hlinksldjump"/>
              </a:rPr>
              <a:t>5. Disconnecting your Hotspot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Please remember</a:t>
            </a:r>
            <a:endParaRPr lang="en-GB" dirty="0"/>
          </a:p>
          <a:p>
            <a:endParaRPr lang="en-GB" dirty="0"/>
          </a:p>
          <a:p>
            <a:endParaRPr lang="en-GB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306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28A295-7C16-46F5-97AA-5912FE008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339502"/>
            <a:ext cx="37547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F16A0-EB34-4071-A4DA-DFF1BB4AA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9A61BCE-38FE-4E3C-A76E-9DB06151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>
            <a:normAutofit/>
          </a:bodyPr>
          <a:lstStyle/>
          <a:p>
            <a:r>
              <a:rPr lang="en-GB" dirty="0"/>
              <a:t>1. Purpose of this Guide</a:t>
            </a:r>
          </a:p>
        </p:txBody>
      </p:sp>
      <p:sp>
        <p:nvSpPr>
          <p:cNvPr id="14" name="Content Placeholder 2" descr="Explanation of the purpose of this guide.">
            <a:extLst>
              <a:ext uri="{FF2B5EF4-FFF2-40B4-BE49-F238E27FC236}">
                <a16:creationId xmlns:a16="http://schemas.microsoft.com/office/drawing/2014/main" id="{4E4DB823-A81A-439F-ACAC-BEED8ABBB7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57200" y="950913"/>
            <a:ext cx="8229600" cy="3502709"/>
          </a:xfrm>
          <a:prstGeom prst="rect">
            <a:avLst/>
          </a:prstGeom>
        </p:spPr>
        <p:txBody>
          <a:bodyPr vert="horz" lIns="77925" tIns="38963" rIns="77925" bIns="38963" rtlCol="0" anchor="ctr">
            <a:normAutofit lnSpcReduction="10000"/>
          </a:bodyPr>
          <a:lstStyle>
            <a:lvl1pPr marL="0" indent="0" algn="l" defTabSz="779252" rtl="0" eaLnBrk="1" latinLnBrk="0" hangingPunct="1">
              <a:spcBef>
                <a:spcPct val="20000"/>
              </a:spcBef>
              <a:buFont typeface="Wingdings" pitchFamily="2" charset="2"/>
              <a:buNone/>
              <a:defRPr sz="1700" b="1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779252" indent="0" algn="l" defTabSz="779252" rtl="0" eaLnBrk="1" latinLnBrk="0" hangingPunct="1">
              <a:spcBef>
                <a:spcPct val="20000"/>
              </a:spcBef>
              <a:buFont typeface="Arial Nova Light" pitchFamily="34" charset="0"/>
              <a:buNone/>
              <a:defRPr sz="15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168878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1948129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purpose of this guide is to provide options for connecting to the internet and the Council’s network where access to broadband/Wi-Fi is unavailable. It outlines the steps to </a:t>
            </a:r>
            <a:r>
              <a:rPr lang="en-GB" sz="1500" b="0" dirty="0">
                <a:latin typeface="Arial" panose="020B0604020202020204" pitchFamily="34" charset="0"/>
                <a:cs typeface="Arial" panose="020B0604020202020204" pitchFamily="34" charset="0"/>
              </a:rPr>
              <a:t>broadcast your phone's mobile signal as a Wi-Fi network, then connecting a laptop or any other Wi-Fi-enabled device up to it, to connect to the internet. Sharing a connection this way is called tethering or using a hotspot.</a:t>
            </a:r>
            <a:endParaRPr lang="en-GB" sz="15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500" b="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5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500" b="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possible, we recommend that you connect to Wi-Fi as this will provide a much better connection and will not incur additional charges. To check the speed of your broadband connection: </a:t>
            </a:r>
            <a:r>
              <a:rPr lang="en-GB" sz="1500" b="0" i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https://www.broadbandspeedchecker.co.uk/</a:t>
            </a:r>
            <a:endParaRPr lang="en-GB" sz="15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5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access to Wi-Fi</a:t>
            </a:r>
          </a:p>
          <a:p>
            <a:r>
              <a:rPr lang="en-GB" sz="15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have no access to Wi-Fi and there is a good mobile signal in your area, it may still be possible to connect using one of the following methods.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A61BCE-38FE-4E3C-A76E-9DB06151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dirty="0"/>
              <a:t>1. Purpose of this Guide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F16A0-EB34-4071-A4DA-DFF1BB4AA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extBox 1" descr="Explanation of the purpose of the guide continued. With links to the O2 connectivity checker, and EE coverage check, three coverage check, and Vodafone signal checker.">
            <a:extLst>
              <a:ext uri="{FF2B5EF4-FFF2-40B4-BE49-F238E27FC236}">
                <a16:creationId xmlns:a16="http://schemas.microsoft.com/office/drawing/2014/main" id="{F96FCA2B-F586-4BBE-9B57-BC8B1E3180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9552" y="1059582"/>
            <a:ext cx="81472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Company-issued devices are connected via the O2 network.  You can check the O2 connectivity in your area by entering your postcode on the coverage checker: </a:t>
            </a:r>
            <a:r>
              <a:rPr lang="en-GB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https://www.o2.co.uk/coveragechecker</a:t>
            </a:r>
            <a:endParaRPr lang="en-GB" sz="16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UK networks</a:t>
            </a:r>
          </a:p>
          <a:p>
            <a:r>
              <a:rPr lang="en-GB" sz="1600" dirty="0"/>
              <a:t>You can check the connectivity in your area for the other UK mobile networks by entering your postcode on the following coverage checkers:</a:t>
            </a:r>
          </a:p>
          <a:p>
            <a:r>
              <a:rPr lang="en-GB" sz="1600" dirty="0"/>
              <a:t> 	</a:t>
            </a:r>
            <a:r>
              <a:rPr lang="en-GB" sz="1600" u="sng" dirty="0">
                <a:hlinkClick r:id="rId3"/>
              </a:rPr>
              <a:t>https://coverage.ee.co.uk/coverage/ee</a:t>
            </a:r>
            <a:endParaRPr lang="en-GB" sz="1600" u="sng" dirty="0"/>
          </a:p>
          <a:p>
            <a:r>
              <a:rPr lang="en-GB" dirty="0"/>
              <a:t>	</a:t>
            </a:r>
            <a:r>
              <a:rPr lang="en-GB" sz="1600" u="sng" dirty="0">
                <a:hlinkClick r:id="rId4"/>
              </a:rPr>
              <a:t>https://www.three.co.uk/Discover/Network/Coverage</a:t>
            </a:r>
            <a:endParaRPr lang="en-GB" sz="1600" dirty="0"/>
          </a:p>
          <a:p>
            <a:pPr lvl="1"/>
            <a:r>
              <a:rPr lang="en-GB" dirty="0"/>
              <a:t> 	</a:t>
            </a:r>
            <a:r>
              <a:rPr lang="en-GB" sz="1600" u="sng" dirty="0">
                <a:hlinkClick r:id="rId5"/>
              </a:rPr>
              <a:t>https://www.signalchecker.co.uk/networks/vodafone</a:t>
            </a:r>
            <a:endParaRPr lang="en-GB" sz="1600" dirty="0"/>
          </a:p>
          <a:p>
            <a:endParaRPr lang="en-GB" sz="14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4DB823-A81A-439F-ACAC-BEED8ABBB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950913"/>
            <a:ext cx="8229600" cy="3502709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marL="0" indent="0" algn="l" defTabSz="779252" rtl="0" eaLnBrk="1" latinLnBrk="0" hangingPunct="1">
              <a:spcBef>
                <a:spcPct val="20000"/>
              </a:spcBef>
              <a:buFont typeface="Wingdings" pitchFamily="2" charset="2"/>
              <a:buNone/>
              <a:defRPr sz="1700" b="1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779252" indent="0" algn="l" defTabSz="779252" rtl="0" eaLnBrk="1" latinLnBrk="0" hangingPunct="1">
              <a:spcBef>
                <a:spcPct val="20000"/>
              </a:spcBef>
              <a:buFont typeface="Arial Nova Light" pitchFamily="34" charset="0"/>
              <a:buNone/>
              <a:defRPr sz="15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168878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558503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1948129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indent="0" algn="l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9" name="Picture 8" descr="EE Network logo.  Green background with yellow letter E on top of another yellow letter E">
            <a:extLst>
              <a:ext uri="{FF2B5EF4-FFF2-40B4-BE49-F238E27FC236}">
                <a16:creationId xmlns:a16="http://schemas.microsoft.com/office/drawing/2014/main" id="{BFB17860-493C-4439-BAFB-84F8F2EC47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6" y="2787774"/>
            <a:ext cx="222250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3 network logo a white number 3">
            <a:extLst>
              <a:ext uri="{FF2B5EF4-FFF2-40B4-BE49-F238E27FC236}">
                <a16:creationId xmlns:a16="http://schemas.microsoft.com/office/drawing/2014/main" id="{6C50C7A0-CB8E-4B07-BA04-386FC26111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6" y="3063230"/>
            <a:ext cx="2222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odafone network logo a white comma on a red background">
            <a:extLst>
              <a:ext uri="{FF2B5EF4-FFF2-40B4-BE49-F238E27FC236}">
                <a16:creationId xmlns:a16="http://schemas.microsoft.com/office/drawing/2014/main" id="{6B2B61B3-4E62-4322-B1FB-63D15984CF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1830"/>
            <a:ext cx="241300" cy="20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A61BCE-38FE-4E3C-A76E-9DB06151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dirty="0"/>
              <a:t>2. Tethering to your Mobile Phone - Android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F16A0-EB34-4071-A4DA-DFF1BB4AA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C2EE-9C24-48DB-8935-F3DFFF73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915566"/>
            <a:ext cx="2242592" cy="4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settings and then select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Connections</a:t>
            </a:r>
          </a:p>
          <a:p>
            <a:endParaRPr lang="en-GB" dirty="0"/>
          </a:p>
        </p:txBody>
      </p:sp>
      <p:pic>
        <p:nvPicPr>
          <p:cNvPr id="10" name="Picture 9" descr="Android phone showing the Connections menu">
            <a:extLst>
              <a:ext uri="{FF2B5EF4-FFF2-40B4-BE49-F238E27FC236}">
                <a16:creationId xmlns:a16="http://schemas.microsoft.com/office/drawing/2014/main" id="{DC7111F4-5C42-41DD-9ACA-B4042C5942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9" y="1472925"/>
            <a:ext cx="1593770" cy="2809900"/>
          </a:xfrm>
          <a:prstGeom prst="rect">
            <a:avLst/>
          </a:prstGeom>
        </p:spPr>
      </p:pic>
      <p:sp>
        <p:nvSpPr>
          <p:cNvPr id="16" name="Content Placeholder 2" descr="Instructions on how to tether to your Android phone - step 2.">
            <a:extLst>
              <a:ext uri="{FF2B5EF4-FFF2-40B4-BE49-F238E27FC236}">
                <a16:creationId xmlns:a16="http://schemas.microsoft.com/office/drawing/2014/main" id="{328BD728-25A6-46A4-97B5-8F718F9E6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353036" y="915566"/>
            <a:ext cx="2242592" cy="44469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Tap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Hotspot and Tethering </a:t>
            </a:r>
          </a:p>
          <a:p>
            <a:endParaRPr lang="en-GB" dirty="0"/>
          </a:p>
        </p:txBody>
      </p:sp>
      <p:pic>
        <p:nvPicPr>
          <p:cNvPr id="4" name="Picture 3" descr="Android phone showing the Mobile Hotspot and Tethering options on the Connections menu">
            <a:extLst>
              <a:ext uri="{FF2B5EF4-FFF2-40B4-BE49-F238E27FC236}">
                <a16:creationId xmlns:a16="http://schemas.microsoft.com/office/drawing/2014/main" id="{9965A286-6CC2-4C0A-83CD-92F7A5E8FB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72924"/>
            <a:ext cx="1440160" cy="28160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Content Placeholder 2" descr="Instructions on how to tether to your Android phone - step 3.">
            <a:extLst>
              <a:ext uri="{FF2B5EF4-FFF2-40B4-BE49-F238E27FC236}">
                <a16:creationId xmlns:a16="http://schemas.microsoft.com/office/drawing/2014/main" id="{72BBC2C5-97BB-4C01-A721-AE3B9D6944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806480" y="843558"/>
            <a:ext cx="2880320" cy="499031"/>
          </a:xfrm>
          <a:prstGeom prst="rect">
            <a:avLst/>
          </a:prstGeom>
        </p:spPr>
        <p:txBody>
          <a:bodyPr vert="horz" lIns="77925" tIns="38963" rIns="77925" bIns="38963" rtlCol="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>
                <a:latin typeface="Arial" panose="020B0604020202020204" pitchFamily="34" charset="0"/>
                <a:cs typeface="Times New Roman" panose="02020603050405020304" pitchFamily="18" charset="0"/>
              </a:rPr>
              <a:t>3) </a:t>
            </a: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Tap the switch next to </a:t>
            </a:r>
            <a:r>
              <a:rPr lang="en-GB" sz="48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Mobile Hotspot </a:t>
            </a: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to activate.  The </a:t>
            </a:r>
            <a:r>
              <a:rPr lang="en-GB" sz="48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Mobile Hotspot </a:t>
            </a: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icon         appears on the status bar </a:t>
            </a:r>
          </a:p>
          <a:p>
            <a:endParaRPr lang="en-GB" dirty="0"/>
          </a:p>
        </p:txBody>
      </p:sp>
      <p:pic>
        <p:nvPicPr>
          <p:cNvPr id="6" name="Picture 5" descr="Android phone showing the Mobile Hotspot switch and the blue circle with white lines to indicate Mobile Hotspot is activated">
            <a:extLst>
              <a:ext uri="{FF2B5EF4-FFF2-40B4-BE49-F238E27FC236}">
                <a16:creationId xmlns:a16="http://schemas.microsoft.com/office/drawing/2014/main" id="{6D76529A-4203-403E-8880-DA0779D5AA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97" y="1532544"/>
            <a:ext cx="1359407" cy="27502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F6E19E-0975-4C6A-A6E1-BB715661E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952" y="1451071"/>
            <a:ext cx="1440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Picture 12" descr="Mobile Hotspot is a white circle on a blue background">
            <a:extLst>
              <a:ext uri="{FF2B5EF4-FFF2-40B4-BE49-F238E27FC236}">
                <a16:creationId xmlns:a16="http://schemas.microsoft.com/office/drawing/2014/main" id="{35B50E2D-8CCF-49A2-B69A-291CEF4CEA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868763" y="1190948"/>
            <a:ext cx="223517" cy="156666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8863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A61BCE-38FE-4E3C-A76E-9DB06151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44538"/>
          </a:xfrm>
        </p:spPr>
        <p:txBody>
          <a:bodyPr/>
          <a:lstStyle/>
          <a:p>
            <a:r>
              <a:rPr lang="en-GB" dirty="0"/>
              <a:t>2. Tethering to your Mobile Phone – Android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F16A0-EB34-4071-A4DA-DFF1BB4AA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C2EE-9C24-48DB-8935-F3DFFF73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915566"/>
            <a:ext cx="2242592" cy="4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Configure</a:t>
            </a:r>
            <a:endParaRPr lang="en-GB" sz="1200" b="1" dirty="0">
              <a:solidFill>
                <a:srgbClr val="365F91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 descr="Android phone's Configure menu">
            <a:extLst>
              <a:ext uri="{FF2B5EF4-FFF2-40B4-BE49-F238E27FC236}">
                <a16:creationId xmlns:a16="http://schemas.microsoft.com/office/drawing/2014/main" id="{23689F76-0E71-4D09-A092-8C7C4F43D6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5" y="1413721"/>
            <a:ext cx="1587208" cy="2875230"/>
          </a:xfrm>
          <a:prstGeom prst="rect">
            <a:avLst/>
          </a:prstGeom>
        </p:spPr>
      </p:pic>
      <p:sp>
        <p:nvSpPr>
          <p:cNvPr id="16" name="Content Placeholder 2" descr="Instructions on how to tether to your Android phone - step 5.">
            <a:extLst>
              <a:ext uri="{FF2B5EF4-FFF2-40B4-BE49-F238E27FC236}">
                <a16:creationId xmlns:a16="http://schemas.microsoft.com/office/drawing/2014/main" id="{328BD728-25A6-46A4-97B5-8F718F9E6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353036" y="915566"/>
            <a:ext cx="2242592" cy="44469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Network Name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Password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pic>
        <p:nvPicPr>
          <p:cNvPr id="9" name="Picture 8" descr="Android phone's Network Name and Password options">
            <a:extLst>
              <a:ext uri="{FF2B5EF4-FFF2-40B4-BE49-F238E27FC236}">
                <a16:creationId xmlns:a16="http://schemas.microsoft.com/office/drawing/2014/main" id="{F3E69355-EC43-4CD4-889A-F1F2EBCEF9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76" y="1365471"/>
            <a:ext cx="1359407" cy="29034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F6E19E-0975-4C6A-A6E1-BB715661E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952" y="1451071"/>
            <a:ext cx="1440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Content Placeholder 2" descr="Instructions on how to tether to your Android phone - step 6.">
            <a:extLst>
              <a:ext uri="{FF2B5EF4-FFF2-40B4-BE49-F238E27FC236}">
                <a16:creationId xmlns:a16="http://schemas.microsoft.com/office/drawing/2014/main" id="{72BBC2C5-97BB-4C01-A721-AE3B9D6944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806480" y="888398"/>
            <a:ext cx="2880320" cy="499031"/>
          </a:xfrm>
          <a:prstGeom prst="rect">
            <a:avLst/>
          </a:prstGeom>
        </p:spPr>
        <p:txBody>
          <a:bodyPr vert="horz" lIns="77925" tIns="38963" rIns="77925" bIns="38963" rtlCol="0">
            <a:normAutofit fontScale="2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>
                <a:latin typeface="Arial" panose="020B0604020202020204" pitchFamily="34" charset="0"/>
                <a:cs typeface="Times New Roman" panose="02020603050405020304" pitchFamily="18" charset="0"/>
              </a:rPr>
              <a:t>6) </a:t>
            </a: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Search for the Wi-Fi network              on your laptop and enter credentials</a:t>
            </a:r>
            <a:endParaRPr lang="en-GB" dirty="0"/>
          </a:p>
        </p:txBody>
      </p:sp>
      <p:pic>
        <p:nvPicPr>
          <p:cNvPr id="18" name="Picture 17" descr="White curved lines on a black background for Wi Fi networks">
            <a:extLst>
              <a:ext uri="{FF2B5EF4-FFF2-40B4-BE49-F238E27FC236}">
                <a16:creationId xmlns:a16="http://schemas.microsoft.com/office/drawing/2014/main" id="{BCB16D74-21BE-4354-BF6A-EEB3742A3D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15304" y="871743"/>
            <a:ext cx="194310" cy="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2a. Connecting to NetMotion after you have tethered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3453CE-304F-1019-FADA-173BF57C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365"/>
            <a:ext cx="8229600" cy="4446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Times New Roman" panose="02020603050405020304" pitchFamily="18" charset="0"/>
              </a:rPr>
              <a:t>To access the Council’s applications – Outlook, Oracle, MS Teams, intranet etc you will need to connect to the  NetMotion application.</a:t>
            </a:r>
          </a:p>
          <a:p>
            <a:endParaRPr lang="en-GB" sz="4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365F9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 descr="Instructions on how to connect to Netmotion after tethering - step 1.">
            <a:extLst>
              <a:ext uri="{FF2B5EF4-FFF2-40B4-BE49-F238E27FC236}">
                <a16:creationId xmlns:a16="http://schemas.microsoft.com/office/drawing/2014/main" id="{AC4C72FF-C280-4871-BA85-DCDF3FE5E6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01216" y="1334965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your laptop, within the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Notification Area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arrow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</a:t>
            </a:r>
            <a:endParaRPr lang="en-GB" dirty="0"/>
          </a:p>
        </p:txBody>
      </p:sp>
      <p:pic>
        <p:nvPicPr>
          <p:cNvPr id="6" name="Picture 5" descr="An arrow on the right hand side of a laptop monitor for the Notification area">
            <a:extLst>
              <a:ext uri="{FF2B5EF4-FFF2-40B4-BE49-F238E27FC236}">
                <a16:creationId xmlns:a16="http://schemas.microsoft.com/office/drawing/2014/main" id="{FF83BB65-D007-4742-8560-AB184BAE47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1907134"/>
            <a:ext cx="2333375" cy="346970"/>
          </a:xfrm>
          <a:prstGeom prst="rect">
            <a:avLst/>
          </a:prstGeom>
        </p:spPr>
      </p:pic>
      <p:sp>
        <p:nvSpPr>
          <p:cNvPr id="7" name="Rectangle 6" descr="A red square around the Notification Area arrow">
            <a:extLst>
              <a:ext uri="{FF2B5EF4-FFF2-40B4-BE49-F238E27FC236}">
                <a16:creationId xmlns:a16="http://schemas.microsoft.com/office/drawing/2014/main" id="{D2DC7BFA-F1B5-4A6E-85B8-AC34279A9F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6015" y="1907133"/>
            <a:ext cx="207593" cy="3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Content Placeholder 2" descr="Instructions on how to connect to Netmotion after tethering - step 2.">
            <a:extLst>
              <a:ext uri="{FF2B5EF4-FFF2-40B4-BE49-F238E27FC236}">
                <a16:creationId xmlns:a16="http://schemas.microsoft.com/office/drawing/2014/main" id="{F5BAAF6F-0DD6-4BE8-AB4D-3CBF241D98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193504" y="1347614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</a:t>
            </a:r>
            <a:r>
              <a:rPr lang="en-GB" sz="1500" b="1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 </a:t>
            </a:r>
            <a:r>
              <a:rPr lang="en-GB" sz="1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 and </a:t>
            </a:r>
            <a:r>
              <a:rPr lang="en-GB" sz="1500" b="1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500"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GB" sz="1500" b="1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Connect NetMotion Mobility   </a:t>
            </a:r>
            <a:endParaRPr lang="en-GB" sz="1500" b="1" dirty="0">
              <a:solidFill>
                <a:srgbClr val="365F9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Notification Area menu with the Outlook envelope, volume button, white M for NetMotion">
            <a:extLst>
              <a:ext uri="{FF2B5EF4-FFF2-40B4-BE49-F238E27FC236}">
                <a16:creationId xmlns:a16="http://schemas.microsoft.com/office/drawing/2014/main" id="{0E4F9F87-FE64-4EE1-A577-250E4CE47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1859513"/>
            <a:ext cx="1368152" cy="1720350"/>
          </a:xfrm>
          <a:prstGeom prst="rect">
            <a:avLst/>
          </a:prstGeom>
        </p:spPr>
      </p:pic>
      <p:sp>
        <p:nvSpPr>
          <p:cNvPr id="12" name="Content Placeholder 2" descr="Instructions on how to connect to Netmotion after tethering - step 3.">
            <a:extLst>
              <a:ext uri="{FF2B5EF4-FFF2-40B4-BE49-F238E27FC236}">
                <a16:creationId xmlns:a16="http://schemas.microsoft.com/office/drawing/2014/main" id="{AD8EBA5C-B3B7-42C7-A993-B6DF26DCB3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713784" y="1347614"/>
            <a:ext cx="2314600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disconnect from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NetMotion,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click </a:t>
            </a: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and select </a:t>
            </a:r>
            <a:r>
              <a:rPr lang="en-GB" sz="15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Disconnect NetMotion Mobility   </a:t>
            </a:r>
          </a:p>
        </p:txBody>
      </p:sp>
      <p:pic>
        <p:nvPicPr>
          <p:cNvPr id="13" name="Picture 12" descr="Notification Area menu with the NetMotion M white and green and once disconnected turns to white and orange">
            <a:extLst>
              <a:ext uri="{FF2B5EF4-FFF2-40B4-BE49-F238E27FC236}">
                <a16:creationId xmlns:a16="http://schemas.microsoft.com/office/drawing/2014/main" id="{BC1BBDAD-C7E4-4706-B26F-0BB49C106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784" y="1861547"/>
            <a:ext cx="2756608" cy="16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Tethering to your Mobile Phone – Apple iPhone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2" descr="Step 1 of how to tether to your Apple iPhone.">
            <a:extLst>
              <a:ext uri="{FF2B5EF4-FFF2-40B4-BE49-F238E27FC236}">
                <a16:creationId xmlns:a16="http://schemas.microsoft.com/office/drawing/2014/main" id="{5520175E-3B21-466D-A7AD-D538375E9D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11560" y="1131590"/>
            <a:ext cx="2242592" cy="4446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13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settings and then select </a:t>
            </a:r>
            <a:r>
              <a:rPr lang="en-GB" sz="13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Hotspot</a:t>
            </a:r>
          </a:p>
          <a:p>
            <a:endParaRPr lang="en-GB" dirty="0"/>
          </a:p>
        </p:txBody>
      </p:sp>
      <p:pic>
        <p:nvPicPr>
          <p:cNvPr id="5" name="Picture 4" descr="iPhone Personal Hotspot menu">
            <a:extLst>
              <a:ext uri="{FF2B5EF4-FFF2-40B4-BE49-F238E27FC236}">
                <a16:creationId xmlns:a16="http://schemas.microsoft.com/office/drawing/2014/main" id="{A72B9AFF-1A16-4040-9B43-F65EC02D0C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18704"/>
            <a:ext cx="2463521" cy="1706092"/>
          </a:xfrm>
          <a:prstGeom prst="rect">
            <a:avLst/>
          </a:prstGeom>
        </p:spPr>
      </p:pic>
      <p:sp>
        <p:nvSpPr>
          <p:cNvPr id="7" name="Content Placeholder 2" descr="Step 2 of how to tether to your Apple iPhone.">
            <a:extLst>
              <a:ext uri="{FF2B5EF4-FFF2-40B4-BE49-F238E27FC236}">
                <a16:creationId xmlns:a16="http://schemas.microsoft.com/office/drawing/2014/main" id="{F08EA4CA-5C3A-4E32-BC6A-5FA21FFC17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671517" y="1094614"/>
            <a:ext cx="2242592" cy="624090"/>
          </a:xfrm>
          <a:prstGeom prst="rect">
            <a:avLst/>
          </a:prstGeom>
        </p:spPr>
        <p:txBody>
          <a:bodyPr vert="horz" lIns="77925" tIns="38963" rIns="77925" bIns="38963" rtlCol="0">
            <a:normAutofit fontScale="92500" lnSpcReduction="1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Tap the </a:t>
            </a:r>
            <a:r>
              <a:rPr lang="en-GB" sz="13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 button </a:t>
            </a: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and change the password for your network</a:t>
            </a:r>
          </a:p>
          <a:p>
            <a:endParaRPr lang="en-GB" dirty="0"/>
          </a:p>
        </p:txBody>
      </p:sp>
      <p:pic>
        <p:nvPicPr>
          <p:cNvPr id="9" name="Picture 8" descr="iPhone Wi-Fi password button">
            <a:extLst>
              <a:ext uri="{FF2B5EF4-FFF2-40B4-BE49-F238E27FC236}">
                <a16:creationId xmlns:a16="http://schemas.microsoft.com/office/drawing/2014/main" id="{BC3F8E40-6064-47D9-AE12-3CC556207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17" y="1718704"/>
            <a:ext cx="1833531" cy="313377"/>
          </a:xfrm>
          <a:prstGeom prst="rect">
            <a:avLst/>
          </a:prstGeom>
        </p:spPr>
      </p:pic>
      <p:sp>
        <p:nvSpPr>
          <p:cNvPr id="11" name="Content Placeholder 2" descr="Step 3 of how to tether to your Apple iPhone.">
            <a:extLst>
              <a:ext uri="{FF2B5EF4-FFF2-40B4-BE49-F238E27FC236}">
                <a16:creationId xmlns:a16="http://schemas.microsoft.com/office/drawing/2014/main" id="{078CE7A2-B9A6-4797-A535-C664504CDE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17840" y="1059582"/>
            <a:ext cx="2242592" cy="624090"/>
          </a:xfrm>
          <a:prstGeom prst="rect">
            <a:avLst/>
          </a:prstGeom>
        </p:spPr>
        <p:txBody>
          <a:bodyPr vert="horz" lIns="77925" tIns="38963" rIns="77925" bIns="38963" rtlCol="0">
            <a:normAutofit lnSpcReduction="1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 a password for your wireless network/hotspot and then select </a:t>
            </a:r>
            <a:r>
              <a:rPr lang="en-GB" sz="13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Done</a:t>
            </a:r>
          </a:p>
          <a:p>
            <a:endParaRPr lang="en-GB" dirty="0"/>
          </a:p>
        </p:txBody>
      </p:sp>
      <p:pic>
        <p:nvPicPr>
          <p:cNvPr id="10" name="Picture 9" descr="iPhone password section">
            <a:extLst>
              <a:ext uri="{FF2B5EF4-FFF2-40B4-BE49-F238E27FC236}">
                <a16:creationId xmlns:a16="http://schemas.microsoft.com/office/drawing/2014/main" id="{5A12080F-E6DB-4417-B5D4-713669DE86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21" y="1718704"/>
            <a:ext cx="2507379" cy="17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Tethering to your Mobile Phone – Apple iPhone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Content Placeholder 2" descr="Step 1 of how to tether to your Apple iPhone.">
            <a:extLst>
              <a:ext uri="{FF2B5EF4-FFF2-40B4-BE49-F238E27FC236}">
                <a16:creationId xmlns:a16="http://schemas.microsoft.com/office/drawing/2014/main" id="{5520175E-3B21-466D-A7AD-D538375E9D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11560" y="987574"/>
            <a:ext cx="2440214" cy="57606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Settings, select </a:t>
            </a:r>
            <a:r>
              <a:rPr lang="en-GB" sz="2200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Cellular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switch your </a:t>
            </a:r>
            <a:r>
              <a:rPr lang="en-GB" sz="2200" b="1" dirty="0">
                <a:solidFill>
                  <a:srgbClr val="365F9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Hotspot </a:t>
            </a:r>
            <a:r>
              <a:rPr lang="en-GB" sz="2200" dirty="0">
                <a:latin typeface="Arial" panose="020B0604020202020204" pitchFamily="34" charset="0"/>
                <a:cs typeface="Times New Roman" panose="02020603050405020304" pitchFamily="18" charset="0"/>
              </a:rPr>
              <a:t>on</a:t>
            </a:r>
          </a:p>
          <a:p>
            <a:endParaRPr lang="en-GB" dirty="0"/>
          </a:p>
        </p:txBody>
      </p:sp>
      <p:pic>
        <p:nvPicPr>
          <p:cNvPr id="2" name="Picture 1" descr="iPhone Cellular menu with Personal Hotspot selected">
            <a:extLst>
              <a:ext uri="{FF2B5EF4-FFF2-40B4-BE49-F238E27FC236}">
                <a16:creationId xmlns:a16="http://schemas.microsoft.com/office/drawing/2014/main" id="{9307F690-0043-42F1-8C8F-6B43AE5392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53730"/>
            <a:ext cx="2475465" cy="1422076"/>
          </a:xfrm>
          <a:prstGeom prst="rect">
            <a:avLst/>
          </a:prstGeom>
        </p:spPr>
      </p:pic>
      <p:sp>
        <p:nvSpPr>
          <p:cNvPr id="7" name="Content Placeholder 2" descr="Step 2 of how to tether to your Apple iPhone.">
            <a:extLst>
              <a:ext uri="{FF2B5EF4-FFF2-40B4-BE49-F238E27FC236}">
                <a16:creationId xmlns:a16="http://schemas.microsoft.com/office/drawing/2014/main" id="{F08EA4CA-5C3A-4E32-BC6A-5FA21FFC17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491880" y="939548"/>
            <a:ext cx="2242592" cy="62409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the list of available networks.  </a:t>
            </a:r>
            <a:endParaRPr lang="en-GB" sz="1200" dirty="0"/>
          </a:p>
        </p:txBody>
      </p:sp>
      <p:pic>
        <p:nvPicPr>
          <p:cNvPr id="3" name="Picture 2" descr="iPhone wifi list of available network names">
            <a:extLst>
              <a:ext uri="{FF2B5EF4-FFF2-40B4-BE49-F238E27FC236}">
                <a16:creationId xmlns:a16="http://schemas.microsoft.com/office/drawing/2014/main" id="{7F58A134-25A1-4B40-A16B-9A25BB0864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48" y="1683672"/>
            <a:ext cx="2449353" cy="1032094"/>
          </a:xfrm>
          <a:prstGeom prst="rect">
            <a:avLst/>
          </a:prstGeom>
        </p:spPr>
      </p:pic>
      <p:sp>
        <p:nvSpPr>
          <p:cNvPr id="11" name="Content Placeholder 2" descr="Step 3 of how to tether to your Apple iPhone.">
            <a:extLst>
              <a:ext uri="{FF2B5EF4-FFF2-40B4-BE49-F238E27FC236}">
                <a16:creationId xmlns:a16="http://schemas.microsoft.com/office/drawing/2014/main" id="{078CE7A2-B9A6-4797-A535-C664504CDE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174578" y="962063"/>
            <a:ext cx="2789910" cy="745591"/>
          </a:xfrm>
          <a:prstGeom prst="rect">
            <a:avLst/>
          </a:prstGeom>
        </p:spPr>
        <p:txBody>
          <a:bodyPr vert="horz" lIns="77925" tIns="38963" rIns="77925" bIns="38963" rtlCol="0">
            <a:normAutofit fontScale="55000" lnSpcReduction="200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Arial Nova" pitchFamily="34" charset="0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 Nova Light" pitchFamily="34" charset="0"/>
              <a:buChar char="–"/>
              <a:defRPr sz="14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ova Light" pitchFamily="34" charset="0"/>
                <a:ea typeface="+mn-ea"/>
                <a:cs typeface="Arial Nova Light" pitchFamily="34" charset="0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your iPhone from the list of available networks.  Enter you’re password (from step 3) when prompted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pic>
        <p:nvPicPr>
          <p:cNvPr id="12" name="Picture 11" descr="iPhone list of available networks or selecting">
            <a:extLst>
              <a:ext uri="{FF2B5EF4-FFF2-40B4-BE49-F238E27FC236}">
                <a16:creationId xmlns:a16="http://schemas.microsoft.com/office/drawing/2014/main" id="{C2CC213D-9713-49E6-92FC-BD1C91A33E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772" y="1712300"/>
            <a:ext cx="2277300" cy="15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31aceab7-6df5-4e67-8eb2-a4fa0b7f15f6"/>
  <p:tag name="ASSISTID" val="b2dd8c26-0b34-4154-887c-81aa0295455d"/>
</p:tagLst>
</file>

<file path=ppt/theme/theme1.xml><?xml version="1.0" encoding="utf-8"?>
<a:theme xmlns:a="http://schemas.openxmlformats.org/drawingml/2006/main" name="Birmingham_City_Council___corp_template_updated_Jan_2018 16x9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2DBF74E46544D9222E7A47FFD408E" ma:contentTypeVersion="14" ma:contentTypeDescription="Create a new document." ma:contentTypeScope="" ma:versionID="8b86f40acef1b05f46c2afbf9df9514f">
  <xsd:schema xmlns:xsd="http://www.w3.org/2001/XMLSchema" xmlns:xs="http://www.w3.org/2001/XMLSchema" xmlns:p="http://schemas.microsoft.com/office/2006/metadata/properties" xmlns:ns3="18d52200-c0d3-49d1-aefb-8e4a6e87486a" xmlns:ns4="a142b80d-944f-44f2-a3ac-74f5a99804bb" targetNamespace="http://schemas.microsoft.com/office/2006/metadata/properties" ma:root="true" ma:fieldsID="2d9edd05bed25d9989d30317f50316a6" ns3:_="" ns4:_="">
    <xsd:import namespace="18d52200-c0d3-49d1-aefb-8e4a6e87486a"/>
    <xsd:import namespace="a142b80d-944f-44f2-a3ac-74f5a99804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2200-c0d3-49d1-aefb-8e4a6e874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2b80d-944f-44f2-a3ac-74f5a99804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C0BEEF-D84F-404E-A3BC-D4F61E1BA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52200-c0d3-49d1-aefb-8e4a6e87486a"/>
    <ds:schemaRef ds:uri="a142b80d-944f-44f2-a3ac-74f5a99804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6E03D2-F375-46B2-A89A-B3E83DF0526E}">
  <ds:schemaRefs>
    <ds:schemaRef ds:uri="http://schemas.microsoft.com/office/infopath/2007/PartnerControls"/>
    <ds:schemaRef ds:uri="18d52200-c0d3-49d1-aefb-8e4a6e87486a"/>
    <ds:schemaRef ds:uri="http://purl.org/dc/elements/1.1/"/>
    <ds:schemaRef ds:uri="http://schemas.microsoft.com/office/2006/metadata/properties"/>
    <ds:schemaRef ds:uri="a142b80d-944f-44f2-a3ac-74f5a99804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Birmingham_City_Council___corp_template_updated_Mar_2021</Template>
  <TotalTime>1866</TotalTime>
  <Words>915</Words>
  <Application>Microsoft Office PowerPoint</Application>
  <PresentationFormat>On-screen Show (16:9)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</vt:lpstr>
      <vt:lpstr>Arial Nova Light</vt:lpstr>
      <vt:lpstr>Calibri</vt:lpstr>
      <vt:lpstr>Symbol</vt:lpstr>
      <vt:lpstr>Wingdings</vt:lpstr>
      <vt:lpstr>Birmingham_City_Council___corp_template_updated_Jan_2018 16x9</vt:lpstr>
      <vt:lpstr>How to Connect to the Council Network without Broadband</vt:lpstr>
      <vt:lpstr>Contents Page</vt:lpstr>
      <vt:lpstr>1. Purpose of this Guide</vt:lpstr>
      <vt:lpstr>1. Purpose of this Guide continued</vt:lpstr>
      <vt:lpstr>2. Tethering to your Mobile Phone - Android</vt:lpstr>
      <vt:lpstr>2. Tethering to your Mobile Phone – Android continued</vt:lpstr>
      <vt:lpstr>2a. Connecting to NetMotion after you have tethered</vt:lpstr>
      <vt:lpstr>3. Tethering to your Mobile Phone – Apple iPhone</vt:lpstr>
      <vt:lpstr>3. Tethering to your Mobile Phone – Apple iPhone cont.</vt:lpstr>
      <vt:lpstr>3a. Connecting to NetMotion after you have tethered</vt:lpstr>
      <vt:lpstr>4. Tethering to your MiFi Device </vt:lpstr>
      <vt:lpstr>4a. Connecting to NetMotion after you have tethered</vt:lpstr>
      <vt:lpstr>5. Disconnecting your Hotspot</vt:lpstr>
      <vt:lpstr>6. Please remember</vt:lpstr>
      <vt:lpstr>Social media final slide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Dalbir Kaur</dc:creator>
  <cp:keywords>Birmingham City Council</cp:keywords>
  <cp:lastModifiedBy>Keena Suniara</cp:lastModifiedBy>
  <cp:revision>89</cp:revision>
  <dcterms:created xsi:type="dcterms:W3CDTF">2021-03-24T14:08:26Z</dcterms:created>
  <dcterms:modified xsi:type="dcterms:W3CDTF">2023-05-10T08:19:38Z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  <property fmtid="{D5CDD505-2E9C-101B-9397-08002B2CF9AE}" pid="3" name="CloudStatistics_StoryID">
    <vt:lpwstr>704061a4-4bce-4e4e-b312-2fd27e5ffc60</vt:lpwstr>
  </property>
</Properties>
</file>