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60" r:id="rId4"/>
    <p:sldMasterId id="2147483696" r:id="rId5"/>
  </p:sldMasterIdLst>
  <p:sldIdLst>
    <p:sldId id="256" r:id="rId6"/>
    <p:sldId id="265" r:id="rId7"/>
    <p:sldId id="266" r:id="rId8"/>
    <p:sldId id="267" r:id="rId9"/>
    <p:sldId id="268" r:id="rId10"/>
    <p:sldId id="269" r:id="rId11"/>
    <p:sldId id="276" r:id="rId12"/>
    <p:sldId id="270" r:id="rId13"/>
    <p:sldId id="278" r:id="rId14"/>
    <p:sldId id="277" r:id="rId15"/>
    <p:sldId id="272" r:id="rId16"/>
    <p:sldId id="279" r:id="rId17"/>
    <p:sldId id="274" r:id="rId18"/>
    <p:sldId id="273" r:id="rId19"/>
    <p:sldId id="264" r:id="rId20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60" y="-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50% Disease free</c:v>
          </c:tx>
          <c:cat>
            <c:strLit>
              <c:ptCount val="1"/>
              <c:pt idx="0">
                <c:v>Ages (x 10 years)</c:v>
              </c:pt>
            </c:strLit>
          </c:cat>
          <c:val>
            <c:numRef>
              <c:f>Sheet1!$A$1:$G$1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97</c:v>
                </c:pt>
                <c:pt idx="3">
                  <c:v>94</c:v>
                </c:pt>
                <c:pt idx="4">
                  <c:v>88</c:v>
                </c:pt>
                <c:pt idx="5">
                  <c:v>75</c:v>
                </c:pt>
                <c:pt idx="6">
                  <c:v>50</c:v>
                </c:pt>
              </c:numCache>
            </c:numRef>
          </c:val>
          <c:smooth val="0"/>
        </c:ser>
        <c:ser>
          <c:idx val="1"/>
          <c:order val="1"/>
          <c:tx>
            <c:v>20% Disease free</c:v>
          </c:tx>
          <c:cat>
            <c:strLit>
              <c:ptCount val="1"/>
              <c:pt idx="0">
                <c:v>Ages (x 10 years)</c:v>
              </c:pt>
            </c:strLit>
          </c:cat>
          <c:val>
            <c:numRef>
              <c:f>Sheet1!$A$2:$G$2</c:f>
              <c:numCache>
                <c:formatCode>General</c:formatCode>
                <c:ptCount val="7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  <c:pt idx="3">
                  <c:v>85</c:v>
                </c:pt>
                <c:pt idx="4">
                  <c:v>70</c:v>
                </c:pt>
                <c:pt idx="5">
                  <c:v>35</c:v>
                </c:pt>
                <c:pt idx="6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7019776"/>
        <c:axId val="77033856"/>
      </c:lineChart>
      <c:catAx>
        <c:axId val="77019776"/>
        <c:scaling>
          <c:orientation val="minMax"/>
        </c:scaling>
        <c:delete val="0"/>
        <c:axPos val="b"/>
        <c:majorTickMark val="out"/>
        <c:minorTickMark val="none"/>
        <c:tickLblPos val="nextTo"/>
        <c:crossAx val="77033856"/>
        <c:crosses val="autoZero"/>
        <c:auto val="1"/>
        <c:lblAlgn val="ctr"/>
        <c:lblOffset val="100"/>
        <c:noMultiLvlLbl val="0"/>
      </c:catAx>
      <c:valAx>
        <c:axId val="7703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019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0.05649</cdr:x>
      <cdr:y>0.25061</cdr:y>
    </cdr:from>
    <cdr:to>
      <cdr:x>0.40045</cdr:x>
      <cdr:y>0.88291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03610" y="1080120"/>
          <a:ext cx="3066554" cy="272514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0.06456</cdr:x>
      <cdr:y>0.05012</cdr:y>
    </cdr:from>
    <cdr:to>
      <cdr:x>0.9934</cdr:x>
      <cdr:y>0.17319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575618" y="216024"/>
          <a:ext cx="8280920" cy="53039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0.85609</cdr:x>
      <cdr:y>0.20049</cdr:y>
    </cdr:from>
    <cdr:to>
      <cdr:x>1</cdr:x>
      <cdr:y>0.46749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632402" y="864096"/>
          <a:ext cx="1282998" cy="1150749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785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93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045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506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04" y="16288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886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04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8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417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936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277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174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62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041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504" y="16288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3306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3EA5BA0-27A5-43CA-9A63-DDD79E7BC925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958D3872-2521-41DF-AA18-83062A596A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741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72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7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705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19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89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0155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39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4594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368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2982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9863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C79DCEDA-5B81-408B-9569-6C7D9EE96739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FC345F4B-8075-4905-BF05-EFC12F22C8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7258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856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36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7346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9707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1012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259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703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250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9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1965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8386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81CBF3ED-7D6B-4BD6-BAE5-A667E465ECE6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E306EF3C-6559-40A3-896C-78A327DA6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9330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06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204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95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6345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568F680B-E859-44A9-ACF0-BF6240ADA54A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/>
          <a:p>
            <a:fld id="{6F345BBD-1876-48F5-AB62-8B9D1BDBD2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5123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41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4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73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70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2CCE541-507E-48AD-8C01-CF563DFE6F43}" type="datetimeFigureOut">
              <a:rPr lang="en-GB" smtClean="0"/>
              <a:t>10/03/2017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6586A449-AD69-4E4B-8063-712DD3A0D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499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CC_Powerpoint_Master_Slide_Deck_A4-01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060" y="-8194"/>
            <a:ext cx="4529328" cy="371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8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_Powerpoint_Master_Slide_Deck_A4-02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74" y="0"/>
            <a:ext cx="3246120" cy="269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9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CC_Powerpoint_Master_Slide_Deck_A4-03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6035"/>
            <a:ext cx="9906000" cy="105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CC_Powerpoint_Master_Slide_Deck_A4-04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14563"/>
            <a:ext cx="9906000" cy="95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99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nd-slide-05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04" y="0"/>
            <a:ext cx="9724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5556" y="1940802"/>
            <a:ext cx="54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ADVERSE CHILDHOOD EXPERIENCE</a:t>
            </a:r>
            <a:endParaRPr lang="en-GB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558" y="4481768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Andy Wright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teacher of Birmingham Virtual School 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Social and Emotional Health Partnerships</a:t>
            </a:r>
          </a:p>
          <a:p>
            <a:r>
              <a:rPr lang="en-GB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 2017 </a:t>
            </a:r>
          </a:p>
        </p:txBody>
      </p:sp>
    </p:spTree>
    <p:extLst>
      <p:ext uri="{BB962C8B-B14F-4D97-AF65-F5344CB8AC3E}">
        <p14:creationId xmlns:p14="http://schemas.microsoft.com/office/powerpoint/2010/main" val="155360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05972" cy="1143000"/>
          </a:xfrm>
        </p:spPr>
        <p:txBody>
          <a:bodyPr/>
          <a:lstStyle/>
          <a:p>
            <a:r>
              <a:rPr lang="en-GB" sz="3600" b="1" dirty="0" smtClean="0"/>
              <a:t>Intergenerational </a:t>
            </a:r>
            <a:br>
              <a:rPr lang="en-GB" sz="3600" b="1" dirty="0" smtClean="0"/>
            </a:br>
            <a:r>
              <a:rPr lang="en-GB" sz="3600" b="1" dirty="0" smtClean="0"/>
              <a:t>Cycles</a:t>
            </a:r>
            <a:endParaRPr lang="en-GB" sz="36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700808"/>
            <a:ext cx="88569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46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761956" cy="1143000"/>
          </a:xfrm>
        </p:spPr>
        <p:txBody>
          <a:bodyPr/>
          <a:lstStyle/>
          <a:p>
            <a:r>
              <a:rPr lang="en-GB" sz="3600" b="1" dirty="0"/>
              <a:t>What should we do?</a:t>
            </a:r>
            <a:endParaRPr lang="en-GB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22" y="2085974"/>
            <a:ext cx="3620938" cy="21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144" y="2085975"/>
            <a:ext cx="2677374" cy="217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088" y="4077072"/>
            <a:ext cx="265552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72" y="4243505"/>
            <a:ext cx="281104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3861048"/>
            <a:ext cx="2463552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0" y="2085976"/>
            <a:ext cx="2463552" cy="175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56654" y="6118845"/>
            <a:ext cx="2966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ATTACHMENT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4136210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WHY SHOULD WE DO THIS?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783813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113884" cy="1143000"/>
          </a:xfrm>
        </p:spPr>
        <p:txBody>
          <a:bodyPr/>
          <a:lstStyle/>
          <a:p>
            <a:r>
              <a:rPr lang="en-GB" sz="3600" b="1" dirty="0" smtClean="0"/>
              <a:t>Who Is Involved - </a:t>
            </a:r>
            <a:br>
              <a:rPr lang="en-GB" sz="3600" b="1" dirty="0" smtClean="0"/>
            </a:br>
            <a:r>
              <a:rPr lang="en-GB" sz="3600" b="1" dirty="0" smtClean="0"/>
              <a:t>Agencies &amp; Partnerships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Schools &amp; Educational Settings – All phases</a:t>
            </a:r>
          </a:p>
          <a:p>
            <a:r>
              <a:rPr lang="en-GB" dirty="0" smtClean="0"/>
              <a:t>Educational Psychologists</a:t>
            </a:r>
          </a:p>
          <a:p>
            <a:r>
              <a:rPr lang="en-GB" dirty="0" smtClean="0"/>
              <a:t>Forward Thinking Birmingham</a:t>
            </a:r>
          </a:p>
          <a:p>
            <a:r>
              <a:rPr lang="en-GB" dirty="0" smtClean="0"/>
              <a:t>Third Sector Emotional Health Providers</a:t>
            </a:r>
          </a:p>
          <a:p>
            <a:r>
              <a:rPr lang="en-GB" dirty="0" smtClean="0"/>
              <a:t>West Midlands Police</a:t>
            </a:r>
          </a:p>
          <a:p>
            <a:r>
              <a:rPr lang="en-GB" dirty="0" smtClean="0"/>
              <a:t>Youth Offending Service</a:t>
            </a:r>
          </a:p>
          <a:p>
            <a:r>
              <a:rPr lang="en-GB" dirty="0" smtClean="0"/>
              <a:t>Community Groups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99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113884" cy="1143000"/>
          </a:xfrm>
        </p:spPr>
        <p:txBody>
          <a:bodyPr/>
          <a:lstStyle/>
          <a:p>
            <a:r>
              <a:rPr lang="en-GB" sz="3600" b="1" dirty="0" smtClean="0"/>
              <a:t>Helping To Find Solutions</a:t>
            </a:r>
            <a:endParaRPr lang="en-GB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NewStart</a:t>
            </a:r>
            <a:endParaRPr lang="en-GB" dirty="0" smtClean="0"/>
          </a:p>
          <a:p>
            <a:r>
              <a:rPr lang="en-GB" dirty="0" smtClean="0"/>
              <a:t>West Midlands Police – TIPT</a:t>
            </a:r>
          </a:p>
          <a:p>
            <a:r>
              <a:rPr lang="en-GB" dirty="0" smtClean="0"/>
              <a:t>West Midlands Health Prevention Project</a:t>
            </a:r>
          </a:p>
          <a:p>
            <a:r>
              <a:rPr lang="en-GB" dirty="0" smtClean="0"/>
              <a:t>Virtual School/Educational Psychology Service – Attachment Aware Training Programme</a:t>
            </a:r>
          </a:p>
          <a:p>
            <a:r>
              <a:rPr lang="en-GB" dirty="0" smtClean="0"/>
              <a:t>Sustaining Inclusion – A Strategic Approach Across Secondary School Collaborations</a:t>
            </a:r>
          </a:p>
          <a:p>
            <a:r>
              <a:rPr lang="en-GB" dirty="0" smtClean="0"/>
              <a:t>SEMH Pathfinder Project</a:t>
            </a:r>
          </a:p>
          <a:p>
            <a:r>
              <a:rPr lang="en-GB" dirty="0" smtClean="0"/>
              <a:t>Education &amp; Emotional Well-Being Strategy Group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8505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witt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71" y="4443774"/>
            <a:ext cx="323088" cy="323088"/>
          </a:xfrm>
          <a:prstGeom prst="rect">
            <a:avLst/>
          </a:prstGeom>
        </p:spPr>
      </p:pic>
      <p:pic>
        <p:nvPicPr>
          <p:cNvPr id="7" name="Picture 6" descr="facebook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771" y="4886223"/>
            <a:ext cx="323088" cy="3230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4608" y="3234462"/>
            <a:ext cx="3672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Andy Wright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3648" y="4437112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bhamcitycouncil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4608" y="486916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birminghamcitycouncil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656" y="5301208"/>
            <a:ext cx="460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Andrew.wright@birmingham.gov.uk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4766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A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194004" cy="1143000"/>
          </a:xfrm>
        </p:spPr>
        <p:txBody>
          <a:bodyPr/>
          <a:lstStyle/>
          <a:p>
            <a:r>
              <a:rPr lang="en-GB" sz="3600" b="1" dirty="0" smtClean="0"/>
              <a:t>Identified Influences On Health &amp; Wellbeing Of Children</a:t>
            </a:r>
            <a:endParaRPr lang="en-GB" sz="36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" y="1628775"/>
            <a:ext cx="90730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83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257900" cy="1143000"/>
          </a:xfrm>
        </p:spPr>
        <p:txBody>
          <a:bodyPr/>
          <a:lstStyle/>
          <a:p>
            <a:r>
              <a:rPr lang="en-GB" sz="3600" b="1" dirty="0" smtClean="0"/>
              <a:t>Early Life Experience and The Brain</a:t>
            </a:r>
            <a:endParaRPr lang="en-GB" sz="36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810544"/>
            <a:ext cx="9073008" cy="47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9276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05972" cy="1143000"/>
          </a:xfrm>
        </p:spPr>
        <p:txBody>
          <a:bodyPr/>
          <a:lstStyle/>
          <a:p>
            <a:r>
              <a:rPr lang="en-GB" sz="3600" b="1" dirty="0" smtClean="0"/>
              <a:t>Adverse Childhood </a:t>
            </a:r>
            <a:br>
              <a:rPr lang="en-GB" sz="3600" b="1" dirty="0" smtClean="0"/>
            </a:br>
            <a:r>
              <a:rPr lang="en-GB" sz="3600" b="1" dirty="0" smtClean="0"/>
              <a:t>Experiences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Physical Abuse</a:t>
            </a:r>
          </a:p>
          <a:p>
            <a:r>
              <a:rPr lang="en-GB" b="1" dirty="0" smtClean="0"/>
              <a:t>Sexual Abuse</a:t>
            </a:r>
          </a:p>
          <a:p>
            <a:r>
              <a:rPr lang="en-GB" b="1" dirty="0" smtClean="0"/>
              <a:t>Verbal Abuse</a:t>
            </a:r>
          </a:p>
          <a:p>
            <a:r>
              <a:rPr lang="en-GB" b="1" dirty="0" smtClean="0"/>
              <a:t>Parental </a:t>
            </a:r>
            <a:r>
              <a:rPr lang="en-GB" b="1" dirty="0" err="1" smtClean="0"/>
              <a:t>Seperation</a:t>
            </a:r>
            <a:endParaRPr lang="en-GB" b="1" dirty="0" smtClean="0"/>
          </a:p>
          <a:p>
            <a:r>
              <a:rPr lang="en-GB" b="1" dirty="0" smtClean="0"/>
              <a:t>Domestic Violence</a:t>
            </a:r>
          </a:p>
          <a:p>
            <a:r>
              <a:rPr lang="en-GB" b="1" dirty="0" smtClean="0"/>
              <a:t>Mental Illness</a:t>
            </a:r>
          </a:p>
          <a:p>
            <a:r>
              <a:rPr lang="en-GB" b="1" dirty="0" smtClean="0"/>
              <a:t>Alcohol Abuse</a:t>
            </a:r>
          </a:p>
          <a:p>
            <a:r>
              <a:rPr lang="en-GB" b="1" dirty="0" smtClean="0"/>
              <a:t>Drug Abuse</a:t>
            </a:r>
          </a:p>
          <a:p>
            <a:r>
              <a:rPr lang="en-GB" b="1" dirty="0" smtClean="0"/>
              <a:t>Incarceration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1123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7986092" cy="1143000"/>
          </a:xfrm>
        </p:spPr>
        <p:txBody>
          <a:bodyPr/>
          <a:lstStyle/>
          <a:p>
            <a:r>
              <a:rPr lang="en-GB" sz="3600" b="1" dirty="0" smtClean="0"/>
              <a:t>How Many ACE’s?</a:t>
            </a:r>
            <a:endParaRPr lang="en-GB" sz="36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484784"/>
            <a:ext cx="914501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269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473924" cy="1143000"/>
          </a:xfrm>
        </p:spPr>
        <p:txBody>
          <a:bodyPr/>
          <a:lstStyle/>
          <a:p>
            <a:r>
              <a:rPr lang="en-GB" sz="3600" b="1" dirty="0" smtClean="0"/>
              <a:t>ACE’s </a:t>
            </a:r>
            <a:br>
              <a:rPr lang="en-GB" sz="3600" b="1" dirty="0" smtClean="0"/>
            </a:br>
            <a:r>
              <a:rPr lang="en-GB" sz="3600" b="1" dirty="0" smtClean="0"/>
              <a:t>and impact on life</a:t>
            </a:r>
            <a:endParaRPr lang="en-GB" sz="3600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1556792"/>
            <a:ext cx="9001000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4915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473924" cy="1143000"/>
          </a:xfrm>
        </p:spPr>
        <p:txBody>
          <a:bodyPr/>
          <a:lstStyle/>
          <a:p>
            <a:r>
              <a:rPr lang="en-GB" sz="3200" b="1" dirty="0" smtClean="0"/>
              <a:t>The Impact of Adverse Childhood </a:t>
            </a:r>
            <a:br>
              <a:rPr lang="en-GB" sz="3200" b="1" dirty="0" smtClean="0"/>
            </a:br>
            <a:r>
              <a:rPr lang="en-GB" sz="3200" b="1" dirty="0" smtClean="0"/>
              <a:t>Experiences on ADULT DISEASE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84745"/>
              </p:ext>
            </p:extLst>
          </p:nvPr>
        </p:nvGraphicFramePr>
        <p:xfrm>
          <a:off x="488950" y="1844824"/>
          <a:ext cx="8915400" cy="4309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313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6905972" cy="1143000"/>
          </a:xfrm>
        </p:spPr>
        <p:txBody>
          <a:bodyPr/>
          <a:lstStyle/>
          <a:p>
            <a:r>
              <a:rPr lang="en-GB" sz="3600" b="1" dirty="0" smtClean="0"/>
              <a:t>Intergenerational </a:t>
            </a:r>
            <a:br>
              <a:rPr lang="en-GB" sz="3600" b="1" dirty="0" smtClean="0"/>
            </a:br>
            <a:r>
              <a:rPr lang="en-GB" sz="3600" b="1" dirty="0" smtClean="0"/>
              <a:t>Cycles</a:t>
            </a:r>
            <a:endParaRPr lang="en-GB" sz="3600" b="1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1700808"/>
            <a:ext cx="8856984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308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GB" b="1" dirty="0" smtClean="0"/>
              <a:t>WHAT SHOULD WE DO?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53765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161</Words>
  <Application>Microsoft Office PowerPoint</Application>
  <PresentationFormat>A4 Paper (210x297 mm)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Office Theme</vt:lpstr>
      <vt:lpstr>1_Custom Design</vt:lpstr>
      <vt:lpstr>2_Custom Design</vt:lpstr>
      <vt:lpstr>Custom Design</vt:lpstr>
      <vt:lpstr>3_Custom Design</vt:lpstr>
      <vt:lpstr>PowerPoint Presentation</vt:lpstr>
      <vt:lpstr>Identified Influences On Health &amp; Wellbeing Of Children</vt:lpstr>
      <vt:lpstr>Early Life Experience and The Brain</vt:lpstr>
      <vt:lpstr>Adverse Childhood  Experiences</vt:lpstr>
      <vt:lpstr>How Many ACE’s?</vt:lpstr>
      <vt:lpstr>ACE’s  and impact on life</vt:lpstr>
      <vt:lpstr>The Impact of Adverse Childhood  Experiences on ADULT DISEASE</vt:lpstr>
      <vt:lpstr>Intergenerational  Cycles</vt:lpstr>
      <vt:lpstr>PowerPoint Presentation</vt:lpstr>
      <vt:lpstr>Intergenerational  Cycles</vt:lpstr>
      <vt:lpstr>What should we do?</vt:lpstr>
      <vt:lpstr>PowerPoint Presentation</vt:lpstr>
      <vt:lpstr>Who Is Involved -  Agencies &amp; Partnerships</vt:lpstr>
      <vt:lpstr>Helping To Find Solutions</vt:lpstr>
      <vt:lpstr>PowerPoint Presentation</vt:lpstr>
    </vt:vector>
  </TitlesOfParts>
  <Company>Service Birmingham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Service Birmingham</dc:creator>
  <cp:lastModifiedBy>Service Birmingham</cp:lastModifiedBy>
  <cp:revision>20</cp:revision>
  <dcterms:created xsi:type="dcterms:W3CDTF">2016-08-04T10:09:22Z</dcterms:created>
  <dcterms:modified xsi:type="dcterms:W3CDTF">2017-03-10T13:12:51Z</dcterms:modified>
</cp:coreProperties>
</file>