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43"/>
  </p:handoutMasterIdLst>
  <p:sldIdLst>
    <p:sldId id="264" r:id="rId6"/>
    <p:sldId id="341" r:id="rId7"/>
    <p:sldId id="266" r:id="rId8"/>
    <p:sldId id="257" r:id="rId9"/>
    <p:sldId id="258" r:id="rId10"/>
    <p:sldId id="267" r:id="rId11"/>
    <p:sldId id="268" r:id="rId12"/>
    <p:sldId id="269" r:id="rId13"/>
    <p:sldId id="270" r:id="rId14"/>
    <p:sldId id="259" r:id="rId15"/>
    <p:sldId id="348" r:id="rId16"/>
    <p:sldId id="350" r:id="rId17"/>
    <p:sldId id="275" r:id="rId18"/>
    <p:sldId id="310" r:id="rId19"/>
    <p:sldId id="272" r:id="rId20"/>
    <p:sldId id="322" r:id="rId21"/>
    <p:sldId id="278" r:id="rId22"/>
    <p:sldId id="285" r:id="rId23"/>
    <p:sldId id="286" r:id="rId24"/>
    <p:sldId id="311" r:id="rId25"/>
    <p:sldId id="313" r:id="rId26"/>
    <p:sldId id="323" r:id="rId27"/>
    <p:sldId id="324" r:id="rId28"/>
    <p:sldId id="326" r:id="rId29"/>
    <p:sldId id="315" r:id="rId30"/>
    <p:sldId id="357" r:id="rId31"/>
    <p:sldId id="328" r:id="rId32"/>
    <p:sldId id="335" r:id="rId33"/>
    <p:sldId id="337" r:id="rId34"/>
    <p:sldId id="338" r:id="rId35"/>
    <p:sldId id="329" r:id="rId36"/>
    <p:sldId id="330" r:id="rId37"/>
    <p:sldId id="331" r:id="rId38"/>
    <p:sldId id="332" r:id="rId39"/>
    <p:sldId id="333" r:id="rId40"/>
    <p:sldId id="353" r:id="rId41"/>
    <p:sldId id="289" r:id="rId42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5" autoAdjust="0"/>
  </p:normalViewPr>
  <p:slideViewPr>
    <p:cSldViewPr>
      <p:cViewPr>
        <p:scale>
          <a:sx n="100" d="100"/>
          <a:sy n="100" d="100"/>
        </p:scale>
        <p:origin x="-432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9F357-92E6-4350-B9D9-04E9169B4071}" type="datetimeFigureOut">
              <a:rPr lang="en-GB" smtClean="0"/>
              <a:t>04/03/2017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1E8FA-872D-45EA-95C8-9843405C1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559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53A0-2FA4-489E-9B08-13855BB5ECFB}" type="datetimeFigureOut">
              <a:rPr lang="en-GB"/>
              <a:pPr>
                <a:defRPr/>
              </a:pPr>
              <a:t>04/03/2017</a:t>
            </a:fld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AA299-BBE6-4975-B1EE-8E2C040B89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07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857B-F517-4E97-BE6D-403C3E6F031B}" type="datetimeFigureOut">
              <a:rPr lang="en-GB"/>
              <a:pPr>
                <a:defRPr/>
              </a:pPr>
              <a:t>04/03/2017</a:t>
            </a:fld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FD3AD-E135-4982-9902-0D515D3556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D1C7F-718F-4A3F-92D3-E10D4D5C5D74}" type="datetimeFigureOut">
              <a:rPr lang="en-GB"/>
              <a:pPr>
                <a:defRPr/>
              </a:pPr>
              <a:t>04/03/2017</a:t>
            </a:fld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A21D5-437F-4CCE-908E-9A681C8BE1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5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8D48-E6F6-4BA2-8845-8F19C3A50777}" type="datetimeFigureOut">
              <a:rPr lang="en-GB"/>
              <a:pPr>
                <a:defRPr/>
              </a:pPr>
              <a:t>04/03/2017</a:t>
            </a:fld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3B39B-D3D5-438B-BF58-3D1FBC5DD3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61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94C2C-42EF-436C-A185-0C06FDF63707}" type="datetimeFigureOut">
              <a:rPr lang="en-GB"/>
              <a:pPr>
                <a:defRPr/>
              </a:pPr>
              <a:t>04/03/2017</a:t>
            </a:fld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9A0D0-F13A-42EE-92AF-6327A7D545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97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FD851-EE0F-4CE5-A5C9-4BED187B4563}" type="datetimeFigureOut">
              <a:rPr lang="en-GB"/>
              <a:pPr>
                <a:defRPr/>
              </a:pPr>
              <a:t>04/03/2017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F77B0-DB49-4C08-B008-A3172303CB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20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417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417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67DC-26A0-4CD9-A0B1-576F65827028}" type="datetimeFigureOut">
              <a:rPr lang="en-GB"/>
              <a:pPr>
                <a:defRPr/>
              </a:pPr>
              <a:t>04/03/2017</a:t>
            </a:fld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62660-2212-46A8-8C43-B2745F2A28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60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DFEC-7A45-400E-B145-DFC6100207CE}" type="datetimeFigureOut">
              <a:rPr lang="en-GB"/>
              <a:pPr>
                <a:defRPr/>
              </a:pPr>
              <a:t>04/03/2017</a:t>
            </a:fld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71B0-D226-49E3-B03D-3D48DD3CE5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55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B98C6-0FC6-4168-9AD3-8452B0AFDCB5}" type="datetimeFigureOut">
              <a:rPr lang="en-GB"/>
              <a:pPr>
                <a:defRPr/>
              </a:pPr>
              <a:t>04/03/2017</a:t>
            </a:fld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DE79A-3011-4E12-A117-32B5F78CBD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7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FE96-9D54-4927-B3D8-4DD4F16B2B09}" type="datetimeFigureOut">
              <a:rPr lang="en-GB"/>
              <a:pPr>
                <a:defRPr/>
              </a:pPr>
              <a:t>04/03/2017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89E4-0139-402B-8B0B-F5879A9F80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60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4703"/>
            <a:ext cx="5486400" cy="39628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79C29-2929-451E-A89A-A688B3F7EEB2}" type="datetimeFigureOut">
              <a:rPr lang="en-GB"/>
              <a:pPr>
                <a:defRPr/>
              </a:pPr>
              <a:t>04/03/2017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E8862-3B35-467B-9F87-9BEB59F356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56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81075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1032" name="Picture 4" descr="L:\Templates and Logos\swirl_transparen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" y="217714"/>
            <a:ext cx="587437" cy="57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:\Templates and Logos\BSMHFT-logo_transp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62" y="217714"/>
            <a:ext cx="2820035" cy="4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:\02 COMMUNICATIONS\01 BRAND AND IDENTITY\Logos\Trust logos and strapline\Improving mental health wellbeing\Improving-MH-wellbeing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525344"/>
            <a:ext cx="3189346" cy="18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-eat.co.uk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wardthinkingbirmingham.org.uk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YhCn0jf46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warwick.ac.uk/fac/sci/wmg/idh/study/shortcourses/understandingeatingdisorder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imgres?imgurl=http://www.jenniferweinbergmd.com/wp-content/uploads/2016/02/Anorexia-is-not....jpg&amp;imgrefurl=http://www.jenniferweinbergmd.com/helping-help-guest-post-commemorate-national-eating-disorder-awareness-week/&amp;docid=_W0hwVSoraQkoM&amp;tbnid=xHwGrV11keIPRM:&amp;vet=1&amp;w=810&amp;h=450&amp;hl=en&amp;bih=866&amp;biw=1280&amp;q=what%20eating%20disorders%20are%20not&amp;ved=0ahUKEwiGkLXajqTSAhUHKsAKHVusDTQ4ZBAzCDgoNTA1&amp;iact=mrc&amp;uact=8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newman.leung@bsmhft.nhs.uk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&amp;esrc=s&amp;source=images&amp;cd=&amp;cad=rja&amp;uact=8&amp;ved=0ahUKEwiondj7p6jSAhVCOBQKHf0HDrcQjRwIBw&amp;url=http://www.oaktable.net/category/tags/questions&amp;psig=AFQjCNHhHMnMbtu1L-a1p0co5o7VgLHOjg&amp;ust=1488011230887327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319" y="2134295"/>
            <a:ext cx="7772400" cy="1470025"/>
          </a:xfrm>
        </p:spPr>
        <p:txBody>
          <a:bodyPr/>
          <a:lstStyle/>
          <a:p>
            <a:r>
              <a:rPr lang="en-GB" b="0" dirty="0" smtClean="0"/>
              <a:t>Eating Disorders</a:t>
            </a:r>
            <a:br>
              <a:rPr lang="en-GB" b="0" dirty="0" smtClean="0"/>
            </a:br>
            <a:r>
              <a:rPr lang="en-GB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Safeguarding conferences for Birmingham schools</a:t>
            </a:r>
            <a:br>
              <a:rPr lang="en-GB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18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16</a:t>
            </a:r>
            <a:r>
              <a:rPr lang="en-GB" sz="1800" b="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GB" sz="18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March 2017, 30</a:t>
            </a:r>
            <a:r>
              <a:rPr lang="en-GB" sz="1800" b="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GB" sz="18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March 2017, 4</a:t>
            </a:r>
            <a:r>
              <a:rPr lang="en-GB" sz="1800" b="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GB" sz="18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April 2017</a:t>
            </a:r>
            <a:endParaRPr lang="en-GB" sz="18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4118" y="3717032"/>
            <a:ext cx="6416233" cy="2376264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2"/>
                </a:solidFill>
              </a:rPr>
              <a:t>Dr Newman Leung, </a:t>
            </a:r>
            <a:r>
              <a:rPr lang="en-GB" sz="1400" b="1" dirty="0" smtClean="0">
                <a:solidFill>
                  <a:schemeClr val="tx2"/>
                </a:solidFill>
              </a:rPr>
              <a:t>PhD, </a:t>
            </a:r>
            <a:r>
              <a:rPr lang="en-GB" sz="1400" b="1" dirty="0" err="1" smtClean="0">
                <a:solidFill>
                  <a:schemeClr val="tx2"/>
                </a:solidFill>
              </a:rPr>
              <a:t>CPsychol</a:t>
            </a:r>
            <a:r>
              <a:rPr lang="en-GB" sz="1400" b="1" dirty="0" smtClean="0">
                <a:solidFill>
                  <a:schemeClr val="tx2"/>
                </a:solidFill>
              </a:rPr>
              <a:t>, </a:t>
            </a:r>
            <a:r>
              <a:rPr lang="en-GB" sz="1400" b="1" dirty="0" err="1" smtClean="0">
                <a:solidFill>
                  <a:schemeClr val="tx2"/>
                </a:solidFill>
              </a:rPr>
              <a:t>AFBPsS</a:t>
            </a:r>
            <a:endParaRPr lang="en-GB" sz="1600" b="1" dirty="0" smtClean="0">
              <a:solidFill>
                <a:schemeClr val="tx2"/>
              </a:solidFill>
            </a:endParaRPr>
          </a:p>
          <a:p>
            <a:r>
              <a:rPr lang="en-GB" sz="1400" dirty="0" smtClean="0">
                <a:solidFill>
                  <a:schemeClr val="tx2"/>
                </a:solidFill>
              </a:rPr>
              <a:t>Consultant Clinical Psychologist</a:t>
            </a:r>
          </a:p>
          <a:p>
            <a:r>
              <a:rPr lang="en-GB" sz="1400" dirty="0" smtClean="0">
                <a:solidFill>
                  <a:schemeClr val="tx2"/>
                </a:solidFill>
              </a:rPr>
              <a:t>Birmingham &amp; Solihull Mental Health NHS Foundation Trust</a:t>
            </a:r>
          </a:p>
          <a:p>
            <a:endParaRPr lang="en-GB" sz="800" dirty="0" smtClean="0">
              <a:solidFill>
                <a:schemeClr val="tx2"/>
              </a:solidFill>
            </a:endParaRPr>
          </a:p>
          <a:p>
            <a:r>
              <a:rPr lang="en-GB" sz="1400" dirty="0" smtClean="0">
                <a:solidFill>
                  <a:schemeClr val="tx2"/>
                </a:solidFill>
              </a:rPr>
              <a:t>Honorary Lecturer</a:t>
            </a:r>
          </a:p>
          <a:p>
            <a:r>
              <a:rPr lang="en-GB" sz="1400" dirty="0" smtClean="0">
                <a:solidFill>
                  <a:schemeClr val="tx2"/>
                </a:solidFill>
              </a:rPr>
              <a:t>University of Birmingham</a:t>
            </a:r>
          </a:p>
          <a:p>
            <a:endParaRPr lang="en-GB" sz="800" dirty="0">
              <a:solidFill>
                <a:schemeClr val="tx2"/>
              </a:solidFill>
            </a:endParaRPr>
          </a:p>
          <a:p>
            <a:r>
              <a:rPr lang="en-GB" sz="1400" dirty="0">
                <a:solidFill>
                  <a:schemeClr val="tx2"/>
                </a:solidFill>
              </a:rPr>
              <a:t>Honorary Visiting Fellow </a:t>
            </a:r>
          </a:p>
          <a:p>
            <a:r>
              <a:rPr lang="en-GB" sz="1400" dirty="0">
                <a:solidFill>
                  <a:schemeClr val="tx2"/>
                </a:solidFill>
              </a:rPr>
              <a:t>University of Loughborough Research Centre into Eating Disorders</a:t>
            </a:r>
          </a:p>
          <a:p>
            <a:endParaRPr lang="en-GB" sz="1400" dirty="0"/>
          </a:p>
        </p:txBody>
      </p:sp>
      <p:pic>
        <p:nvPicPr>
          <p:cNvPr id="6" name="Picture 5" descr="C:\Users\n-leung\Pictures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4939"/>
            <a:ext cx="2353310" cy="1939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0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1075"/>
            <a:ext cx="8352928" cy="850900"/>
          </a:xfrm>
        </p:spPr>
        <p:txBody>
          <a:bodyPr/>
          <a:lstStyle/>
          <a:p>
            <a:r>
              <a:rPr lang="en-GB" sz="4000" b="0" dirty="0" smtClean="0"/>
              <a:t>Common psychological </a:t>
            </a:r>
            <a:r>
              <a:rPr lang="en-GB" sz="4000" b="0" dirty="0"/>
              <a:t>r</a:t>
            </a:r>
            <a:r>
              <a:rPr lang="en-GB" sz="4000" b="0" dirty="0" smtClean="0"/>
              <a:t>isk factors</a:t>
            </a:r>
            <a:endParaRPr lang="en-GB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800" dirty="0" smtClean="0"/>
              <a:t>Personality traits</a:t>
            </a:r>
          </a:p>
          <a:p>
            <a:pPr lvl="1" algn="just"/>
            <a:r>
              <a:rPr lang="en-GB" sz="2400" i="1" dirty="0" smtClean="0"/>
              <a:t>Interpersonal hypersensitivity </a:t>
            </a:r>
            <a:r>
              <a:rPr lang="en-GB" sz="2400" dirty="0" smtClean="0"/>
              <a:t>– naturally shy, reserved and tends to “take things to heart”</a:t>
            </a:r>
          </a:p>
          <a:p>
            <a:pPr lvl="1" algn="just"/>
            <a:r>
              <a:rPr lang="en-GB" sz="2400" i="1" dirty="0" smtClean="0"/>
              <a:t>Perfectionism</a:t>
            </a:r>
            <a:r>
              <a:rPr lang="en-GB" sz="2400" dirty="0" smtClean="0"/>
              <a:t> – highly self-driven and tends to set unrelenting standards (usually associated with a strong fear of failure)</a:t>
            </a:r>
          </a:p>
          <a:p>
            <a:pPr lvl="1" algn="just"/>
            <a:r>
              <a:rPr lang="en-GB" sz="2400" i="1" dirty="0" smtClean="0"/>
              <a:t>Emotional inhibition </a:t>
            </a:r>
            <a:r>
              <a:rPr lang="en-GB" sz="2400" dirty="0" smtClean="0"/>
              <a:t>– tendency to suppress feelings rather than talking about them</a:t>
            </a:r>
          </a:p>
          <a:p>
            <a:pPr lvl="1" algn="just"/>
            <a:r>
              <a:rPr lang="en-GB" sz="2400" i="1" dirty="0" smtClean="0"/>
              <a:t>Low self-esteem</a:t>
            </a:r>
            <a:endParaRPr lang="en-GB" sz="2400" i="1" dirty="0"/>
          </a:p>
          <a:p>
            <a:r>
              <a:rPr lang="en-GB" sz="2800" dirty="0" smtClean="0"/>
              <a:t>History of traumatic experience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4860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50900"/>
          </a:xfrm>
        </p:spPr>
        <p:txBody>
          <a:bodyPr/>
          <a:lstStyle/>
          <a:p>
            <a:r>
              <a:rPr lang="en-GB" b="0" dirty="0" smtClean="0"/>
              <a:t>Common social risk factors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210050"/>
          </a:xfrm>
        </p:spPr>
        <p:txBody>
          <a:bodyPr/>
          <a:lstStyle/>
          <a:p>
            <a:r>
              <a:rPr lang="en-GB" dirty="0" smtClean="0"/>
              <a:t>Media influence</a:t>
            </a:r>
          </a:p>
          <a:p>
            <a:pPr lvl="1"/>
            <a:r>
              <a:rPr lang="en-GB" dirty="0" smtClean="0"/>
              <a:t>Portrayal of the thin body ideal</a:t>
            </a:r>
          </a:p>
          <a:p>
            <a:pPr lvl="2"/>
            <a:r>
              <a:rPr lang="en-GB" dirty="0" smtClean="0"/>
              <a:t>Consistent glorification of slimness</a:t>
            </a:r>
          </a:p>
          <a:p>
            <a:pPr lvl="3"/>
            <a:r>
              <a:rPr lang="en-GB" dirty="0" smtClean="0"/>
              <a:t>Images of celebrities in popular magazines</a:t>
            </a:r>
          </a:p>
          <a:p>
            <a:pPr lvl="3"/>
            <a:r>
              <a:rPr lang="en-GB" dirty="0" smtClean="0"/>
              <a:t>Social media, e.g., “hot or not” site</a:t>
            </a:r>
          </a:p>
          <a:p>
            <a:pPr lvl="2"/>
            <a:r>
              <a:rPr lang="en-GB" dirty="0" smtClean="0"/>
              <a:t>Early “sexualisation” of children</a:t>
            </a:r>
          </a:p>
          <a:p>
            <a:pPr lvl="3"/>
            <a:r>
              <a:rPr lang="en-GB" dirty="0" smtClean="0"/>
              <a:t>Trends in fashion</a:t>
            </a:r>
          </a:p>
          <a:p>
            <a:pPr lvl="3"/>
            <a:r>
              <a:rPr lang="en-GB" dirty="0" smtClean="0"/>
              <a:t>Beauty pageants for children</a:t>
            </a:r>
          </a:p>
        </p:txBody>
      </p:sp>
    </p:spTree>
    <p:extLst>
      <p:ext uri="{BB962C8B-B14F-4D97-AF65-F5344CB8AC3E}">
        <p14:creationId xmlns:p14="http://schemas.microsoft.com/office/powerpoint/2010/main" val="187520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50900"/>
          </a:xfrm>
        </p:spPr>
        <p:txBody>
          <a:bodyPr/>
          <a:lstStyle/>
          <a:p>
            <a:r>
              <a:rPr lang="en-GB" b="0" dirty="0" smtClean="0"/>
              <a:t>Common social risk factors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210050"/>
          </a:xfrm>
        </p:spPr>
        <p:txBody>
          <a:bodyPr/>
          <a:lstStyle/>
          <a:p>
            <a:r>
              <a:rPr lang="en-GB" dirty="0" smtClean="0"/>
              <a:t>Media influence</a:t>
            </a:r>
          </a:p>
          <a:p>
            <a:pPr lvl="1"/>
            <a:r>
              <a:rPr lang="en-GB" u="sng" dirty="0" smtClean="0"/>
              <a:t>Over</a:t>
            </a:r>
            <a:r>
              <a:rPr lang="en-GB" dirty="0" smtClean="0"/>
              <a:t>-emphasis on healthy eating</a:t>
            </a:r>
          </a:p>
          <a:p>
            <a:pPr lvl="2" algn="just"/>
            <a:r>
              <a:rPr lang="en-GB" dirty="0" smtClean="0"/>
              <a:t>Inaccurate nutritional information in popular magazines</a:t>
            </a:r>
          </a:p>
          <a:p>
            <a:pPr lvl="2" algn="just"/>
            <a:r>
              <a:rPr lang="en-GB" dirty="0" smtClean="0"/>
              <a:t>Well-intended health messages from Department of Public Health hijacked by food industry</a:t>
            </a:r>
          </a:p>
          <a:p>
            <a:pPr lvl="2" algn="just"/>
            <a:r>
              <a:rPr lang="en-GB" dirty="0" smtClean="0"/>
              <a:t>Biased messages in advertising (e.g., chocolates = ‘guilty pleasure’ or a ‘treat’)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7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Common social 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Peer </a:t>
            </a:r>
            <a:r>
              <a:rPr lang="en-GB" dirty="0" smtClean="0"/>
              <a:t>pressure</a:t>
            </a:r>
          </a:p>
          <a:p>
            <a:pPr lvl="1" algn="just"/>
            <a:r>
              <a:rPr lang="en-GB" dirty="0" smtClean="0"/>
              <a:t>Focus in physical appearance (e.g., competing to be the slimmest)</a:t>
            </a:r>
          </a:p>
          <a:p>
            <a:pPr lvl="1" algn="just"/>
            <a:r>
              <a:rPr lang="en-GB" dirty="0" smtClean="0"/>
              <a:t>Competition in academic performance, sporting achievements, etc. </a:t>
            </a:r>
          </a:p>
          <a:p>
            <a:pPr lvl="1" algn="just"/>
            <a:r>
              <a:rPr lang="en-GB" dirty="0" smtClean="0"/>
              <a:t>Intense pressure to conform to certain behaviour (e.g., dieting)</a:t>
            </a:r>
          </a:p>
          <a:p>
            <a:pPr lvl="1" algn="just"/>
            <a:endParaRPr lang="en-GB" dirty="0" smtClean="0"/>
          </a:p>
          <a:p>
            <a:pPr lvl="1" algn="just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2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 smtClean="0"/>
              <a:t>Common functions of ED symptoms</a:t>
            </a:r>
            <a:endParaRPr lang="en-GB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2"/>
            <a:ext cx="8229600" cy="4465216"/>
          </a:xfrm>
        </p:spPr>
        <p:txBody>
          <a:bodyPr/>
          <a:lstStyle/>
          <a:p>
            <a:r>
              <a:rPr lang="en-GB" sz="2400" dirty="0" smtClean="0"/>
              <a:t>Emotional regulation</a:t>
            </a:r>
          </a:p>
          <a:p>
            <a:pPr lvl="1"/>
            <a:r>
              <a:rPr lang="en-GB" sz="2000" dirty="0" smtClean="0"/>
              <a:t>Emotional suppression (providing focus)</a:t>
            </a:r>
          </a:p>
          <a:p>
            <a:pPr lvl="1"/>
            <a:r>
              <a:rPr lang="en-GB" sz="2000" dirty="0" smtClean="0"/>
              <a:t>Emotional expression  (showing psychological pain)</a:t>
            </a:r>
          </a:p>
          <a:p>
            <a:r>
              <a:rPr lang="en-GB" sz="2400" dirty="0" smtClean="0"/>
              <a:t>Regaining sense of control</a:t>
            </a:r>
          </a:p>
          <a:p>
            <a:r>
              <a:rPr lang="en-GB" sz="2400" dirty="0" smtClean="0"/>
              <a:t>Sense of achievement</a:t>
            </a:r>
          </a:p>
          <a:p>
            <a:r>
              <a:rPr lang="en-GB" sz="2400" dirty="0" smtClean="0"/>
              <a:t>Coping with family dynamics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i="1" u="sng" dirty="0" smtClean="0"/>
              <a:t>Tips</a:t>
            </a:r>
            <a:r>
              <a:rPr lang="en-GB" sz="2400" i="1" dirty="0" smtClean="0"/>
              <a:t>: Teachers could be well-placed to understand what might be going on, e.g., </a:t>
            </a:r>
          </a:p>
          <a:p>
            <a:pPr lvl="1"/>
            <a:r>
              <a:rPr lang="en-GB" sz="2000" i="1" dirty="0" smtClean="0"/>
              <a:t>Academic pressure</a:t>
            </a:r>
          </a:p>
          <a:p>
            <a:pPr lvl="1"/>
            <a:r>
              <a:rPr lang="en-GB" sz="2000" i="1" dirty="0" smtClean="0"/>
              <a:t>Problems with peers, etc.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0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27584" y="1196752"/>
            <a:ext cx="7272808" cy="46805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An eating disorder is about emotions </a:t>
            </a:r>
          </a:p>
          <a:p>
            <a:pPr algn="ctr"/>
            <a:r>
              <a:rPr lang="en-GB" sz="5400" dirty="0" smtClean="0"/>
              <a:t>and not about food</a:t>
            </a:r>
            <a:endParaRPr lang="en-GB" sz="5400" dirty="0"/>
          </a:p>
        </p:txBody>
      </p:sp>
      <p:sp>
        <p:nvSpPr>
          <p:cNvPr id="6" name="AutoShape 2" descr="Image result for upset emoj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upset emoji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Effects of Starvation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Physiological starvation happens when the body is not receiving “the right nutrients at the right time”</a:t>
            </a:r>
          </a:p>
          <a:p>
            <a:pPr algn="just"/>
            <a:r>
              <a:rPr lang="en-GB" dirty="0" smtClean="0"/>
              <a:t>Semi-starvation occurs about 3 – 4 hours after we have last eaten</a:t>
            </a:r>
          </a:p>
          <a:p>
            <a:pPr algn="just"/>
            <a:r>
              <a:rPr lang="en-GB" dirty="0" smtClean="0"/>
              <a:t>Understanding such effects provides a context to identification of early warning signs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2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850900"/>
          </a:xfrm>
        </p:spPr>
        <p:txBody>
          <a:bodyPr/>
          <a:lstStyle/>
          <a:p>
            <a:r>
              <a:rPr lang="en-GB" sz="3600" b="0" dirty="0" smtClean="0"/>
              <a:t>Minnesota experiment (Keys, 1950)</a:t>
            </a:r>
            <a:endParaRPr lang="en-GB" sz="36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63888" y="1484784"/>
            <a:ext cx="5256584" cy="4896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2000" dirty="0" smtClean="0"/>
              <a:t>Nov 1944 - WW2 coming to end</a:t>
            </a:r>
          </a:p>
          <a:p>
            <a:pPr algn="just"/>
            <a:r>
              <a:rPr lang="en-GB" sz="2000" dirty="0" smtClean="0"/>
              <a:t>Allies entering cities encountered starving emaciated civilians</a:t>
            </a:r>
          </a:p>
          <a:p>
            <a:pPr algn="just"/>
            <a:r>
              <a:rPr lang="en-GB" sz="2000" dirty="0" smtClean="0"/>
              <a:t>Ancel Keys (University of Minnesota) recruited to find out:</a:t>
            </a:r>
          </a:p>
          <a:p>
            <a:pPr lvl="1" algn="just"/>
            <a:r>
              <a:rPr lang="en-GB" sz="2000" dirty="0" smtClean="0"/>
              <a:t>How affected by starvation</a:t>
            </a:r>
          </a:p>
          <a:p>
            <a:pPr lvl="1" algn="just"/>
            <a:r>
              <a:rPr lang="en-GB" sz="2000" dirty="0" smtClean="0"/>
              <a:t>Best way to rehabilitate them</a:t>
            </a:r>
          </a:p>
          <a:p>
            <a:pPr algn="just"/>
            <a:r>
              <a:rPr lang="en-GB" sz="2000" dirty="0" smtClean="0"/>
              <a:t>36 healthy young men selected from 12,000 conscientious objectors</a:t>
            </a:r>
          </a:p>
          <a:p>
            <a:pPr algn="just"/>
            <a:r>
              <a:rPr lang="en-GB" sz="2000" dirty="0" smtClean="0"/>
              <a:t>Final sample deemed to be psychologically ‘normal’</a:t>
            </a:r>
          </a:p>
          <a:p>
            <a:pPr algn="just"/>
            <a:r>
              <a:rPr lang="en-GB" sz="2000" dirty="0" smtClean="0"/>
              <a:t>First 3 months ate normally (~3200 kcals)</a:t>
            </a:r>
          </a:p>
          <a:p>
            <a:pPr algn="just"/>
            <a:r>
              <a:rPr lang="en-GB" sz="2000" dirty="0" smtClean="0"/>
              <a:t>6 month semi-starvation (~1800 kcals)</a:t>
            </a:r>
          </a:p>
          <a:p>
            <a:pPr algn="just"/>
            <a:r>
              <a:rPr lang="en-GB" sz="2000" dirty="0" smtClean="0"/>
              <a:t>Final 3 months nutritional rehabilitation</a:t>
            </a:r>
          </a:p>
          <a:p>
            <a:pPr algn="just"/>
            <a:r>
              <a:rPr lang="en-GB" sz="2000" dirty="0" smtClean="0"/>
              <a:t>Understanding that starvation dramatically affects – personality, the mind and the body</a:t>
            </a:r>
            <a:endParaRPr lang="en-GB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945609" cy="435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0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altLang="en-US" sz="2800" dirty="0" smtClean="0">
                <a:latin typeface="Arial" charset="0"/>
                <a:cs typeface="Arial" charset="0"/>
              </a:rPr>
              <a:t>Changes during restrictive phase:</a:t>
            </a:r>
          </a:p>
          <a:p>
            <a:pPr lvl="1" algn="just"/>
            <a:r>
              <a:rPr lang="en-GB" altLang="en-US" sz="2400" dirty="0" smtClean="0">
                <a:latin typeface="Arial" charset="0"/>
                <a:cs typeface="Arial" charset="0"/>
              </a:rPr>
              <a:t>Preoccupation with food </a:t>
            </a:r>
          </a:p>
          <a:p>
            <a:pPr lvl="1" algn="just"/>
            <a:r>
              <a:rPr lang="en-GB" altLang="en-US" sz="2400" dirty="0" smtClean="0">
                <a:latin typeface="Arial" charset="0"/>
                <a:cs typeface="Arial" charset="0"/>
              </a:rPr>
              <a:t>Changes in eating behaviours</a:t>
            </a:r>
          </a:p>
          <a:p>
            <a:pPr lvl="1" algn="just"/>
            <a:r>
              <a:rPr lang="en-GB" altLang="en-US" sz="2400" dirty="0" smtClean="0">
                <a:latin typeface="Arial" charset="0"/>
                <a:cs typeface="Arial" charset="0"/>
              </a:rPr>
              <a:t>Emotional changes, including anxiety, irritability</a:t>
            </a:r>
          </a:p>
          <a:p>
            <a:pPr lvl="1" algn="just"/>
            <a:r>
              <a:rPr lang="en-GB" altLang="en-US" sz="2400" dirty="0" smtClean="0">
                <a:latin typeface="Arial" charset="0"/>
                <a:cs typeface="Arial" charset="0"/>
              </a:rPr>
              <a:t>Cognitive changes, including impaired concentration, comprehension and judgement</a:t>
            </a:r>
          </a:p>
          <a:p>
            <a:pPr lvl="1" algn="just"/>
            <a:r>
              <a:rPr lang="en-GB" altLang="en-US" sz="2400" dirty="0" smtClean="0">
                <a:latin typeface="Arial" charset="0"/>
                <a:cs typeface="Arial" charset="0"/>
              </a:rPr>
              <a:t>Social changes: including social isolation</a:t>
            </a:r>
          </a:p>
          <a:p>
            <a:pPr lvl="1" algn="just"/>
            <a:r>
              <a:rPr lang="en-GB" altLang="en-US" sz="2400" dirty="0" smtClean="0">
                <a:latin typeface="Arial" charset="0"/>
                <a:cs typeface="Arial" charset="0"/>
              </a:rPr>
              <a:t>Physical changes, including decreased need for sleep, headaches, dizziness, GI discomfort, etc.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 smtClean="0"/>
              <a:t>Minnesota experiment (Keys, 1950)</a:t>
            </a:r>
            <a:endParaRPr lang="en-GB" sz="3600" b="0" dirty="0"/>
          </a:p>
        </p:txBody>
      </p:sp>
    </p:spTree>
    <p:extLst>
      <p:ext uri="{BB962C8B-B14F-4D97-AF65-F5344CB8AC3E}">
        <p14:creationId xmlns:p14="http://schemas.microsoft.com/office/powerpoint/2010/main" val="2478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altLang="en-US" sz="2800" dirty="0" smtClean="0">
                <a:latin typeface="Arial" charset="0"/>
                <a:cs typeface="Arial" charset="0"/>
              </a:rPr>
              <a:t>Important message learnt from this study:</a:t>
            </a:r>
          </a:p>
          <a:p>
            <a:pPr lvl="1" algn="just"/>
            <a:r>
              <a:rPr lang="en-GB" altLang="en-US" sz="2400" dirty="0" smtClean="0">
                <a:latin typeface="Arial" charset="0"/>
                <a:cs typeface="Arial" charset="0"/>
              </a:rPr>
              <a:t>Many symptoms experienced by anorexic and bulimic patients (as well as individuals with disordered eating behaviour) are a result of food restriction rather than the illnesses themselves</a:t>
            </a:r>
          </a:p>
          <a:p>
            <a:pPr lvl="1" algn="just"/>
            <a:r>
              <a:rPr lang="en-GB" altLang="en-US" sz="2400" dirty="0" smtClean="0">
                <a:latin typeface="Arial" charset="0"/>
                <a:cs typeface="Arial" charset="0"/>
              </a:rPr>
              <a:t>Need to take all these changes into account when treating or supporting people with eating difficulties.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 smtClean="0"/>
              <a:t>Minnesota experiment (Keys, 1950)</a:t>
            </a:r>
            <a:endParaRPr lang="en-GB" sz="3600" b="0" dirty="0"/>
          </a:p>
        </p:txBody>
      </p:sp>
    </p:spTree>
    <p:extLst>
      <p:ext uri="{BB962C8B-B14F-4D97-AF65-F5344CB8AC3E}">
        <p14:creationId xmlns:p14="http://schemas.microsoft.com/office/powerpoint/2010/main" val="399256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Myths about Eating Disorders</a:t>
            </a:r>
          </a:p>
          <a:p>
            <a:r>
              <a:rPr lang="en-GB" sz="2400" dirty="0" smtClean="0"/>
              <a:t>Types of Eating Disorders</a:t>
            </a:r>
          </a:p>
          <a:p>
            <a:r>
              <a:rPr lang="en-GB" sz="2400" dirty="0" smtClean="0"/>
              <a:t>Common psychological and social risk factors</a:t>
            </a:r>
          </a:p>
          <a:p>
            <a:r>
              <a:rPr lang="en-GB" sz="2400" dirty="0" smtClean="0"/>
              <a:t>Effect of starvation (what happens when you are not eating well)</a:t>
            </a:r>
          </a:p>
          <a:p>
            <a:r>
              <a:rPr lang="en-GB" sz="2400" dirty="0" smtClean="0"/>
              <a:t>Early signs of Eating Disorders (or disordered eating)</a:t>
            </a:r>
          </a:p>
          <a:p>
            <a:r>
              <a:rPr lang="en-GB" sz="2400" dirty="0" smtClean="0"/>
              <a:t>How to support young people with ED and their peers</a:t>
            </a:r>
          </a:p>
          <a:p>
            <a:pPr lvl="1"/>
            <a:r>
              <a:rPr lang="en-GB" sz="2000" dirty="0" smtClean="0"/>
              <a:t>Potential topics for PSHE</a:t>
            </a:r>
          </a:p>
          <a:p>
            <a:r>
              <a:rPr lang="en-GB" sz="2400" dirty="0" smtClean="0"/>
              <a:t>Other resources and information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079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Identifying early signs of ED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Change in character</a:t>
            </a:r>
          </a:p>
          <a:p>
            <a:pPr lvl="1"/>
            <a:r>
              <a:rPr lang="en-GB" dirty="0" smtClean="0"/>
              <a:t>Being more quiet and isolated</a:t>
            </a:r>
          </a:p>
          <a:p>
            <a:pPr lvl="1"/>
            <a:r>
              <a:rPr lang="en-GB" dirty="0" smtClean="0"/>
              <a:t>Reduction in level of interest</a:t>
            </a:r>
          </a:p>
          <a:p>
            <a:pPr lvl="1"/>
            <a:r>
              <a:rPr lang="en-GB" dirty="0" smtClean="0"/>
              <a:t>Decrease in performance</a:t>
            </a:r>
          </a:p>
          <a:p>
            <a:r>
              <a:rPr lang="en-GB" dirty="0"/>
              <a:t>Change in eating behaviour</a:t>
            </a:r>
          </a:p>
          <a:p>
            <a:pPr lvl="1"/>
            <a:r>
              <a:rPr lang="en-GB" dirty="0"/>
              <a:t>Eating very little</a:t>
            </a:r>
          </a:p>
          <a:p>
            <a:pPr lvl="1"/>
            <a:r>
              <a:rPr lang="en-GB" dirty="0"/>
              <a:t>Stop eating with peers or in public</a:t>
            </a:r>
          </a:p>
          <a:p>
            <a:pPr lvl="1"/>
            <a:r>
              <a:rPr lang="en-GB" dirty="0"/>
              <a:t>Go to toilet after meals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136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Identifying early signs of ED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2"/>
            <a:ext cx="8229600" cy="4249191"/>
          </a:xfrm>
        </p:spPr>
        <p:txBody>
          <a:bodyPr/>
          <a:lstStyle/>
          <a:p>
            <a:r>
              <a:rPr lang="en-GB" dirty="0"/>
              <a:t>Mood changes</a:t>
            </a:r>
          </a:p>
          <a:p>
            <a:pPr lvl="1"/>
            <a:r>
              <a:rPr lang="en-GB" dirty="0"/>
              <a:t>Low mood and tearfulness</a:t>
            </a:r>
          </a:p>
          <a:p>
            <a:pPr lvl="1"/>
            <a:r>
              <a:rPr lang="en-GB" dirty="0"/>
              <a:t>Anxiety and irritability </a:t>
            </a:r>
          </a:p>
          <a:p>
            <a:r>
              <a:rPr lang="en-GB" dirty="0" smtClean="0"/>
              <a:t>Physical changes</a:t>
            </a:r>
          </a:p>
          <a:p>
            <a:pPr lvl="1"/>
            <a:r>
              <a:rPr lang="en-GB" dirty="0" smtClean="0"/>
              <a:t>Tiredness and fatigue</a:t>
            </a:r>
          </a:p>
          <a:p>
            <a:pPr lvl="1"/>
            <a:r>
              <a:rPr lang="en-GB" dirty="0" smtClean="0"/>
              <a:t>Lack of concentration</a:t>
            </a:r>
          </a:p>
          <a:p>
            <a:r>
              <a:rPr lang="en-GB" dirty="0" smtClean="0"/>
              <a:t>Social changes</a:t>
            </a:r>
          </a:p>
          <a:p>
            <a:pPr lvl="1"/>
            <a:r>
              <a:rPr lang="en-GB" dirty="0" smtClean="0"/>
              <a:t>Isolated and withdrawn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8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Other ‘tell-tale’ signs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Also look out for…..</a:t>
            </a:r>
          </a:p>
          <a:p>
            <a:pPr lvl="1" algn="just"/>
            <a:r>
              <a:rPr lang="en-GB" dirty="0" smtClean="0"/>
              <a:t>Sudden increased focus on (or even obsession with) academic work / sports / exercises</a:t>
            </a:r>
          </a:p>
          <a:p>
            <a:pPr lvl="1" algn="just"/>
            <a:r>
              <a:rPr lang="en-GB" dirty="0" smtClean="0"/>
              <a:t>May appear to be overly matured and sensible </a:t>
            </a:r>
          </a:p>
          <a:p>
            <a:pPr lvl="1" algn="just"/>
            <a:r>
              <a:rPr lang="en-GB" dirty="0" smtClean="0"/>
              <a:t>Putting on brave front – appear to be coping well</a:t>
            </a:r>
          </a:p>
        </p:txBody>
      </p:sp>
    </p:spTree>
    <p:extLst>
      <p:ext uri="{BB962C8B-B14F-4D97-AF65-F5344CB8AC3E}">
        <p14:creationId xmlns:p14="http://schemas.microsoft.com/office/powerpoint/2010/main" val="246811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1075"/>
            <a:ext cx="8640960" cy="850900"/>
          </a:xfrm>
        </p:spPr>
        <p:txBody>
          <a:bodyPr/>
          <a:lstStyle/>
          <a:p>
            <a:r>
              <a:rPr lang="en-GB" sz="3200" b="0" dirty="0" smtClean="0"/>
              <a:t>If you know someone with an eating disorder (or disordered eating)…</a:t>
            </a:r>
            <a:endParaRPr lang="en-GB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0480"/>
          </a:xfrm>
        </p:spPr>
        <p:txBody>
          <a:bodyPr/>
          <a:lstStyle/>
          <a:p>
            <a:r>
              <a:rPr lang="en-GB" dirty="0" smtClean="0"/>
              <a:t>Offer support</a:t>
            </a:r>
          </a:p>
          <a:p>
            <a:pPr lvl="1"/>
            <a:r>
              <a:rPr lang="en-GB" dirty="0" smtClean="0"/>
              <a:t>Don’t focus on food</a:t>
            </a:r>
          </a:p>
          <a:p>
            <a:pPr lvl="1"/>
            <a:r>
              <a:rPr lang="en-GB" dirty="0" smtClean="0"/>
              <a:t>Encourage to talk about what really bothers them</a:t>
            </a:r>
          </a:p>
          <a:p>
            <a:r>
              <a:rPr lang="en-GB" dirty="0" smtClean="0"/>
              <a:t>Provide “pointers”</a:t>
            </a:r>
          </a:p>
          <a:p>
            <a:pPr lvl="1"/>
            <a:r>
              <a:rPr lang="en-GB" dirty="0" smtClean="0"/>
              <a:t>B-eat website (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www.b-</a:t>
            </a:r>
            <a:r>
              <a:rPr lang="en-GB" b="1" dirty="0" smtClean="0">
                <a:hlinkClick r:id="rId2"/>
              </a:rPr>
              <a:t>eat</a:t>
            </a:r>
            <a:r>
              <a:rPr lang="en-GB" dirty="0" smtClean="0">
                <a:hlinkClick r:id="rId2"/>
              </a:rPr>
              <a:t>.co.uk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Self-help materials</a:t>
            </a:r>
          </a:p>
          <a:p>
            <a:r>
              <a:rPr lang="en-GB" dirty="0" smtClean="0"/>
              <a:t>Encourage to seek professional help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1075"/>
            <a:ext cx="8291264" cy="850900"/>
          </a:xfrm>
        </p:spPr>
        <p:txBody>
          <a:bodyPr/>
          <a:lstStyle/>
          <a:p>
            <a:r>
              <a:rPr lang="en-GB" sz="3200" b="0" dirty="0" smtClean="0"/>
              <a:t>For young people under 25 in Birmingham….</a:t>
            </a:r>
            <a:endParaRPr lang="en-GB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Refer to </a:t>
            </a:r>
            <a:r>
              <a:rPr lang="en-GB" sz="2800" b="1" dirty="0" smtClean="0"/>
              <a:t>Forward Thinking Birmingham (FTB)</a:t>
            </a:r>
          </a:p>
          <a:p>
            <a:r>
              <a:rPr lang="en-GB" sz="2800" dirty="0" smtClean="0">
                <a:hlinkClick r:id="rId2"/>
              </a:rPr>
              <a:t>https://forwardthinkingbirmingham.org.uk/</a:t>
            </a:r>
            <a:endParaRPr lang="en-GB" sz="2800" dirty="0" smtClean="0"/>
          </a:p>
          <a:p>
            <a:pPr algn="just"/>
            <a:r>
              <a:rPr lang="en-GB" sz="2800" dirty="0" smtClean="0"/>
              <a:t>FTB accept </a:t>
            </a:r>
            <a:r>
              <a:rPr lang="en-GB" sz="2800" dirty="0"/>
              <a:t>referrals from professionals, individuals and third parties (such as schools or colleges) in relation to 0-25s, and 0-35s for first episode psychosis, registered with a Birmingham GP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93124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Don’t forget the peers!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800" dirty="0" smtClean="0"/>
              <a:t>It is often difficult for peers to witness their friend(s) demonstrating signs of ED or disordered eating</a:t>
            </a:r>
          </a:p>
          <a:p>
            <a:pPr lvl="1" algn="just"/>
            <a:r>
              <a:rPr lang="en-GB" sz="2400" dirty="0" smtClean="0"/>
              <a:t>Not knowing what to say or do, feeling awkward</a:t>
            </a:r>
          </a:p>
          <a:p>
            <a:pPr lvl="1" algn="just"/>
            <a:r>
              <a:rPr lang="en-GB" sz="2400" dirty="0" smtClean="0"/>
              <a:t>Emotional response</a:t>
            </a:r>
          </a:p>
          <a:p>
            <a:pPr lvl="2" algn="just"/>
            <a:r>
              <a:rPr lang="en-GB" sz="2000" dirty="0" smtClean="0"/>
              <a:t>Feeling helpless</a:t>
            </a:r>
          </a:p>
          <a:p>
            <a:pPr lvl="2" algn="just"/>
            <a:r>
              <a:rPr lang="en-GB" sz="2000" dirty="0"/>
              <a:t>Feeling guilty</a:t>
            </a:r>
          </a:p>
          <a:p>
            <a:pPr lvl="2" algn="just"/>
            <a:r>
              <a:rPr lang="en-GB" sz="2000" dirty="0" smtClean="0"/>
              <a:t>Feeling angry</a:t>
            </a:r>
          </a:p>
          <a:p>
            <a:pPr lvl="1" algn="just"/>
            <a:r>
              <a:rPr lang="en-GB" sz="2400" dirty="0" smtClean="0"/>
              <a:t>Impact on own body image and eating behaviour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893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95263"/>
          </a:xfrm>
        </p:spPr>
        <p:txBody>
          <a:bodyPr/>
          <a:lstStyle/>
          <a:p>
            <a:r>
              <a:rPr lang="en-GB" sz="3600" b="0" dirty="0" smtClean="0"/>
              <a:t>Suggested topics for PSHE </a:t>
            </a:r>
            <a:br>
              <a:rPr lang="en-GB" sz="3600" b="0" dirty="0" smtClean="0"/>
            </a:br>
            <a:r>
              <a:rPr lang="en-GB" sz="3200" b="0" dirty="0" smtClean="0"/>
              <a:t>(if not happening already)</a:t>
            </a:r>
            <a:endParaRPr lang="en-GB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91264" cy="4209331"/>
          </a:xfrm>
        </p:spPr>
        <p:txBody>
          <a:bodyPr/>
          <a:lstStyle/>
          <a:p>
            <a:pPr algn="just"/>
            <a:r>
              <a:rPr lang="en-GB" sz="2800" dirty="0" smtClean="0"/>
              <a:t>Media scrutiny</a:t>
            </a:r>
          </a:p>
          <a:p>
            <a:pPr lvl="1" algn="just"/>
            <a:r>
              <a:rPr lang="en-GB" sz="2400" dirty="0" smtClean="0"/>
              <a:t>Challenging unhealthy messages around body image / physical appearance</a:t>
            </a:r>
          </a:p>
          <a:p>
            <a:pPr lvl="2" algn="just"/>
            <a:r>
              <a:rPr lang="en-GB" sz="2000" dirty="0" smtClean="0"/>
              <a:t>e.g., “thin is beautiful”, etc.</a:t>
            </a:r>
          </a:p>
          <a:p>
            <a:pPr lvl="1" algn="just"/>
            <a:r>
              <a:rPr lang="en-GB" sz="2400" dirty="0" smtClean="0"/>
              <a:t>Scrutinise portrayal of beauty in media</a:t>
            </a:r>
          </a:p>
          <a:p>
            <a:pPr lvl="2" algn="just"/>
            <a:r>
              <a:rPr lang="en-GB" sz="2000" dirty="0" smtClean="0"/>
              <a:t>Use of air-brushing, computerised modified images</a:t>
            </a:r>
          </a:p>
          <a:p>
            <a:pPr lvl="2" algn="just"/>
            <a:r>
              <a:rPr lang="en-GB" sz="2000" dirty="0" smtClean="0"/>
              <a:t>Useful resource: Dove evolution video clips on YouTube</a:t>
            </a:r>
          </a:p>
          <a:p>
            <a:pPr lvl="2" algn="just"/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www.youtube.com/watch?v=iYhCn0jf46U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53630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95263"/>
          </a:xfrm>
        </p:spPr>
        <p:txBody>
          <a:bodyPr/>
          <a:lstStyle/>
          <a:p>
            <a:r>
              <a:rPr lang="en-GB" sz="3600" b="0" dirty="0"/>
              <a:t>Suggested topics for PSHE </a:t>
            </a:r>
            <a:br>
              <a:rPr lang="en-GB" sz="3600" b="0" dirty="0"/>
            </a:br>
            <a:r>
              <a:rPr lang="en-GB" sz="3200" b="0" dirty="0"/>
              <a:t>(if not happening already)</a:t>
            </a:r>
            <a:endParaRPr lang="en-GB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91264" cy="4209331"/>
          </a:xfrm>
        </p:spPr>
        <p:txBody>
          <a:bodyPr/>
          <a:lstStyle/>
          <a:p>
            <a:pPr algn="just"/>
            <a:r>
              <a:rPr lang="en-GB" sz="2800" dirty="0" smtClean="0"/>
              <a:t>Providing balanced healthy eating messages</a:t>
            </a:r>
          </a:p>
          <a:p>
            <a:pPr lvl="1" algn="just"/>
            <a:r>
              <a:rPr lang="en-GB" sz="2400" dirty="0" smtClean="0"/>
              <a:t>Help young people to under the rationale and target audience of government health messages</a:t>
            </a:r>
          </a:p>
          <a:p>
            <a:pPr lvl="2" algn="just"/>
            <a:r>
              <a:rPr lang="en-GB" sz="2000" dirty="0" smtClean="0"/>
              <a:t>Low fat / low sugar diet (who actually needs it?)</a:t>
            </a:r>
          </a:p>
          <a:p>
            <a:pPr algn="just"/>
            <a:r>
              <a:rPr lang="en-GB" sz="2800" dirty="0" smtClean="0"/>
              <a:t>Exploring ‘emotional intelligence’</a:t>
            </a:r>
          </a:p>
          <a:p>
            <a:pPr lvl="1" algn="just"/>
            <a:r>
              <a:rPr lang="en-GB" sz="2400" dirty="0" smtClean="0"/>
              <a:t>Discussing importance of emotional expression</a:t>
            </a:r>
          </a:p>
          <a:p>
            <a:pPr lvl="1" algn="just"/>
            <a:r>
              <a:rPr lang="en-GB" sz="2400" dirty="0" smtClean="0"/>
              <a:t>Highlighting problems with emotional suppression</a:t>
            </a:r>
          </a:p>
          <a:p>
            <a:pPr algn="just"/>
            <a:r>
              <a:rPr lang="en-GB" sz="2800" dirty="0" smtClean="0"/>
              <a:t>Dealing with peer pressure </a:t>
            </a:r>
          </a:p>
        </p:txBody>
      </p:sp>
    </p:spTree>
    <p:extLst>
      <p:ext uri="{BB962C8B-B14F-4D97-AF65-F5344CB8AC3E}">
        <p14:creationId xmlns:p14="http://schemas.microsoft.com/office/powerpoint/2010/main" val="173573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3356992"/>
            <a:ext cx="7772400" cy="689868"/>
          </a:xfrm>
        </p:spPr>
        <p:txBody>
          <a:bodyPr/>
          <a:lstStyle/>
          <a:p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Other information you may find useful…..</a:t>
            </a:r>
            <a:endParaRPr lang="en-GB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C:\Users\n-leung\Pictures\inf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3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/>
              <a:t>On-line training for </a:t>
            </a:r>
            <a:r>
              <a:rPr lang="en-GB" sz="3600" b="0" dirty="0" smtClean="0"/>
              <a:t>schools </a:t>
            </a:r>
            <a:r>
              <a:rPr lang="en-GB" sz="3600" b="0" dirty="0"/>
              <a:t>on ED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 short course designed and taught by Professor Caroline Meyer (University of Warwick)</a:t>
            </a:r>
          </a:p>
          <a:p>
            <a:r>
              <a:rPr lang="en-GB" sz="2400" u="sng" dirty="0" smtClean="0">
                <a:hlinkClick r:id="rId2"/>
              </a:rPr>
              <a:t>https</a:t>
            </a:r>
            <a:r>
              <a:rPr lang="en-GB" sz="2400" u="sng" dirty="0">
                <a:hlinkClick r:id="rId2"/>
              </a:rPr>
              <a:t>://www2.warwick.ac.uk/fac/sci/wmg/idh/study/shortcourses/understandingeatingdisorders/</a:t>
            </a:r>
            <a:endParaRPr lang="en-GB" sz="24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851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dirty="0" smtClean="0"/>
              <a:t>What Eating Disorders are not…..</a:t>
            </a:r>
            <a:endParaRPr lang="en-GB" sz="4000" b="0" dirty="0"/>
          </a:p>
        </p:txBody>
      </p:sp>
      <p:pic>
        <p:nvPicPr>
          <p:cNvPr id="3" name="Picture 2" descr="Image result for what eating disorders are no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89654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2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/>
              <a:t>On-line training for </a:t>
            </a:r>
            <a:r>
              <a:rPr lang="en-GB" sz="3600" b="0" dirty="0" smtClean="0"/>
              <a:t>schools </a:t>
            </a:r>
            <a:r>
              <a:rPr lang="en-GB" sz="3600" b="0" dirty="0"/>
              <a:t>on ED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Aims of </a:t>
            </a:r>
            <a:r>
              <a:rPr lang="en-GB" sz="2800" dirty="0" smtClean="0"/>
              <a:t>Course (taken from website)</a:t>
            </a:r>
            <a:endParaRPr lang="en-GB" sz="2800" dirty="0"/>
          </a:p>
          <a:p>
            <a:pPr lvl="1" algn="just"/>
            <a:r>
              <a:rPr lang="en-GB" sz="2400" dirty="0"/>
              <a:t>To inform teachers and other school employees of some up-to-date evidence about eating disorders and dispel any myths</a:t>
            </a:r>
          </a:p>
          <a:p>
            <a:pPr lvl="1" algn="just"/>
            <a:r>
              <a:rPr lang="en-GB" sz="2400" dirty="0"/>
              <a:t>To give them confidence and help them to feel empowered to spot early warning signs, approach pupils and also to evidence-based information to pass on to parents/peers etc.</a:t>
            </a:r>
          </a:p>
          <a:p>
            <a:pPr lvl="1" algn="just"/>
            <a:r>
              <a:rPr lang="en-GB" sz="2400" dirty="0"/>
              <a:t>To help them to consider important ways in which schools might help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7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881" y="429309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Collaborations for Leadership in Applied Health Research &amp; Care - West Midlands</a:t>
            </a:r>
          </a:p>
          <a:p>
            <a:endParaRPr lang="en-GB" dirty="0" smtClean="0"/>
          </a:p>
          <a:p>
            <a:r>
              <a:rPr lang="en-GB" dirty="0" smtClean="0"/>
              <a:t>Professor Max Birchwood &amp; Dr Charlotte Connor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3" y="2348880"/>
            <a:ext cx="8316416" cy="170307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981074"/>
            <a:ext cx="8435280" cy="107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600" b="0" dirty="0" smtClean="0"/>
              <a:t>On-going research that you might like to be part of…</a:t>
            </a:r>
            <a:endParaRPr lang="en-GB" sz="3600" b="0" dirty="0"/>
          </a:p>
        </p:txBody>
      </p:sp>
    </p:spTree>
    <p:extLst>
      <p:ext uri="{BB962C8B-B14F-4D97-AF65-F5344CB8AC3E}">
        <p14:creationId xmlns:p14="http://schemas.microsoft.com/office/powerpoint/2010/main" val="2491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4258816" cy="4514180"/>
          </a:xfrm>
        </p:spPr>
        <p:txBody>
          <a:bodyPr>
            <a:normAutofit/>
          </a:bodyPr>
          <a:lstStyle/>
          <a:p>
            <a:r>
              <a:rPr lang="en-GB" sz="2800" u="sng" dirty="0" err="1" smtClean="0"/>
              <a:t>SchoolSpace</a:t>
            </a:r>
            <a:endParaRPr lang="en-GB" sz="2800" u="sng" dirty="0" smtClean="0"/>
          </a:p>
          <a:p>
            <a:endParaRPr lang="en-GB" sz="1800" dirty="0"/>
          </a:p>
          <a:p>
            <a:r>
              <a:rPr lang="en-GB" sz="2800" dirty="0" smtClean="0"/>
              <a:t>Network of schools who want to participate in early intervention youth mental health research in collaboration with CLAHRC-WM (University of Warwick)</a:t>
            </a:r>
          </a:p>
          <a:p>
            <a:endParaRPr lang="en-GB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257550" cy="4495800"/>
          </a:xfrm>
        </p:spPr>
      </p:pic>
    </p:spTree>
    <p:extLst>
      <p:ext uri="{BB962C8B-B14F-4D97-AF65-F5344CB8AC3E}">
        <p14:creationId xmlns:p14="http://schemas.microsoft.com/office/powerpoint/2010/main" val="24727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91471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 smtClean="0"/>
              <a:t>SchoolSpace</a:t>
            </a:r>
            <a:r>
              <a:rPr lang="en-GB" b="1" dirty="0" smtClean="0"/>
              <a:t>: </a:t>
            </a:r>
            <a:r>
              <a:rPr lang="en-GB" b="1" dirty="0"/>
              <a:t>a population based cohort online screening study of disordered eating behaviour in young people over 2 years</a:t>
            </a:r>
            <a:endParaRPr lang="en-GB" dirty="0"/>
          </a:p>
          <a:p>
            <a:pPr algn="ctr"/>
            <a:r>
              <a:rPr lang="en-GB" sz="1600" dirty="0"/>
              <a:t>Charlotte Connor, Max Birchwood, Colin Palmer &amp; </a:t>
            </a:r>
            <a:r>
              <a:rPr lang="en-GB" sz="1600" dirty="0" err="1"/>
              <a:t>Sunita</a:t>
            </a:r>
            <a:r>
              <a:rPr lang="en-GB" sz="1600" dirty="0"/>
              <a:t> </a:t>
            </a:r>
            <a:r>
              <a:rPr lang="en-GB" sz="1600" dirty="0" err="1"/>
              <a:t>Channa</a:t>
            </a:r>
            <a:r>
              <a:rPr lang="en-GB" sz="1600" dirty="0"/>
              <a:t>, Anna </a:t>
            </a:r>
            <a:r>
              <a:rPr lang="en-GB" sz="1600" dirty="0" err="1"/>
              <a:t>Lavis</a:t>
            </a:r>
            <a:r>
              <a:rPr lang="en-GB" sz="1600" dirty="0"/>
              <a:t> &amp; Newman Leung </a:t>
            </a:r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7584" y="1961022"/>
            <a:ext cx="748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Preliminary findings: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Overall </a:t>
            </a:r>
            <a:r>
              <a:rPr lang="en-GB" dirty="0"/>
              <a:t>784 young people </a:t>
            </a:r>
            <a:r>
              <a:rPr lang="en-GB" dirty="0" smtClean="0"/>
              <a:t>(13 – 15 years)</a:t>
            </a:r>
            <a:r>
              <a:rPr lang="en-GB" dirty="0"/>
              <a:t> </a:t>
            </a:r>
            <a:r>
              <a:rPr lang="en-GB" dirty="0" smtClean="0"/>
              <a:t>completed </a:t>
            </a:r>
            <a:r>
              <a:rPr lang="en-GB" dirty="0"/>
              <a:t>the online study measures at least once during the 24-month </a:t>
            </a:r>
            <a:r>
              <a:rPr lang="en-GB" dirty="0" smtClean="0"/>
              <a:t>period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14% reported having engaged in some disordered eating behaviour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626 completed at least 2 surveys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8% transitioned to disordered eating at some point during the study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Had higher levels of dieting behaviour, difficulties with emotional regulation, depression and anxiety </a:t>
            </a:r>
            <a:r>
              <a:rPr lang="en-GB" i="1" dirty="0" smtClean="0"/>
              <a:t>prior to transition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38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4" y="692696"/>
            <a:ext cx="8229600" cy="850900"/>
          </a:xfrm>
        </p:spPr>
        <p:txBody>
          <a:bodyPr/>
          <a:lstStyle/>
          <a:p>
            <a:r>
              <a:rPr lang="en-GB" dirty="0" smtClean="0"/>
              <a:t>Research in development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GB" sz="2000" dirty="0" smtClean="0"/>
              <a:t>Use of Mindfulness app in primary care for young people at risk of developing depression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smtClean="0"/>
              <a:t>Peer support intervention to improve resilience in vulnerable young people during school transition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smtClean="0"/>
              <a:t>Reducing the duration of untreated eating disorders (DUED) (modelled on our work to reduce duration of untreated psychosis in first-episode psychosis)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smtClean="0"/>
              <a:t>RCT to test the effectiveness of a digital stepped care intervention for eating disorders in schools </a:t>
            </a:r>
            <a:endParaRPr lang="en-GB" sz="2000" dirty="0"/>
          </a:p>
          <a:p>
            <a:endParaRPr lang="en-GB" sz="2000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440595" cy="2170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44010"/>
            <a:ext cx="2304256" cy="2266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64356"/>
            <a:ext cx="2531168" cy="2491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3568" y="3645024"/>
            <a:ext cx="3960440" cy="1296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83568" y="5013176"/>
            <a:ext cx="3960440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6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08518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Want to find out more or join </a:t>
            </a:r>
            <a:r>
              <a:rPr lang="en-GB" sz="2800" dirty="0" err="1" smtClean="0"/>
              <a:t>SchoolSpace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19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73325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Colin.palmer@bsmhft.nhs.uk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087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u="sng" dirty="0" smtClean="0"/>
              <a:t>Contact details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newman.leung@bsmhft.nhs.uk</a:t>
            </a:r>
            <a:endParaRPr lang="en-GB" dirty="0"/>
          </a:p>
          <a:p>
            <a:endParaRPr lang="en-GB" dirty="0" smtClean="0"/>
          </a:p>
          <a:p>
            <a:r>
              <a:rPr lang="en-GB" dirty="0"/>
              <a:t>For general </a:t>
            </a:r>
            <a:r>
              <a:rPr lang="en-GB" dirty="0" smtClean="0"/>
              <a:t>information only (cannot offer advice on individual cases)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1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5"/>
            <a:ext cx="7772400" cy="1224136"/>
          </a:xfrm>
        </p:spPr>
        <p:txBody>
          <a:bodyPr/>
          <a:lstStyle/>
          <a:p>
            <a:r>
              <a:rPr lang="en-GB" b="0" dirty="0" smtClean="0"/>
              <a:t>Any questions?</a:t>
            </a:r>
            <a:endParaRPr lang="en-GB" b="0" dirty="0"/>
          </a:p>
        </p:txBody>
      </p:sp>
      <p:pic>
        <p:nvPicPr>
          <p:cNvPr id="4" name="irc_mi" descr="Image result for question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536504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2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50900"/>
          </a:xfrm>
        </p:spPr>
        <p:txBody>
          <a:bodyPr/>
          <a:lstStyle/>
          <a:p>
            <a:r>
              <a:rPr lang="en-GB" sz="4000" b="0" dirty="0" smtClean="0"/>
              <a:t>Myths about Eating Disorders</a:t>
            </a:r>
            <a:endParaRPr lang="en-GB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105175"/>
          </a:xfrm>
        </p:spPr>
        <p:txBody>
          <a:bodyPr/>
          <a:lstStyle/>
          <a:p>
            <a:pPr algn="just"/>
            <a:r>
              <a:rPr lang="en-GB" sz="2400" dirty="0" smtClean="0"/>
              <a:t>Eating </a:t>
            </a:r>
            <a:r>
              <a:rPr lang="en-GB" sz="2400" dirty="0"/>
              <a:t>disorders </a:t>
            </a:r>
            <a:r>
              <a:rPr lang="en-GB" sz="2400" dirty="0" smtClean="0"/>
              <a:t>are </a:t>
            </a:r>
            <a:r>
              <a:rPr lang="en-GB" sz="2400" dirty="0"/>
              <a:t>a lifestyle </a:t>
            </a:r>
            <a:r>
              <a:rPr lang="en-GB" sz="2400" dirty="0" smtClean="0"/>
              <a:t>choice</a:t>
            </a:r>
          </a:p>
          <a:p>
            <a:pPr algn="just"/>
            <a:r>
              <a:rPr lang="en-GB" sz="2400" dirty="0" smtClean="0"/>
              <a:t>Eating disorders are young girls (and boys) want to look nice and slim</a:t>
            </a:r>
            <a:endParaRPr lang="en-GB" sz="2400" dirty="0"/>
          </a:p>
          <a:p>
            <a:pPr algn="just"/>
            <a:r>
              <a:rPr lang="en-GB" sz="2400" dirty="0" smtClean="0"/>
              <a:t>Eating </a:t>
            </a:r>
            <a:r>
              <a:rPr lang="en-GB" sz="2400" dirty="0"/>
              <a:t>disorders are a cry for attention or a </a:t>
            </a:r>
            <a:r>
              <a:rPr lang="en-GB" sz="2400" dirty="0" smtClean="0"/>
              <a:t>young person </a:t>
            </a:r>
            <a:r>
              <a:rPr lang="en-GB" sz="2400" dirty="0"/>
              <a:t>‘going through a phase</a:t>
            </a:r>
            <a:r>
              <a:rPr lang="en-GB" sz="2400" dirty="0" smtClean="0"/>
              <a:t>’</a:t>
            </a:r>
            <a:r>
              <a:rPr lang="en-GB" sz="2400" dirty="0"/>
              <a:t> </a:t>
            </a:r>
            <a:endParaRPr lang="en-GB" sz="2400" dirty="0" smtClean="0"/>
          </a:p>
          <a:p>
            <a:pPr algn="just"/>
            <a:r>
              <a:rPr lang="en-GB" sz="2400" dirty="0" smtClean="0"/>
              <a:t>Eating disorders only affect white, middle class females, particularly adolescent girls</a:t>
            </a:r>
          </a:p>
          <a:p>
            <a:pPr algn="just"/>
            <a:r>
              <a:rPr lang="en-GB" sz="2400" dirty="0" smtClean="0"/>
              <a:t>Getting </a:t>
            </a:r>
            <a:r>
              <a:rPr lang="en-GB" sz="2400" dirty="0"/>
              <a:t>better is just a question of eating.</a:t>
            </a:r>
          </a:p>
          <a:p>
            <a:pPr algn="just"/>
            <a:r>
              <a:rPr lang="en-GB" sz="2400" dirty="0"/>
              <a:t>People at a normal body weight cannot have an eating disorder. 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1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67" y="836712"/>
            <a:ext cx="8229600" cy="850900"/>
          </a:xfrm>
        </p:spPr>
        <p:txBody>
          <a:bodyPr/>
          <a:lstStyle/>
          <a:p>
            <a:r>
              <a:rPr lang="en-GB" b="0" dirty="0" smtClean="0"/>
              <a:t>An Eating Disorder is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5770984" cy="4209331"/>
          </a:xfrm>
        </p:spPr>
        <p:txBody>
          <a:bodyPr/>
          <a:lstStyle/>
          <a:p>
            <a:pPr algn="just"/>
            <a:r>
              <a:rPr lang="en-GB" sz="2400" dirty="0" smtClean="0"/>
              <a:t>A serious psychological / emotional disorder (formally classified as a psychiatric illness), which has significant medical and psychological consequences</a:t>
            </a:r>
          </a:p>
          <a:p>
            <a:pPr algn="just"/>
            <a:r>
              <a:rPr lang="en-GB" sz="2400" dirty="0" smtClean="0"/>
              <a:t>Anorexia nervosa has the highest mortality rate amongst psychiatric illnesses</a:t>
            </a:r>
          </a:p>
          <a:p>
            <a:pPr algn="just"/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4640" y="1916832"/>
            <a:ext cx="2372160" cy="42093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2361816" cy="364003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9308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dirty="0" smtClean="0"/>
              <a:t>Types of Eating Disorders</a:t>
            </a:r>
            <a:endParaRPr lang="en-GB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Anorexia Nervosa</a:t>
            </a:r>
          </a:p>
          <a:p>
            <a:endParaRPr lang="en-GB" sz="2800" dirty="0" smtClean="0"/>
          </a:p>
          <a:p>
            <a:r>
              <a:rPr lang="en-GB" sz="2800" dirty="0" smtClean="0"/>
              <a:t>Bulimia Nervosa</a:t>
            </a:r>
          </a:p>
          <a:p>
            <a:endParaRPr lang="en-GB" sz="2800" dirty="0" smtClean="0"/>
          </a:p>
          <a:p>
            <a:r>
              <a:rPr lang="en-GB" sz="2800" dirty="0" smtClean="0"/>
              <a:t>Binge Eating Disorder</a:t>
            </a:r>
          </a:p>
          <a:p>
            <a:endParaRPr lang="en-GB" sz="2800" dirty="0" smtClean="0"/>
          </a:p>
          <a:p>
            <a:pPr algn="just"/>
            <a:r>
              <a:rPr lang="en-GB" sz="2800" dirty="0" smtClean="0"/>
              <a:t>Other Specified Feeding and Eating Disorder (OSFED) – formerly known as EDNOS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74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  <a:noFill/>
          <a:ln>
            <a:noFill/>
          </a:ln>
        </p:spPr>
        <p:txBody>
          <a:bodyPr/>
          <a:lstStyle/>
          <a:p>
            <a:r>
              <a:rPr lang="en-US" altLang="en-US" b="0" dirty="0" smtClean="0">
                <a:latin typeface="Arial" pitchFamily="34" charset="0"/>
              </a:rPr>
              <a:t>Anorexia Nervosa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846640" cy="3684240"/>
          </a:xfrm>
        </p:spPr>
        <p:txBody>
          <a:bodyPr/>
          <a:lstStyle/>
          <a:p>
            <a:pPr algn="just"/>
            <a:r>
              <a:rPr lang="en-US" altLang="en-US" sz="2800" dirty="0"/>
              <a:t>R</a:t>
            </a:r>
            <a:r>
              <a:rPr lang="en-US" altLang="en-US" sz="2800" dirty="0" smtClean="0">
                <a:latin typeface="Arial" pitchFamily="34" charset="0"/>
              </a:rPr>
              <a:t>estriction of energy intake relative to requirements, leading to a significant low body weight</a:t>
            </a:r>
          </a:p>
          <a:p>
            <a:pPr algn="just"/>
            <a:r>
              <a:rPr lang="en-US" altLang="en-US" sz="2800" dirty="0"/>
              <a:t>I</a:t>
            </a:r>
            <a:r>
              <a:rPr lang="en-US" altLang="en-US" sz="2800" dirty="0" smtClean="0">
                <a:latin typeface="Arial" pitchFamily="34" charset="0"/>
              </a:rPr>
              <a:t>ntense fear of weight gain, or persistent </a:t>
            </a:r>
            <a:r>
              <a:rPr lang="en-US" altLang="en-US" sz="2800" dirty="0" err="1" smtClean="0">
                <a:latin typeface="Arial" pitchFamily="34" charset="0"/>
              </a:rPr>
              <a:t>behaviour</a:t>
            </a:r>
            <a:r>
              <a:rPr lang="en-US" altLang="en-US" sz="2800" dirty="0" smtClean="0">
                <a:latin typeface="Arial" pitchFamily="34" charset="0"/>
              </a:rPr>
              <a:t> that interferes with weight gain</a:t>
            </a:r>
          </a:p>
          <a:p>
            <a:pPr algn="just"/>
            <a:r>
              <a:rPr lang="en-US" altLang="en-US" sz="2800" dirty="0"/>
              <a:t>B</a:t>
            </a:r>
            <a:r>
              <a:rPr lang="en-US" altLang="en-US" sz="2800" dirty="0" smtClean="0">
                <a:latin typeface="Arial" pitchFamily="34" charset="0"/>
              </a:rPr>
              <a:t>ody image disturbance</a:t>
            </a:r>
          </a:p>
          <a:p>
            <a:pPr algn="just"/>
            <a:r>
              <a:rPr lang="en-US" altLang="en-US" sz="2800" dirty="0"/>
              <a:t>S</a:t>
            </a:r>
            <a:r>
              <a:rPr lang="en-US" altLang="en-US" sz="2800" dirty="0" smtClean="0">
                <a:latin typeface="Arial" pitchFamily="34" charset="0"/>
              </a:rPr>
              <a:t>elf-evaluation based on weight/shape</a:t>
            </a:r>
          </a:p>
          <a:p>
            <a:pPr algn="just"/>
            <a:endParaRPr lang="en-US" altLang="en-US" sz="2800" dirty="0" smtClean="0">
              <a:latin typeface="Arial" pitchFamily="34" charset="0"/>
            </a:endParaRPr>
          </a:p>
          <a:p>
            <a:pPr algn="just">
              <a:buFontTx/>
              <a:buNone/>
            </a:pPr>
            <a:r>
              <a:rPr lang="en-US" altLang="en-US" sz="2400" i="1" dirty="0" smtClean="0">
                <a:solidFill>
                  <a:srgbClr val="DF518A"/>
                </a:solidFill>
                <a:latin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502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altLang="en-US" b="0" dirty="0" smtClean="0">
                <a:latin typeface="Arial" pitchFamily="34" charset="0"/>
              </a:rPr>
              <a:t>Bulimia Nervosa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56088"/>
          </a:xfrm>
        </p:spPr>
        <p:txBody>
          <a:bodyPr/>
          <a:lstStyle/>
          <a:p>
            <a:pPr algn="just"/>
            <a:r>
              <a:rPr lang="en-US" altLang="en-US" sz="2800" dirty="0" smtClean="0"/>
              <a:t>R</a:t>
            </a:r>
            <a:r>
              <a:rPr lang="en-US" altLang="en-US" sz="2800" dirty="0" smtClean="0">
                <a:latin typeface="Arial" pitchFamily="34" charset="0"/>
              </a:rPr>
              <a:t>ecurrent episodes of binge eating </a:t>
            </a:r>
            <a:r>
              <a:rPr lang="en-US" altLang="en-US" sz="2800" i="1" dirty="0" smtClean="0">
                <a:latin typeface="Arial" pitchFamily="34" charset="0"/>
              </a:rPr>
              <a:t>(once a week for 3 months on average)</a:t>
            </a:r>
          </a:p>
          <a:p>
            <a:pPr algn="just"/>
            <a:r>
              <a:rPr lang="en-US" altLang="en-US" sz="2800" dirty="0"/>
              <a:t>R</a:t>
            </a:r>
            <a:r>
              <a:rPr lang="en-US" altLang="en-US" sz="2800" dirty="0" smtClean="0">
                <a:latin typeface="Arial" pitchFamily="34" charset="0"/>
              </a:rPr>
              <a:t>ecurrent use of purging </a:t>
            </a:r>
            <a:r>
              <a:rPr lang="en-US" altLang="en-US" sz="2800" dirty="0" err="1" smtClean="0">
                <a:latin typeface="Arial" pitchFamily="34" charset="0"/>
              </a:rPr>
              <a:t>behaviour</a:t>
            </a:r>
            <a:r>
              <a:rPr lang="en-US" altLang="en-US" sz="2800" dirty="0" smtClean="0">
                <a:latin typeface="Arial" pitchFamily="34" charset="0"/>
              </a:rPr>
              <a:t> (e.g., self-induced vomiting, laxatives, diuretics) and compensatory </a:t>
            </a:r>
            <a:r>
              <a:rPr lang="en-US" altLang="en-US" sz="2800" dirty="0" err="1" smtClean="0">
                <a:latin typeface="Arial" pitchFamily="34" charset="0"/>
              </a:rPr>
              <a:t>behaviour</a:t>
            </a:r>
            <a:r>
              <a:rPr lang="en-US" altLang="en-US" sz="2800" dirty="0" smtClean="0">
                <a:latin typeface="Arial" pitchFamily="34" charset="0"/>
              </a:rPr>
              <a:t> (e.g., extreme dieting, exercises)</a:t>
            </a:r>
          </a:p>
          <a:p>
            <a:pPr algn="just"/>
            <a:r>
              <a:rPr lang="en-US" altLang="en-US" sz="2800" dirty="0"/>
              <a:t>S</a:t>
            </a:r>
            <a:r>
              <a:rPr lang="en-US" altLang="en-US" sz="2800" dirty="0" smtClean="0">
                <a:latin typeface="Arial" pitchFamily="34" charset="0"/>
              </a:rPr>
              <a:t>ense of lack of control over eating</a:t>
            </a:r>
          </a:p>
          <a:p>
            <a:pPr algn="just"/>
            <a:r>
              <a:rPr lang="en-US" altLang="en-US" sz="2800" dirty="0"/>
              <a:t>S</a:t>
            </a:r>
            <a:r>
              <a:rPr lang="en-US" altLang="en-US" sz="2800" dirty="0" smtClean="0">
                <a:latin typeface="Arial" pitchFamily="34" charset="0"/>
              </a:rPr>
              <a:t>elf evaluation based on body shape/weight</a:t>
            </a:r>
          </a:p>
          <a:p>
            <a:pPr algn="just"/>
            <a:endParaRPr lang="en-US" altLang="en-US" sz="2800" dirty="0" smtClean="0">
              <a:latin typeface="Arial" pitchFamily="34" charset="0"/>
            </a:endParaRPr>
          </a:p>
          <a:p>
            <a:pPr algn="just"/>
            <a:endParaRPr lang="en-US" altLang="en-US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9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altLang="en-US" b="0" dirty="0" smtClean="0">
                <a:latin typeface="Arial" pitchFamily="34" charset="0"/>
              </a:rPr>
              <a:t>Binge Eating Disorder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3889151"/>
          </a:xfrm>
        </p:spPr>
        <p:txBody>
          <a:bodyPr/>
          <a:lstStyle/>
          <a:p>
            <a:pPr algn="just"/>
            <a:r>
              <a:rPr lang="en-US" altLang="en-US" sz="2800" dirty="0"/>
              <a:t>R</a:t>
            </a:r>
            <a:r>
              <a:rPr lang="en-US" altLang="en-US" sz="2800" dirty="0" smtClean="0">
                <a:latin typeface="Arial" pitchFamily="34" charset="0"/>
              </a:rPr>
              <a:t>ecurrent episodes of binge eating </a:t>
            </a:r>
            <a:r>
              <a:rPr lang="en-US" altLang="en-US" sz="2800" i="1" dirty="0" smtClean="0">
                <a:latin typeface="Arial" pitchFamily="34" charset="0"/>
              </a:rPr>
              <a:t>(once a week for 3 months on average)</a:t>
            </a:r>
          </a:p>
          <a:p>
            <a:pPr algn="just"/>
            <a:r>
              <a:rPr lang="en-US" altLang="en-US" sz="2800" dirty="0"/>
              <a:t>S</a:t>
            </a:r>
            <a:r>
              <a:rPr lang="en-US" altLang="en-US" sz="2800" dirty="0" smtClean="0">
                <a:latin typeface="Arial" pitchFamily="34" charset="0"/>
              </a:rPr>
              <a:t>ense of lack of control over eating</a:t>
            </a:r>
          </a:p>
          <a:p>
            <a:pPr algn="just"/>
            <a:r>
              <a:rPr lang="en-US" altLang="en-US" sz="2800" dirty="0"/>
              <a:t>M</a:t>
            </a:r>
            <a:r>
              <a:rPr lang="en-US" altLang="en-US" sz="2800" dirty="0" smtClean="0">
                <a:latin typeface="Arial" pitchFamily="34" charset="0"/>
              </a:rPr>
              <a:t>arked distress associated with binge eating</a:t>
            </a:r>
          </a:p>
          <a:p>
            <a:pPr algn="just"/>
            <a:r>
              <a:rPr lang="en-US" altLang="en-US" sz="2800" dirty="0"/>
              <a:t>A</a:t>
            </a:r>
            <a:r>
              <a:rPr lang="en-US" altLang="en-US" sz="2800" dirty="0" smtClean="0">
                <a:latin typeface="Arial" pitchFamily="34" charset="0"/>
              </a:rPr>
              <a:t>bsence or infrequent use of inappropriate compensatory </a:t>
            </a:r>
            <a:r>
              <a:rPr lang="en-US" altLang="en-US" sz="2800" dirty="0" err="1" smtClean="0">
                <a:latin typeface="Arial" pitchFamily="34" charset="0"/>
              </a:rPr>
              <a:t>behaviour</a:t>
            </a:r>
            <a:endParaRPr lang="en-US" altLang="en-US" sz="2800" dirty="0" smtClean="0">
              <a:latin typeface="Arial" pitchFamily="34" charset="0"/>
            </a:endParaRPr>
          </a:p>
          <a:p>
            <a:pPr algn="just"/>
            <a:endParaRPr lang="en-US" altLang="en-US" sz="2800" dirty="0" smtClean="0">
              <a:latin typeface="Arial" pitchFamily="34" charset="0"/>
            </a:endParaRPr>
          </a:p>
          <a:p>
            <a:pPr algn="just"/>
            <a:endParaRPr lang="en-US" altLang="en-US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rust template [getting better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089ea68-b45f-4598-ba83-6078082cf10f">BSMHFT-336-8</_dlc_DocId>
    <TaxCatchAll xmlns="a089ea68-b45f-4598-ba83-6078082cf10f">
      <Value>4</Value>
    </TaxCatchAll>
    <DocumentTypeTaxHTField0 xmlns="a089ea68-b45f-4598-ba83-6078082cf10f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 template</TermName>
          <TermId xmlns="http://schemas.microsoft.com/office/infopath/2007/PartnerControls">fd68ab5f-dacd-4951-90a6-0edafcee8db7</TermId>
        </TermInfo>
      </Terms>
    </DocumentTypeTaxHTField0>
    <_dlc_DocIdUrl xmlns="a089ea68-b45f-4598-ba83-6078082cf10f">
      <Url>http://connect/corporate/communications/_layouts/DocIdRedir.aspx?ID=BSMHFT-336-8</Url>
      <Description>BSMHFT-336-8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A2F669711944CB9E9EF0EF080988B" ma:contentTypeVersion="4" ma:contentTypeDescription="Create a new document." ma:contentTypeScope="" ma:versionID="bbdfce2308c609b1bd6aa824f3bb82e4">
  <xsd:schema xmlns:xsd="http://www.w3.org/2001/XMLSchema" xmlns:xs="http://www.w3.org/2001/XMLSchema" xmlns:p="http://schemas.microsoft.com/office/2006/metadata/properties" xmlns:ns2="a089ea68-b45f-4598-ba83-6078082cf10f" targetNamespace="http://schemas.microsoft.com/office/2006/metadata/properties" ma:root="true" ma:fieldsID="c3d23a8447bf5e4bf04a92f0298092e0" ns2:_="">
    <xsd:import namespace="a089ea68-b45f-4598-ba83-6078082cf10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umentTypeTaxHTField0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9ea68-b45f-4598-ba83-6078082cf10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TypeTaxHTField0" ma:index="12" nillable="true" ma:taxonomy="true" ma:internalName="DocumentTypeTaxHTField0" ma:taxonomyFieldName="DocumentType" ma:displayName="Document type" ma:readOnly="false" ma:default="4;#Document template|fd68ab5f-dacd-4951-90a6-0edafcee8db7" ma:fieldId="{9bafbf77-b178-4714-ab0a-55a7090b88b1}" ma:sspId="08747f22-0291-4cf8-8261-bf1016946c02" ma:termSetId="6ae3ba35-07fb-4a2b-adbd-7432b01a13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f1792dd6-97c9-48f1-9dd5-258597f597f4}" ma:internalName="TaxCatchAll" ma:showField="CatchAllData" ma:web="a089ea68-b45f-4598-ba83-6078082cf1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01/02/2012 09:01:34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01/02/2012 09:01:34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01/02/2012 09:01:34</Data>
    <Filter/>
  </Receiver>
</spe:Receivers>
</file>

<file path=customXml/itemProps1.xml><?xml version="1.0" encoding="utf-8"?>
<ds:datastoreItem xmlns:ds="http://schemas.openxmlformats.org/officeDocument/2006/customXml" ds:itemID="{B91472C1-FB1F-4B7A-B51B-8792C3902C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4FC3A4-FAC2-41F6-A466-2B3DB18B677E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a089ea68-b45f-4598-ba83-6078082cf10f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92AAF7-7385-429B-8FCB-AD37319BE4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89ea68-b45f-4598-ba83-6078082cf1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8217E7B-718A-4386-A601-248486D97A8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trust template [getting better]</Template>
  <TotalTime>957</TotalTime>
  <Words>1611</Words>
  <Application>Microsoft Office PowerPoint</Application>
  <PresentationFormat>On-screen Show (4:3)</PresentationFormat>
  <Paragraphs>231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PowerPoint trust template [getting better]</vt:lpstr>
      <vt:lpstr>Eating Disorders Safeguarding conferences for Birmingham schools 16th March 2017, 30th March 2017, 4th April 2017</vt:lpstr>
      <vt:lpstr>Overview</vt:lpstr>
      <vt:lpstr>What Eating Disorders are not…..</vt:lpstr>
      <vt:lpstr>Myths about Eating Disorders</vt:lpstr>
      <vt:lpstr>An Eating Disorder is</vt:lpstr>
      <vt:lpstr>Types of Eating Disorders</vt:lpstr>
      <vt:lpstr>Anorexia Nervosa</vt:lpstr>
      <vt:lpstr>Bulimia Nervosa</vt:lpstr>
      <vt:lpstr>Binge Eating Disorder</vt:lpstr>
      <vt:lpstr>Common psychological risk factors</vt:lpstr>
      <vt:lpstr>Common social risk factors</vt:lpstr>
      <vt:lpstr>Common social risk factors</vt:lpstr>
      <vt:lpstr>Common social risk factors</vt:lpstr>
      <vt:lpstr>Common functions of ED symptoms</vt:lpstr>
      <vt:lpstr>PowerPoint Presentation</vt:lpstr>
      <vt:lpstr>Effects of Starvation</vt:lpstr>
      <vt:lpstr>Minnesota experiment (Keys, 1950)</vt:lpstr>
      <vt:lpstr>Minnesota experiment (Keys, 1950)</vt:lpstr>
      <vt:lpstr>Minnesota experiment (Keys, 1950)</vt:lpstr>
      <vt:lpstr>Identifying early signs of ED</vt:lpstr>
      <vt:lpstr>Identifying early signs of ED</vt:lpstr>
      <vt:lpstr>Other ‘tell-tale’ signs</vt:lpstr>
      <vt:lpstr>If you know someone with an eating disorder (or disordered eating)…</vt:lpstr>
      <vt:lpstr>For young people under 25 in Birmingham….</vt:lpstr>
      <vt:lpstr>Don’t forget the peers!</vt:lpstr>
      <vt:lpstr>Suggested topics for PSHE  (if not happening already)</vt:lpstr>
      <vt:lpstr>Suggested topics for PSHE  (if not happening already)</vt:lpstr>
      <vt:lpstr>PowerPoint Presentation</vt:lpstr>
      <vt:lpstr>On-line training for schools on ED</vt:lpstr>
      <vt:lpstr>On-line training for schools on ED</vt:lpstr>
      <vt:lpstr>PowerPoint Presentation</vt:lpstr>
      <vt:lpstr>PowerPoint Presentation</vt:lpstr>
      <vt:lpstr>PowerPoint Presentation</vt:lpstr>
      <vt:lpstr>Research in development </vt:lpstr>
      <vt:lpstr>Want to find out more or join SchoolSpace?</vt:lpstr>
      <vt:lpstr>PowerPoint Presentation</vt:lpstr>
      <vt:lpstr>Any questions?</vt:lpstr>
    </vt:vector>
  </TitlesOfParts>
  <Company>BSMHFT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Dora</dc:creator>
  <cp:lastModifiedBy>Service Birmingham</cp:lastModifiedBy>
  <cp:revision>76</cp:revision>
  <cp:lastPrinted>2017-02-28T12:10:51Z</cp:lastPrinted>
  <dcterms:created xsi:type="dcterms:W3CDTF">2012-01-06T16:50:53Z</dcterms:created>
  <dcterms:modified xsi:type="dcterms:W3CDTF">2017-03-04T09:00:04Z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49576554-db1d-4575-8ec0-f40855a1dfc2</vt:lpwstr>
  </property>
  <property fmtid="{D5CDD505-2E9C-101B-9397-08002B2CF9AE}" pid="3" name="DocumentType">
    <vt:lpwstr>4;#Document template|fd68ab5f-dacd-4951-90a6-0edafcee8db7</vt:lpwstr>
  </property>
  <property fmtid="{D5CDD505-2E9C-101B-9397-08002B2CF9AE}" pid="4" name="ContentTypeId">
    <vt:lpwstr>0x0101009EDA2F669711944CB9E9EF0EF080988B</vt:lpwstr>
  </property>
</Properties>
</file>