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8"/>
  </p:notesMasterIdLst>
  <p:sldIdLst>
    <p:sldId id="285" r:id="rId2"/>
    <p:sldId id="256" r:id="rId3"/>
    <p:sldId id="257" r:id="rId4"/>
    <p:sldId id="258" r:id="rId5"/>
    <p:sldId id="261" r:id="rId6"/>
    <p:sldId id="288" r:id="rId7"/>
    <p:sldId id="286" r:id="rId8"/>
    <p:sldId id="262" r:id="rId9"/>
    <p:sldId id="259" r:id="rId10"/>
    <p:sldId id="289" r:id="rId11"/>
    <p:sldId id="273" r:id="rId12"/>
    <p:sldId id="276" r:id="rId13"/>
    <p:sldId id="279" r:id="rId14"/>
    <p:sldId id="280" r:id="rId15"/>
    <p:sldId id="281" r:id="rId16"/>
    <p:sldId id="28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C7F1"/>
    <a:srgbClr val="569E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83"/>
    <p:restoredTop sz="61206"/>
  </p:normalViewPr>
  <p:slideViewPr>
    <p:cSldViewPr snapToGrid="0" snapToObjects="1">
      <p:cViewPr>
        <p:scale>
          <a:sx n="60" d="100"/>
          <a:sy n="60" d="100"/>
        </p:scale>
        <p:origin x="-1596" y="-1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CA176-9754-5D42-AD17-9FD16494D84F}" type="datetimeFigureOut">
              <a:rPr lang="en-US" smtClean="0"/>
              <a:pPr/>
              <a:t>5/9/2017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93EC3-C993-6440-999E-70D889FF827F}" type="slidenum">
              <a:rPr lang="en-US" smtClean="0"/>
              <a:pPr/>
              <a:t>‹#›</a:t>
            </a:fld>
            <a:endParaRPr lang="en-US"/>
          </a:p>
        </p:txBody>
      </p:sp>
    </p:spTree>
    <p:extLst>
      <p:ext uri="{BB962C8B-B14F-4D97-AF65-F5344CB8AC3E}">
        <p14:creationId xmlns:p14="http://schemas.microsoft.com/office/powerpoint/2010/main" val="148547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dirty="0" smtClean="0"/>
              <a:t>STAFF SESSION START.</a:t>
            </a:r>
          </a:p>
          <a:p>
            <a:r>
              <a:rPr lang="en-GB" sz="1600" dirty="0" smtClean="0"/>
              <a:t>NOTE: The </a:t>
            </a:r>
            <a:r>
              <a:rPr lang="en-US" sz="1600" dirty="0" smtClean="0"/>
              <a:t>first 5</a:t>
            </a:r>
            <a:r>
              <a:rPr lang="en-US" sz="1600" baseline="0" dirty="0" smtClean="0"/>
              <a:t> slides correspond to Staff session only. </a:t>
            </a:r>
            <a:endParaRPr lang="en-US" sz="1600" dirty="0"/>
          </a:p>
        </p:txBody>
      </p:sp>
      <p:sp>
        <p:nvSpPr>
          <p:cNvPr id="4" name="Slide Number Placeholder 3"/>
          <p:cNvSpPr>
            <a:spLocks noGrp="1"/>
          </p:cNvSpPr>
          <p:nvPr>
            <p:ph type="sldNum" sz="quarter" idx="10"/>
          </p:nvPr>
        </p:nvSpPr>
        <p:spPr/>
        <p:txBody>
          <a:bodyPr/>
          <a:lstStyle/>
          <a:p>
            <a:fld id="{BFC93EC3-C993-6440-999E-70D889FF827F}" type="slidenum">
              <a:rPr lang="en-US" smtClean="0"/>
              <a:pPr/>
              <a:t>1</a:t>
            </a:fld>
            <a:endParaRPr lang="en-US"/>
          </a:p>
        </p:txBody>
      </p:sp>
    </p:spTree>
    <p:extLst>
      <p:ext uri="{BB962C8B-B14F-4D97-AF65-F5344CB8AC3E}">
        <p14:creationId xmlns:p14="http://schemas.microsoft.com/office/powerpoint/2010/main" val="1991371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to the children to</a:t>
            </a:r>
            <a:r>
              <a:rPr lang="en-US" baseline="0" dirty="0" smtClean="0"/>
              <a:t> look at this for a moment and ask them </a:t>
            </a:r>
          </a:p>
          <a:p>
            <a:endParaRPr lang="en-US" baseline="0" dirty="0" smtClean="0"/>
          </a:p>
          <a:p>
            <a:r>
              <a:rPr lang="en-US" baseline="0" dirty="0" smtClean="0"/>
              <a:t>What do they see?</a:t>
            </a:r>
          </a:p>
          <a:p>
            <a:r>
              <a:rPr lang="en-US" baseline="0" dirty="0" smtClean="0"/>
              <a:t>What do they think the </a:t>
            </a:r>
            <a:r>
              <a:rPr lang="en-US" baseline="0" dirty="0" err="1" smtClean="0"/>
              <a:t>colour’s</a:t>
            </a:r>
            <a:r>
              <a:rPr lang="en-US" baseline="0" dirty="0" smtClean="0"/>
              <a:t> represent?</a:t>
            </a:r>
          </a:p>
          <a:p>
            <a:r>
              <a:rPr lang="en-US" baseline="0" dirty="0" smtClean="0"/>
              <a:t>What do they think the person is doing in both?</a:t>
            </a:r>
          </a:p>
          <a:p>
            <a:endParaRPr lang="en-US" baseline="0" dirty="0" smtClean="0"/>
          </a:p>
          <a:p>
            <a:r>
              <a:rPr lang="en-US" b="1" i="1" baseline="0" dirty="0" smtClean="0"/>
              <a:t>Description </a:t>
            </a:r>
          </a:p>
          <a:p>
            <a:endParaRPr lang="en-US" b="1" i="1" baseline="0" dirty="0" smtClean="0"/>
          </a:p>
          <a:p>
            <a:r>
              <a:rPr lang="en-US" b="1" i="1" baseline="0" dirty="0" smtClean="0"/>
              <a:t>Left is before exercise sitting for 20 mins. Right is after a 20 min exercise. </a:t>
            </a:r>
          </a:p>
          <a:p>
            <a:endParaRPr lang="en-US" baseline="0" dirty="0" smtClean="0"/>
          </a:p>
          <a:p>
            <a:r>
              <a:rPr lang="en-US" baseline="0" dirty="0" smtClean="0"/>
              <a:t>Tell the children that the brain on the left is an inactive brain and on the right is an active or engage brain and the </a:t>
            </a:r>
            <a:r>
              <a:rPr lang="en-US" baseline="0" dirty="0" err="1" smtClean="0"/>
              <a:t>colour’s</a:t>
            </a:r>
            <a:r>
              <a:rPr lang="en-US" baseline="0" dirty="0" smtClean="0"/>
              <a:t> are </a:t>
            </a:r>
          </a:p>
          <a:p>
            <a:r>
              <a:rPr lang="en-US" baseline="0" dirty="0" smtClean="0"/>
              <a:t>“energy and electrons which are producing brain cells” </a:t>
            </a:r>
          </a:p>
          <a:p>
            <a:endParaRPr lang="en-US" baseline="0" dirty="0" smtClean="0"/>
          </a:p>
          <a:p>
            <a:r>
              <a:rPr lang="en-US" baseline="0" dirty="0" smtClean="0"/>
              <a:t>A brain cell is a memory in your head for when you have learnt something new</a:t>
            </a:r>
          </a:p>
          <a:p>
            <a:endParaRPr lang="en-US" baseline="0" dirty="0" smtClean="0"/>
          </a:p>
          <a:p>
            <a:r>
              <a:rPr lang="en-US" baseline="0" dirty="0" smtClean="0"/>
              <a:t>Mindfulness (is like the right brain) it stimulates your brain and engages it giving it a chance to explore how you feel, learn which creates new memories and new brain cells. </a:t>
            </a:r>
          </a:p>
          <a:p>
            <a:endParaRPr lang="en-US" baseline="0" dirty="0" smtClean="0"/>
          </a:p>
          <a:p>
            <a:r>
              <a:rPr lang="en-US" baseline="0" dirty="0" smtClean="0"/>
              <a:t>Now move into </a:t>
            </a:r>
            <a:r>
              <a:rPr lang="en-US" baseline="0" dirty="0" err="1" smtClean="0"/>
              <a:t>yout</a:t>
            </a:r>
            <a:r>
              <a:rPr lang="en-US" baseline="0" dirty="0" smtClean="0"/>
              <a:t> “BRAIN TRAIING” as we have now proved to the class and teachers that this works! </a:t>
            </a:r>
          </a:p>
          <a:p>
            <a:endParaRPr lang="en-US" dirty="0"/>
          </a:p>
        </p:txBody>
      </p:sp>
      <p:sp>
        <p:nvSpPr>
          <p:cNvPr id="4" name="Slide Number Placeholder 3"/>
          <p:cNvSpPr>
            <a:spLocks noGrp="1"/>
          </p:cNvSpPr>
          <p:nvPr>
            <p:ph type="sldNum" sz="quarter" idx="10"/>
          </p:nvPr>
        </p:nvSpPr>
        <p:spPr/>
        <p:txBody>
          <a:bodyPr/>
          <a:lstStyle/>
          <a:p>
            <a:fld id="{BFC93EC3-C993-6440-999E-70D889FF827F}" type="slidenum">
              <a:rPr lang="en-US" smtClean="0"/>
              <a:pPr/>
              <a:t>10</a:t>
            </a:fld>
            <a:endParaRPr lang="en-US"/>
          </a:p>
        </p:txBody>
      </p:sp>
    </p:spTree>
    <p:extLst>
      <p:ext uri="{BB962C8B-B14F-4D97-AF65-F5344CB8AC3E}">
        <p14:creationId xmlns:p14="http://schemas.microsoft.com/office/powerpoint/2010/main" val="1717477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Partner 1 </a:t>
            </a:r>
            <a:r>
              <a:rPr lang="mr-IN" dirty="0" smtClean="0"/>
              <a:t>–</a:t>
            </a:r>
            <a:r>
              <a:rPr lang="en-US" dirty="0" smtClean="0"/>
              <a:t> Is the Mind </a:t>
            </a:r>
          </a:p>
          <a:p>
            <a:r>
              <a:rPr lang="en-US" dirty="0" err="1" smtClean="0"/>
              <a:t>Paretner</a:t>
            </a:r>
            <a:r>
              <a:rPr lang="en-US" dirty="0" smtClean="0"/>
              <a:t> 2 </a:t>
            </a:r>
            <a:r>
              <a:rPr lang="mr-IN" dirty="0" smtClean="0"/>
              <a:t>–</a:t>
            </a:r>
            <a:r>
              <a:rPr lang="en-US" dirty="0" smtClean="0"/>
              <a:t> Is</a:t>
            </a:r>
            <a:r>
              <a:rPr lang="en-US" baseline="0" dirty="0" smtClean="0"/>
              <a:t> the </a:t>
            </a:r>
            <a:r>
              <a:rPr lang="en-US" dirty="0" smtClean="0"/>
              <a:t>Emotions</a:t>
            </a:r>
            <a:r>
              <a:rPr lang="en-US" baseline="0" dirty="0" smtClean="0"/>
              <a:t> </a:t>
            </a:r>
          </a:p>
          <a:p>
            <a:endParaRPr lang="en-US" baseline="0" dirty="0" smtClean="0"/>
          </a:p>
          <a:p>
            <a:r>
              <a:rPr lang="en-US" baseline="0" dirty="0" smtClean="0"/>
              <a:t>Describe that when their palms are together </a:t>
            </a:r>
            <a:r>
              <a:rPr lang="mr-IN" baseline="0" dirty="0" smtClean="0"/>
              <a:t>–</a:t>
            </a:r>
            <a:r>
              <a:rPr lang="en-US" baseline="0" dirty="0" smtClean="0"/>
              <a:t> if they are at force with each other. The mind can’t think about anything else other than the build up of pressure and emotion. By using breathing you can let go and focus on other things </a:t>
            </a:r>
            <a:r>
              <a:rPr lang="mr-IN" baseline="0" dirty="0" smtClean="0"/>
              <a:t>–</a:t>
            </a:r>
            <a:r>
              <a:rPr lang="en-US" baseline="0" dirty="0" smtClean="0"/>
              <a:t> relieving the pressure and reducing build up of emotion. </a:t>
            </a:r>
          </a:p>
          <a:p>
            <a:endParaRPr lang="en-US" baseline="0" dirty="0" smtClean="0"/>
          </a:p>
        </p:txBody>
      </p:sp>
      <p:sp>
        <p:nvSpPr>
          <p:cNvPr id="4" name="Slide Number Placeholder 3"/>
          <p:cNvSpPr>
            <a:spLocks noGrp="1"/>
          </p:cNvSpPr>
          <p:nvPr>
            <p:ph type="sldNum" sz="quarter" idx="10"/>
          </p:nvPr>
        </p:nvSpPr>
        <p:spPr/>
        <p:txBody>
          <a:bodyPr/>
          <a:lstStyle/>
          <a:p>
            <a:fld id="{BFC93EC3-C993-6440-999E-70D889FF827F}" type="slidenum">
              <a:rPr lang="en-US" smtClean="0"/>
              <a:pPr/>
              <a:t>11</a:t>
            </a:fld>
            <a:endParaRPr lang="en-US"/>
          </a:p>
        </p:txBody>
      </p:sp>
    </p:spTree>
    <p:extLst>
      <p:ext uri="{BB962C8B-B14F-4D97-AF65-F5344CB8AC3E}">
        <p14:creationId xmlns:p14="http://schemas.microsoft.com/office/powerpoint/2010/main" val="200504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93EC3-C993-6440-999E-70D889FF827F}" type="slidenum">
              <a:rPr lang="en-US" smtClean="0"/>
              <a:pPr/>
              <a:t>12</a:t>
            </a:fld>
            <a:endParaRPr lang="en-US"/>
          </a:p>
        </p:txBody>
      </p:sp>
    </p:spTree>
    <p:extLst>
      <p:ext uri="{BB962C8B-B14F-4D97-AF65-F5344CB8AC3E}">
        <p14:creationId xmlns:p14="http://schemas.microsoft.com/office/powerpoint/2010/main" val="1802343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we al have in common! </a:t>
            </a:r>
            <a:endParaRPr lang="en-US" dirty="0"/>
          </a:p>
        </p:txBody>
      </p:sp>
      <p:sp>
        <p:nvSpPr>
          <p:cNvPr id="4" name="Slide Number Placeholder 3"/>
          <p:cNvSpPr>
            <a:spLocks noGrp="1"/>
          </p:cNvSpPr>
          <p:nvPr>
            <p:ph type="sldNum" sz="quarter" idx="10"/>
          </p:nvPr>
        </p:nvSpPr>
        <p:spPr/>
        <p:txBody>
          <a:bodyPr/>
          <a:lstStyle/>
          <a:p>
            <a:fld id="{BFC93EC3-C993-6440-999E-70D889FF827F}" type="slidenum">
              <a:rPr lang="en-US" smtClean="0"/>
              <a:pPr/>
              <a:t>13</a:t>
            </a:fld>
            <a:endParaRPr lang="en-US"/>
          </a:p>
        </p:txBody>
      </p:sp>
    </p:spTree>
    <p:extLst>
      <p:ext uri="{BB962C8B-B14F-4D97-AF65-F5344CB8AC3E}">
        <p14:creationId xmlns:p14="http://schemas.microsoft.com/office/powerpoint/2010/main" val="1801478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KINDNESS SLIDE</a:t>
            </a:r>
            <a:endParaRPr lang="en-US" dirty="0"/>
          </a:p>
        </p:txBody>
      </p:sp>
      <p:sp>
        <p:nvSpPr>
          <p:cNvPr id="4" name="Slide Number Placeholder 3"/>
          <p:cNvSpPr>
            <a:spLocks noGrp="1"/>
          </p:cNvSpPr>
          <p:nvPr>
            <p:ph type="sldNum" sz="quarter" idx="10"/>
          </p:nvPr>
        </p:nvSpPr>
        <p:spPr/>
        <p:txBody>
          <a:bodyPr/>
          <a:lstStyle/>
          <a:p>
            <a:fld id="{BFC93EC3-C993-6440-999E-70D889FF827F}" type="slidenum">
              <a:rPr lang="en-US" smtClean="0"/>
              <a:pPr/>
              <a:t>14</a:t>
            </a:fld>
            <a:endParaRPr lang="en-US"/>
          </a:p>
        </p:txBody>
      </p:sp>
    </p:spTree>
    <p:extLst>
      <p:ext uri="{BB962C8B-B14F-4D97-AF65-F5344CB8AC3E}">
        <p14:creationId xmlns:p14="http://schemas.microsoft.com/office/powerpoint/2010/main" val="1504429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a:t>
            </a:r>
            <a:r>
              <a:rPr lang="en-US" baseline="0" dirty="0" smtClean="0"/>
              <a:t> I be happy</a:t>
            </a:r>
            <a:endParaRPr lang="en-US" dirty="0"/>
          </a:p>
        </p:txBody>
      </p:sp>
      <p:sp>
        <p:nvSpPr>
          <p:cNvPr id="4" name="Slide Number Placeholder 3"/>
          <p:cNvSpPr>
            <a:spLocks noGrp="1"/>
          </p:cNvSpPr>
          <p:nvPr>
            <p:ph type="sldNum" sz="quarter" idx="10"/>
          </p:nvPr>
        </p:nvSpPr>
        <p:spPr/>
        <p:txBody>
          <a:bodyPr/>
          <a:lstStyle/>
          <a:p>
            <a:fld id="{BFC93EC3-C993-6440-999E-70D889FF827F}" type="slidenum">
              <a:rPr lang="en-US" smtClean="0"/>
              <a:pPr/>
              <a:t>15</a:t>
            </a:fld>
            <a:endParaRPr lang="en-US"/>
          </a:p>
        </p:txBody>
      </p:sp>
    </p:spTree>
    <p:extLst>
      <p:ext uri="{BB962C8B-B14F-4D97-AF65-F5344CB8AC3E}">
        <p14:creationId xmlns:p14="http://schemas.microsoft.com/office/powerpoint/2010/main" val="141670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the slide question with open discussion over the subject, you may find responses such as:</a:t>
            </a:r>
            <a:endParaRPr lang="en-US" dirty="0" smtClean="0"/>
          </a:p>
          <a:p>
            <a:r>
              <a:rPr lang="en-US" dirty="0" smtClean="0"/>
              <a:t>“</a:t>
            </a:r>
            <a:r>
              <a:rPr lang="en-US" dirty="0" err="1" smtClean="0"/>
              <a:t>Tickbox</a:t>
            </a:r>
            <a:r>
              <a:rPr lang="en-US" baseline="0" dirty="0" smtClean="0"/>
              <a:t> Education”	 “Obedience/ Discipline” 		“Not enough” 	“too much”		 	</a:t>
            </a:r>
          </a:p>
        </p:txBody>
      </p:sp>
      <p:sp>
        <p:nvSpPr>
          <p:cNvPr id="4" name="Slide Number Placeholder 3"/>
          <p:cNvSpPr>
            <a:spLocks noGrp="1"/>
          </p:cNvSpPr>
          <p:nvPr>
            <p:ph type="sldNum" sz="quarter" idx="10"/>
          </p:nvPr>
        </p:nvSpPr>
        <p:spPr/>
        <p:txBody>
          <a:bodyPr/>
          <a:lstStyle/>
          <a:p>
            <a:fld id="{BFC93EC3-C993-6440-999E-70D889FF827F}" type="slidenum">
              <a:rPr lang="en-US" smtClean="0"/>
              <a:pPr/>
              <a:t>2</a:t>
            </a:fld>
            <a:endParaRPr lang="en-US"/>
          </a:p>
        </p:txBody>
      </p:sp>
    </p:spTree>
    <p:extLst>
      <p:ext uri="{BB962C8B-B14F-4D97-AF65-F5344CB8AC3E}">
        <p14:creationId xmlns:p14="http://schemas.microsoft.com/office/powerpoint/2010/main" val="1606284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Ask</a:t>
            </a:r>
            <a:r>
              <a:rPr lang="en-US" baseline="0" dirty="0" smtClean="0"/>
              <a:t> the slide question with open discussion over the subject, you may find responses such as:</a:t>
            </a:r>
            <a:endParaRPr lang="en-US" dirty="0" smtClean="0"/>
          </a:p>
          <a:p>
            <a:endParaRPr lang="en-US" dirty="0" smtClean="0"/>
          </a:p>
          <a:p>
            <a:r>
              <a:rPr lang="en-US" dirty="0" smtClean="0"/>
              <a:t>“Belief</a:t>
            </a:r>
            <a:r>
              <a:rPr lang="en-US" baseline="0" dirty="0" smtClean="0"/>
              <a:t> themselves”	“Fulfillment”		“calm/peace”	“happy healthy” 	“safe”	</a:t>
            </a:r>
            <a:endParaRPr lang="en-US" dirty="0"/>
          </a:p>
        </p:txBody>
      </p:sp>
      <p:sp>
        <p:nvSpPr>
          <p:cNvPr id="4" name="Slide Number Placeholder 3"/>
          <p:cNvSpPr>
            <a:spLocks noGrp="1"/>
          </p:cNvSpPr>
          <p:nvPr>
            <p:ph type="sldNum" sz="quarter" idx="10"/>
          </p:nvPr>
        </p:nvSpPr>
        <p:spPr/>
        <p:txBody>
          <a:bodyPr/>
          <a:lstStyle/>
          <a:p>
            <a:fld id="{BFC93EC3-C993-6440-999E-70D889FF827F}" type="slidenum">
              <a:rPr lang="en-US" smtClean="0"/>
              <a:pPr/>
              <a:t>3</a:t>
            </a:fld>
            <a:endParaRPr lang="en-US"/>
          </a:p>
        </p:txBody>
      </p:sp>
    </p:spTree>
    <p:extLst>
      <p:ext uri="{BB962C8B-B14F-4D97-AF65-F5344CB8AC3E}">
        <p14:creationId xmlns:p14="http://schemas.microsoft.com/office/powerpoint/2010/main" val="1292393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Ask</a:t>
            </a:r>
            <a:r>
              <a:rPr lang="en-US" baseline="0" dirty="0" smtClean="0"/>
              <a:t> the slide question with open discussion over the subject, you may find responses such as:</a:t>
            </a:r>
            <a:endParaRPr lang="en-US" dirty="0" smtClean="0"/>
          </a:p>
          <a:p>
            <a:endParaRPr lang="en-US" dirty="0" smtClean="0"/>
          </a:p>
          <a:p>
            <a:r>
              <a:rPr lang="en-US" dirty="0" smtClean="0"/>
              <a:t>”Wellbeing” </a:t>
            </a:r>
            <a:r>
              <a:rPr lang="en-US" baseline="0" dirty="0" smtClean="0"/>
              <a:t>   “ learn” </a:t>
            </a:r>
            <a:endParaRPr lang="en-GB" dirty="0" smtClean="0"/>
          </a:p>
        </p:txBody>
      </p:sp>
      <p:sp>
        <p:nvSpPr>
          <p:cNvPr id="4" name="Slide Number Placeholder 3"/>
          <p:cNvSpPr>
            <a:spLocks noGrp="1"/>
          </p:cNvSpPr>
          <p:nvPr>
            <p:ph type="sldNum" sz="quarter" idx="10"/>
          </p:nvPr>
        </p:nvSpPr>
        <p:spPr/>
        <p:txBody>
          <a:bodyPr/>
          <a:lstStyle/>
          <a:p>
            <a:fld id="{BFC93EC3-C993-6440-999E-70D889FF827F}" type="slidenum">
              <a:rPr lang="en-US" smtClean="0"/>
              <a:pPr/>
              <a:t>4</a:t>
            </a:fld>
            <a:endParaRPr lang="en-US"/>
          </a:p>
        </p:txBody>
      </p:sp>
    </p:spTree>
    <p:extLst>
      <p:ext uri="{BB962C8B-B14F-4D97-AF65-F5344CB8AC3E}">
        <p14:creationId xmlns:p14="http://schemas.microsoft.com/office/powerpoint/2010/main" val="131685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Facilitate the following exercise using</a:t>
            </a:r>
            <a:r>
              <a:rPr lang="en-US" baseline="0" dirty="0" smtClean="0"/>
              <a:t> the description below as your script</a:t>
            </a:r>
            <a:r>
              <a:rPr lang="en-US" dirty="0" smtClean="0"/>
              <a:t>:</a:t>
            </a:r>
            <a:endParaRPr lang="en-GB" dirty="0" smtClean="0"/>
          </a:p>
          <a:p>
            <a:endParaRPr lang="en-GB" dirty="0" smtClean="0"/>
          </a:p>
          <a:p>
            <a:r>
              <a:rPr lang="en-GB" dirty="0" smtClean="0"/>
              <a:t>Take</a:t>
            </a:r>
            <a:r>
              <a:rPr lang="en-GB" baseline="0" dirty="0" smtClean="0"/>
              <a:t> your left arm and hold it out in front of you. Now take 3 fingers on your right hand and gently move them up and down your left arm</a:t>
            </a:r>
            <a:r>
              <a:rPr lang="mr-IN" baseline="0" dirty="0" smtClean="0"/>
              <a:t>…</a:t>
            </a:r>
            <a:r>
              <a:rPr lang="en-GB" baseline="0" dirty="0" smtClean="0"/>
              <a:t>Notice how it feels</a:t>
            </a:r>
            <a:r>
              <a:rPr lang="mr-IN" baseline="0" dirty="0" smtClean="0"/>
              <a:t>…</a:t>
            </a:r>
            <a:r>
              <a:rPr lang="en-GB" baseline="0" dirty="0" smtClean="0"/>
              <a:t>now we are not thinking about how it feels we are actually feeling it, just noticing and paying attention to how it feels. Now try it really lightly/ now hard and fast </a:t>
            </a:r>
          </a:p>
          <a:p>
            <a:endParaRPr lang="en-GB" baseline="0" dirty="0" smtClean="0"/>
          </a:p>
          <a:p>
            <a:r>
              <a:rPr lang="en-GB" baseline="0" dirty="0" smtClean="0"/>
              <a:t>So that was being mindful right there. So its actually very simple and easy </a:t>
            </a:r>
            <a:r>
              <a:rPr lang="mr-IN" baseline="0" dirty="0" smtClean="0"/>
              <a:t>–</a:t>
            </a:r>
            <a:r>
              <a:rPr lang="en-GB" baseline="0" dirty="0" smtClean="0"/>
              <a:t> just paying attention to the present moment and hey presto here we are! But the funny thing is </a:t>
            </a:r>
            <a:r>
              <a:rPr lang="mr-IN" baseline="0" dirty="0" smtClean="0"/>
              <a:t>–</a:t>
            </a:r>
            <a:r>
              <a:rPr lang="en-GB" baseline="0" dirty="0" smtClean="0"/>
              <a:t> a lot of the time our mind </a:t>
            </a:r>
            <a:r>
              <a:rPr lang="en-GB" baseline="0" dirty="0" err="1" smtClean="0"/>
              <a:t>isn</a:t>
            </a:r>
            <a:r>
              <a:rPr lang="mr-IN" baseline="0" dirty="0" smtClean="0"/>
              <a:t>’</a:t>
            </a:r>
            <a:r>
              <a:rPr lang="en-GB" baseline="0" dirty="0" smtClean="0"/>
              <a:t>t in the present moment. A lot of the time out mind runs into the past or future wand when this happens sometimes it’s not good! </a:t>
            </a:r>
          </a:p>
          <a:p>
            <a:endParaRPr lang="en-GB" baseline="0" dirty="0" smtClean="0"/>
          </a:p>
          <a:p>
            <a:r>
              <a:rPr lang="en-GB" baseline="0" dirty="0" err="1" smtClean="0"/>
              <a:t>Eg</a:t>
            </a:r>
            <a:r>
              <a:rPr lang="en-GB" baseline="0" dirty="0" smtClean="0"/>
              <a:t> </a:t>
            </a:r>
            <a:r>
              <a:rPr lang="mr-IN" baseline="0" dirty="0" smtClean="0"/>
              <a:t>–</a:t>
            </a:r>
            <a:r>
              <a:rPr lang="en-GB" baseline="0" dirty="0" smtClean="0"/>
              <a:t> during the summer holidays you might be playing with friends and having lots of fun and then your mind might jump back to the thought that you’ll be going back to school in a week and you end up feeling down about it. You might not want to go back, you might want the summer holidays to last longer. The more you think about it the more you feel down and as a result you might not be able to really enjoy playing with friends because your mind has run into the future. You miss the opportunity to enjoy the present moment</a:t>
            </a:r>
          </a:p>
          <a:p>
            <a:endParaRPr lang="en-GB" baseline="0" dirty="0" smtClean="0"/>
          </a:p>
          <a:p>
            <a:r>
              <a:rPr lang="en-GB" baseline="0" dirty="0" smtClean="0"/>
              <a:t>Sometimes we might want to concentrate on our school work so that we can do our best, but our mind wanders into daydreams. It leaves the present moment and so we can sometimes sit for 20 or 30 mins and hardly get anything done.</a:t>
            </a:r>
          </a:p>
          <a:p>
            <a:endParaRPr lang="en-GB" baseline="0" dirty="0" smtClean="0"/>
          </a:p>
          <a:p>
            <a:r>
              <a:rPr lang="en-GB" baseline="0" dirty="0" smtClean="0"/>
              <a:t>When we learn Mindfulness though, we TRAIN OUR MIND to be in the present moment, and so rather than being lost in daydreams we can decide to put our attention </a:t>
            </a:r>
            <a:r>
              <a:rPr lang="mr-IN" baseline="0" dirty="0" smtClean="0"/>
              <a:t>–</a:t>
            </a:r>
            <a:r>
              <a:rPr lang="en-GB" baseline="0" dirty="0" smtClean="0"/>
              <a:t> to place our mind </a:t>
            </a:r>
            <a:r>
              <a:rPr lang="mr-IN" baseline="0" dirty="0" smtClean="0"/>
              <a:t>–</a:t>
            </a:r>
            <a:r>
              <a:rPr lang="en-GB" baseline="0" dirty="0" smtClean="0"/>
              <a:t> where we want to place it! </a:t>
            </a:r>
            <a:endParaRPr lang="en-US" dirty="0"/>
          </a:p>
        </p:txBody>
      </p:sp>
      <p:sp>
        <p:nvSpPr>
          <p:cNvPr id="4" name="Slide Number Placeholder 3"/>
          <p:cNvSpPr>
            <a:spLocks noGrp="1"/>
          </p:cNvSpPr>
          <p:nvPr>
            <p:ph type="sldNum" sz="quarter" idx="10"/>
          </p:nvPr>
        </p:nvSpPr>
        <p:spPr/>
        <p:txBody>
          <a:bodyPr/>
          <a:lstStyle/>
          <a:p>
            <a:fld id="{BFC93EC3-C993-6440-999E-70D889FF827F}" type="slidenum">
              <a:rPr lang="en-US" smtClean="0"/>
              <a:pPr/>
              <a:t>5</a:t>
            </a:fld>
            <a:endParaRPr lang="en-US"/>
          </a:p>
        </p:txBody>
      </p:sp>
    </p:spTree>
    <p:extLst>
      <p:ext uri="{BB962C8B-B14F-4D97-AF65-F5344CB8AC3E}">
        <p14:creationId xmlns:p14="http://schemas.microsoft.com/office/powerpoint/2010/main" val="996109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are you today? </a:t>
            </a:r>
            <a:r>
              <a:rPr lang="en-US" dirty="0" smtClean="0"/>
              <a:t>Facilitate this from the workshop pack. </a:t>
            </a:r>
            <a:endParaRPr lang="en-US" dirty="0"/>
          </a:p>
        </p:txBody>
      </p:sp>
      <p:sp>
        <p:nvSpPr>
          <p:cNvPr id="4" name="Slide Number Placeholder 3"/>
          <p:cNvSpPr>
            <a:spLocks noGrp="1"/>
          </p:cNvSpPr>
          <p:nvPr>
            <p:ph type="sldNum" sz="quarter" idx="10"/>
          </p:nvPr>
        </p:nvSpPr>
        <p:spPr/>
        <p:txBody>
          <a:bodyPr/>
          <a:lstStyle/>
          <a:p>
            <a:fld id="{BFC93EC3-C993-6440-999E-70D889FF827F}" type="slidenum">
              <a:rPr lang="en-US" smtClean="0"/>
              <a:pPr/>
              <a:t>6</a:t>
            </a:fld>
            <a:endParaRPr lang="en-US"/>
          </a:p>
        </p:txBody>
      </p:sp>
    </p:spTree>
    <p:extLst>
      <p:ext uri="{BB962C8B-B14F-4D97-AF65-F5344CB8AC3E}">
        <p14:creationId xmlns:p14="http://schemas.microsoft.com/office/powerpoint/2010/main" val="858725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Facilitate the following exercise using</a:t>
            </a:r>
            <a:r>
              <a:rPr lang="en-US" baseline="0" dirty="0" smtClean="0"/>
              <a:t> the description below as your script</a:t>
            </a:r>
            <a:r>
              <a:rPr lang="en-US" dirty="0" smtClean="0"/>
              <a:t>:</a:t>
            </a:r>
            <a:endParaRPr lang="en-GB" dirty="0" smtClean="0"/>
          </a:p>
          <a:p>
            <a:endParaRPr lang="en-GB" dirty="0" smtClean="0"/>
          </a:p>
          <a:p>
            <a:r>
              <a:rPr lang="en-GB" dirty="0" smtClean="0"/>
              <a:t>Take</a:t>
            </a:r>
            <a:r>
              <a:rPr lang="en-GB" baseline="0" dirty="0" smtClean="0"/>
              <a:t> your left arm and hold it out in front of you. Now take 3 fingers on your right hand and gently move them up and down your left arm</a:t>
            </a:r>
            <a:r>
              <a:rPr lang="mr-IN" baseline="0" dirty="0" smtClean="0"/>
              <a:t>…</a:t>
            </a:r>
            <a:r>
              <a:rPr lang="en-GB" baseline="0" dirty="0" smtClean="0"/>
              <a:t>Notice how it feels</a:t>
            </a:r>
            <a:r>
              <a:rPr lang="mr-IN" baseline="0" dirty="0" smtClean="0"/>
              <a:t>…</a:t>
            </a:r>
            <a:r>
              <a:rPr lang="en-GB" baseline="0" dirty="0" smtClean="0"/>
              <a:t>now we are not thinking about how it feels we are actually feeling it, just noticing and paying attention to how it feels. Now try it really lightly/ now hard and fast </a:t>
            </a:r>
          </a:p>
          <a:p>
            <a:endParaRPr lang="en-GB" baseline="0" dirty="0" smtClean="0"/>
          </a:p>
          <a:p>
            <a:r>
              <a:rPr lang="en-GB" baseline="0" dirty="0" smtClean="0"/>
              <a:t>So that was being mindful right there. So its actually very simple and easy </a:t>
            </a:r>
            <a:r>
              <a:rPr lang="mr-IN" baseline="0" dirty="0" smtClean="0"/>
              <a:t>–</a:t>
            </a:r>
            <a:r>
              <a:rPr lang="en-GB" baseline="0" dirty="0" smtClean="0"/>
              <a:t> just paying attention to the present moment and hey presto here we are! But the funny thing is </a:t>
            </a:r>
            <a:r>
              <a:rPr lang="mr-IN" baseline="0" dirty="0" smtClean="0"/>
              <a:t>–</a:t>
            </a:r>
            <a:r>
              <a:rPr lang="en-GB" baseline="0" dirty="0" smtClean="0"/>
              <a:t> a lot of the time our mind </a:t>
            </a:r>
            <a:r>
              <a:rPr lang="en-GB" baseline="0" dirty="0" err="1" smtClean="0"/>
              <a:t>isn</a:t>
            </a:r>
            <a:r>
              <a:rPr lang="mr-IN" baseline="0" dirty="0" smtClean="0"/>
              <a:t>’</a:t>
            </a:r>
            <a:r>
              <a:rPr lang="en-GB" baseline="0" dirty="0" smtClean="0"/>
              <a:t>t in the present moment. A lot of the time out mind runs into the past or future wand when this happens sometimes it’s not good! </a:t>
            </a:r>
          </a:p>
          <a:p>
            <a:endParaRPr lang="en-GB" baseline="0" dirty="0" smtClean="0"/>
          </a:p>
          <a:p>
            <a:r>
              <a:rPr lang="en-GB" baseline="0" dirty="0" err="1" smtClean="0"/>
              <a:t>Eg</a:t>
            </a:r>
            <a:r>
              <a:rPr lang="en-GB" baseline="0" dirty="0" smtClean="0"/>
              <a:t> </a:t>
            </a:r>
            <a:r>
              <a:rPr lang="mr-IN" baseline="0" dirty="0" smtClean="0"/>
              <a:t>–</a:t>
            </a:r>
            <a:r>
              <a:rPr lang="en-GB" baseline="0" dirty="0" smtClean="0"/>
              <a:t> during the summer holidays you might be playing with friends and having lots of fun and then your mind might jump back to the thought that you’ll be going back to school in a week and you end up feeling down about it. You might not want to go back, you might want the summer holidays to last longer. The more you think about it the more you feel down and as a result you might not be able to really enjoy playing with friends because your mind has run into the future. You miss the opportunity to enjoy the present moment</a:t>
            </a:r>
          </a:p>
          <a:p>
            <a:endParaRPr lang="en-GB" baseline="0" dirty="0" smtClean="0"/>
          </a:p>
          <a:p>
            <a:r>
              <a:rPr lang="en-GB" baseline="0" dirty="0" smtClean="0"/>
              <a:t>Sometimes we might want to concentrate on our school work so that we can do our best, but our mind wanders into daydreams. It leaves the present moment and so we can sometimes sit for 20 or 30 mins and hardly get anything done.</a:t>
            </a:r>
          </a:p>
          <a:p>
            <a:endParaRPr lang="en-GB" baseline="0" dirty="0" smtClean="0"/>
          </a:p>
          <a:p>
            <a:r>
              <a:rPr lang="en-GB" baseline="0" dirty="0" smtClean="0"/>
              <a:t>When we learn Mindfulness though, we TRAIN OUR MIND to be in the present moment, and so rather than being lost in daydreams we can decide to put our attention </a:t>
            </a:r>
            <a:r>
              <a:rPr lang="mr-IN" baseline="0" dirty="0" smtClean="0"/>
              <a:t>–</a:t>
            </a:r>
            <a:r>
              <a:rPr lang="en-GB" baseline="0" dirty="0" smtClean="0"/>
              <a:t> to place our mind </a:t>
            </a:r>
            <a:r>
              <a:rPr lang="mr-IN" baseline="0" dirty="0" smtClean="0"/>
              <a:t>–</a:t>
            </a:r>
            <a:r>
              <a:rPr lang="en-GB" baseline="0" dirty="0" smtClean="0"/>
              <a:t> where we want to place it! </a:t>
            </a:r>
            <a:endParaRPr lang="en-US" dirty="0"/>
          </a:p>
        </p:txBody>
      </p:sp>
      <p:sp>
        <p:nvSpPr>
          <p:cNvPr id="4" name="Slide Number Placeholder 3"/>
          <p:cNvSpPr>
            <a:spLocks noGrp="1"/>
          </p:cNvSpPr>
          <p:nvPr>
            <p:ph type="sldNum" sz="quarter" idx="10"/>
          </p:nvPr>
        </p:nvSpPr>
        <p:spPr/>
        <p:txBody>
          <a:bodyPr/>
          <a:lstStyle/>
          <a:p>
            <a:fld id="{BFC93EC3-C993-6440-999E-70D889FF827F}" type="slidenum">
              <a:rPr lang="en-US" smtClean="0"/>
              <a:pPr/>
              <a:t>7</a:t>
            </a:fld>
            <a:endParaRPr lang="en-US"/>
          </a:p>
        </p:txBody>
      </p:sp>
    </p:spTree>
    <p:extLst>
      <p:ext uri="{BB962C8B-B14F-4D97-AF65-F5344CB8AC3E}">
        <p14:creationId xmlns:p14="http://schemas.microsoft.com/office/powerpoint/2010/main" val="264333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Exercise</a:t>
            </a:r>
            <a:r>
              <a:rPr lang="en-US" baseline="0" dirty="0" smtClean="0"/>
              <a:t> :</a:t>
            </a:r>
          </a:p>
          <a:p>
            <a:endParaRPr lang="en-US" baseline="0" dirty="0" smtClean="0"/>
          </a:p>
          <a:p>
            <a:endParaRPr lang="en-US" baseline="0" dirty="0" smtClean="0"/>
          </a:p>
          <a:p>
            <a:r>
              <a:rPr lang="en-US" baseline="0" dirty="0" smtClean="0"/>
              <a:t>As each sense arrives on the screen ask the group to give an example of one these </a:t>
            </a:r>
            <a:r>
              <a:rPr lang="en-US" baseline="0" dirty="0" err="1" smtClean="0"/>
              <a:t>expereiences</a:t>
            </a:r>
            <a:r>
              <a:rPr lang="en-US" baseline="0" dirty="0" smtClean="0"/>
              <a:t> </a:t>
            </a:r>
          </a:p>
          <a:p>
            <a:endParaRPr lang="en-US" baseline="0" dirty="0" smtClean="0"/>
          </a:p>
          <a:p>
            <a:r>
              <a:rPr lang="en-US" baseline="0" dirty="0" smtClean="0"/>
              <a:t>This is an exercise of awareness. </a:t>
            </a:r>
            <a:endParaRPr lang="en-US" dirty="0"/>
          </a:p>
        </p:txBody>
      </p:sp>
      <p:sp>
        <p:nvSpPr>
          <p:cNvPr id="4" name="Slide Number Placeholder 3"/>
          <p:cNvSpPr>
            <a:spLocks noGrp="1"/>
          </p:cNvSpPr>
          <p:nvPr>
            <p:ph type="sldNum" sz="quarter" idx="10"/>
          </p:nvPr>
        </p:nvSpPr>
        <p:spPr/>
        <p:txBody>
          <a:bodyPr/>
          <a:lstStyle/>
          <a:p>
            <a:fld id="{BFC93EC3-C993-6440-999E-70D889FF827F}" type="slidenum">
              <a:rPr lang="en-US" smtClean="0"/>
              <a:pPr/>
              <a:t>8</a:t>
            </a:fld>
            <a:endParaRPr lang="en-US"/>
          </a:p>
        </p:txBody>
      </p:sp>
    </p:spTree>
    <p:extLst>
      <p:ext uri="{BB962C8B-B14F-4D97-AF65-F5344CB8AC3E}">
        <p14:creationId xmlns:p14="http://schemas.microsoft.com/office/powerpoint/2010/main" val="2112984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93EC3-C993-6440-999E-70D889FF827F}" type="slidenum">
              <a:rPr lang="en-US" smtClean="0"/>
              <a:pPr/>
              <a:t>9</a:t>
            </a:fld>
            <a:endParaRPr lang="en-US"/>
          </a:p>
        </p:txBody>
      </p:sp>
    </p:spTree>
    <p:extLst>
      <p:ext uri="{BB962C8B-B14F-4D97-AF65-F5344CB8AC3E}">
        <p14:creationId xmlns:p14="http://schemas.microsoft.com/office/powerpoint/2010/main" val="182507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5/9/2017</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5/9/2017</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pPr/>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spTree>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pPr/>
              <a:t>5/9/2017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pPr/>
              <a:t>‹#›</a:t>
            </a:fld>
            <a:endParaRPr lang="en-US" dirty="0"/>
          </a:p>
        </p:txBody>
      </p:sp>
    </p:spTree>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pPr/>
              <a:t>5/9/2017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pPr/>
              <a:t>5/9/2017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pPr/>
              <a:t>5/9/2017</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pPr/>
              <a:t>‹#›</a:t>
            </a:fld>
            <a:endParaRPr lang="en-US" dirty="0"/>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pPr/>
              <a:t>5/9/2017</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5/9/2017</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46211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1" y="733797"/>
            <a:ext cx="9144000" cy="861774"/>
          </a:xfrm>
          <a:prstGeom prst="rect">
            <a:avLst/>
          </a:prstGeom>
        </p:spPr>
        <p:txBody>
          <a:bodyPr wrap="square">
            <a:spAutoFit/>
          </a:bodyPr>
          <a:lstStyle/>
          <a:p>
            <a:pPr algn="ctr"/>
            <a:r>
              <a:rPr lang="en-US" sz="5000" dirty="0">
                <a:solidFill>
                  <a:schemeClr val="tx2">
                    <a:lumMod val="75000"/>
                  </a:schemeClr>
                </a:solidFill>
              </a:rPr>
              <a:t>Our attention can be vast…</a:t>
            </a:r>
            <a:endParaRPr lang="en-US" sz="5000" dirty="0"/>
          </a:p>
        </p:txBody>
      </p:sp>
      <p:grpSp>
        <p:nvGrpSpPr>
          <p:cNvPr id="7" name="Group 6"/>
          <p:cNvGrpSpPr>
            <a:grpSpLocks/>
          </p:cNvGrpSpPr>
          <p:nvPr/>
        </p:nvGrpSpPr>
        <p:grpSpPr bwMode="auto">
          <a:xfrm>
            <a:off x="1922407" y="6445597"/>
            <a:ext cx="4489450" cy="41275"/>
            <a:chOff x="2055030" y="1463669"/>
            <a:chExt cx="2304256" cy="544908"/>
          </a:xfrm>
        </p:grpSpPr>
        <p:sp>
          <p:nvSpPr>
            <p:cNvPr id="8" name="Rectangle 7"/>
            <p:cNvSpPr/>
            <p:nvPr/>
          </p:nvSpPr>
          <p:spPr>
            <a:xfrm>
              <a:off x="2055030" y="1463669"/>
              <a:ext cx="576064" cy="5449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2631094" y="1463669"/>
              <a:ext cx="576064" cy="544908"/>
            </a:xfrm>
            <a:prstGeom prst="rect">
              <a:avLst/>
            </a:prstGeom>
            <a:solidFill>
              <a:schemeClr val="accent1">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10" name="Rectangle 9"/>
            <p:cNvSpPr/>
            <p:nvPr/>
          </p:nvSpPr>
          <p:spPr>
            <a:xfrm>
              <a:off x="3207158" y="1463669"/>
              <a:ext cx="576064" cy="544908"/>
            </a:xfrm>
            <a:prstGeom prst="rect">
              <a:avLst/>
            </a:prstGeom>
            <a:solidFill>
              <a:schemeClr val="accent1">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1" name="Rectangle 10"/>
            <p:cNvSpPr/>
            <p:nvPr/>
          </p:nvSpPr>
          <p:spPr>
            <a:xfrm>
              <a:off x="3783222" y="1463669"/>
              <a:ext cx="576064" cy="544908"/>
            </a:xfrm>
            <a:prstGeom prst="rect">
              <a:avLst/>
            </a:prstGeom>
            <a:solidFill>
              <a:schemeClr val="accent1">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grpSp>
      <p:pic>
        <p:nvPicPr>
          <p:cNvPr id="2" name="Picture 1"/>
          <p:cNvPicPr>
            <a:picLocks noChangeAspect="1"/>
          </p:cNvPicPr>
          <p:nvPr/>
        </p:nvPicPr>
        <p:blipFill>
          <a:blip r:embed="rId3"/>
          <a:stretch>
            <a:fillRect/>
          </a:stretch>
        </p:blipFill>
        <p:spPr>
          <a:xfrm>
            <a:off x="9858265" y="109627"/>
            <a:ext cx="635000" cy="495300"/>
          </a:xfrm>
          <a:prstGeom prst="rect">
            <a:avLst/>
          </a:prstGeom>
        </p:spPr>
      </p:pic>
      <p:sp>
        <p:nvSpPr>
          <p:cNvPr id="13" name="Title 1"/>
          <p:cNvSpPr>
            <a:spLocks noGrp="1"/>
          </p:cNvSpPr>
          <p:nvPr>
            <p:ph type="ctrTitle"/>
          </p:nvPr>
        </p:nvSpPr>
        <p:spPr>
          <a:xfrm>
            <a:off x="1078523" y="1422479"/>
            <a:ext cx="10318418" cy="4394988"/>
          </a:xfrm>
        </p:spPr>
        <p:txBody>
          <a:bodyPr>
            <a:normAutofit/>
          </a:bodyPr>
          <a:lstStyle/>
          <a:p>
            <a:r>
              <a:rPr lang="en-US" sz="7000" dirty="0" smtClean="0">
                <a:solidFill>
                  <a:schemeClr val="bg1"/>
                </a:solidFill>
              </a:rPr>
              <a:t>Mindfulness in school</a:t>
            </a:r>
            <a:endParaRPr lang="en-US" sz="7000" dirty="0">
              <a:solidFill>
                <a:schemeClr val="bg1"/>
              </a:solidFill>
            </a:endParaRPr>
          </a:p>
        </p:txBody>
      </p:sp>
      <p:sp>
        <p:nvSpPr>
          <p:cNvPr id="3" name="Slide Number Placeholder 2"/>
          <p:cNvSpPr>
            <a:spLocks noGrp="1"/>
          </p:cNvSpPr>
          <p:nvPr>
            <p:ph type="sldNum" sz="quarter" idx="12"/>
          </p:nvPr>
        </p:nvSpPr>
        <p:spPr/>
        <p:txBody>
          <a:bodyPr/>
          <a:lstStyle/>
          <a:p>
            <a:fld id="{C9C3AE3D-E55F-5242-82FE-9E445D7D860D}" type="slidenum">
              <a:rPr lang="en-US" smtClean="0"/>
              <a:pPr/>
              <a:t>1</a:t>
            </a:fld>
            <a:endParaRPr lang="en-US"/>
          </a:p>
        </p:txBody>
      </p:sp>
      <p:pic>
        <p:nvPicPr>
          <p:cNvPr id="12" name="Picture 11"/>
          <p:cNvPicPr>
            <a:picLocks noChangeAspect="1"/>
          </p:cNvPicPr>
          <p:nvPr/>
        </p:nvPicPr>
        <p:blipFill>
          <a:blip r:embed="rId4"/>
          <a:stretch>
            <a:fillRect/>
          </a:stretch>
        </p:blipFill>
        <p:spPr>
          <a:xfrm>
            <a:off x="0" y="-1143000"/>
            <a:ext cx="12192000" cy="8001000"/>
          </a:xfrm>
          <a:prstGeom prst="rect">
            <a:avLst/>
          </a:prstGeom>
        </p:spPr>
      </p:pic>
      <p:sp>
        <p:nvSpPr>
          <p:cNvPr id="14" name="Title 1"/>
          <p:cNvSpPr txBox="1">
            <a:spLocks/>
          </p:cNvSpPr>
          <p:nvPr/>
        </p:nvSpPr>
        <p:spPr>
          <a:xfrm>
            <a:off x="1078523" y="1254803"/>
            <a:ext cx="10318418" cy="439498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r>
              <a:rPr lang="en-US" sz="7000" smtClean="0">
                <a:solidFill>
                  <a:schemeClr val="bg1"/>
                </a:solidFill>
              </a:rPr>
              <a:t>Mindfulness in schools</a:t>
            </a:r>
            <a:endParaRPr lang="en-US" sz="7000" dirty="0">
              <a:solidFill>
                <a:schemeClr val="bg1"/>
              </a:solidFill>
            </a:endParaRPr>
          </a:p>
        </p:txBody>
      </p:sp>
    </p:spTree>
    <p:extLst>
      <p:ext uri="{BB962C8B-B14F-4D97-AF65-F5344CB8AC3E}">
        <p14:creationId xmlns:p14="http://schemas.microsoft.com/office/powerpoint/2010/main" val="1191475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6688" r="957" b="7176"/>
          <a:stretch/>
        </p:blipFill>
        <p:spPr>
          <a:xfrm>
            <a:off x="209550" y="685799"/>
            <a:ext cx="11830050" cy="5619749"/>
          </a:xfrm>
        </p:spPr>
      </p:pic>
    </p:spTree>
    <p:extLst>
      <p:ext uri="{BB962C8B-B14F-4D97-AF65-F5344CB8AC3E}">
        <p14:creationId xmlns:p14="http://schemas.microsoft.com/office/powerpoint/2010/main" val="1091814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9C3AE3D-E55F-5242-82FE-9E445D7D860D}" type="slidenum">
              <a:rPr lang="en-US" smtClean="0"/>
              <a:pPr/>
              <a:t>11</a:t>
            </a:fld>
            <a:endParaRPr lang="en-US"/>
          </a:p>
        </p:txBody>
      </p:sp>
      <p:pic>
        <p:nvPicPr>
          <p:cNvPr id="4" name="Picture 3" descr="4884715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461" y="387303"/>
            <a:ext cx="7481193" cy="3653316"/>
          </a:xfrm>
          <a:prstGeom prst="rect">
            <a:avLst/>
          </a:prstGeom>
        </p:spPr>
      </p:pic>
      <p:sp>
        <p:nvSpPr>
          <p:cNvPr id="12" name="Rectangle 11"/>
          <p:cNvSpPr/>
          <p:nvPr/>
        </p:nvSpPr>
        <p:spPr>
          <a:xfrm>
            <a:off x="2453850" y="4111086"/>
            <a:ext cx="7404416" cy="2123658"/>
          </a:xfrm>
          <a:prstGeom prst="rect">
            <a:avLst/>
          </a:prstGeom>
        </p:spPr>
        <p:txBody>
          <a:bodyPr wrap="square">
            <a:spAutoFit/>
          </a:bodyPr>
          <a:lstStyle/>
          <a:p>
            <a:pPr algn="ctr"/>
            <a:r>
              <a:rPr lang="en-US" sz="6600" dirty="0">
                <a:cs typeface="Pinto NO_01"/>
              </a:rPr>
              <a:t>The more we resist the worse it gets</a:t>
            </a:r>
          </a:p>
        </p:txBody>
      </p:sp>
      <p:sp>
        <p:nvSpPr>
          <p:cNvPr id="5" name="Rectangle 4"/>
          <p:cNvSpPr/>
          <p:nvPr/>
        </p:nvSpPr>
        <p:spPr>
          <a:xfrm>
            <a:off x="4011134" y="2921169"/>
            <a:ext cx="4169731" cy="1015663"/>
          </a:xfrm>
          <a:prstGeom prst="rect">
            <a:avLst/>
          </a:prstGeom>
        </p:spPr>
        <p:txBody>
          <a:bodyPr wrap="none">
            <a:spAutoFit/>
          </a:bodyPr>
          <a:lstStyle/>
          <a:p>
            <a:pPr lvl="1"/>
            <a:r>
              <a:rPr lang="en-US" sz="6000" b="1" dirty="0">
                <a:solidFill>
                  <a:schemeClr val="bg1"/>
                </a:solidFill>
                <a:cs typeface="Open sans"/>
              </a:rPr>
              <a:t>Lesson 13</a:t>
            </a:r>
          </a:p>
        </p:txBody>
      </p:sp>
      <p:sp>
        <p:nvSpPr>
          <p:cNvPr id="13" name="Rectangle 12"/>
          <p:cNvSpPr/>
          <p:nvPr/>
        </p:nvSpPr>
        <p:spPr>
          <a:xfrm>
            <a:off x="4011134" y="2921169"/>
            <a:ext cx="4169731" cy="1015663"/>
          </a:xfrm>
          <a:prstGeom prst="rect">
            <a:avLst/>
          </a:prstGeom>
        </p:spPr>
        <p:txBody>
          <a:bodyPr wrap="none">
            <a:spAutoFit/>
          </a:bodyPr>
          <a:lstStyle/>
          <a:p>
            <a:pPr lvl="1"/>
            <a:r>
              <a:rPr lang="en-US" sz="6000" b="1" dirty="0">
                <a:solidFill>
                  <a:schemeClr val="bg1"/>
                </a:solidFill>
                <a:cs typeface="Open sans"/>
              </a:rPr>
              <a:t>Lesson 13</a:t>
            </a:r>
          </a:p>
        </p:txBody>
      </p:sp>
      <p:sp>
        <p:nvSpPr>
          <p:cNvPr id="14" name="Rectangle 13"/>
          <p:cNvSpPr/>
          <p:nvPr/>
        </p:nvSpPr>
        <p:spPr>
          <a:xfrm>
            <a:off x="4011134" y="2921169"/>
            <a:ext cx="4169731" cy="1015663"/>
          </a:xfrm>
          <a:prstGeom prst="rect">
            <a:avLst/>
          </a:prstGeom>
        </p:spPr>
        <p:txBody>
          <a:bodyPr wrap="none">
            <a:spAutoFit/>
          </a:bodyPr>
          <a:lstStyle/>
          <a:p>
            <a:pPr lvl="1"/>
            <a:r>
              <a:rPr lang="en-US" sz="6000" b="1" dirty="0">
                <a:solidFill>
                  <a:schemeClr val="bg1"/>
                </a:solidFill>
                <a:cs typeface="Open sans"/>
              </a:rPr>
              <a:t>Lesson 13</a:t>
            </a:r>
          </a:p>
        </p:txBody>
      </p:sp>
      <p:pic>
        <p:nvPicPr>
          <p:cNvPr id="15" name="Picture 14" descr="ImageProxy"/>
          <p:cNvPicPr/>
          <p:nvPr/>
        </p:nvPicPr>
        <p:blipFill>
          <a:blip r:embed="rId4">
            <a:extLst>
              <a:ext uri="{28A0092B-C50C-407E-A947-70E740481C1C}">
                <a14:useLocalDpi xmlns:a14="http://schemas.microsoft.com/office/drawing/2010/main" val="0"/>
              </a:ext>
            </a:extLst>
          </a:blip>
          <a:srcRect/>
          <a:stretch>
            <a:fillRect/>
          </a:stretch>
        </p:blipFill>
        <p:spPr bwMode="auto">
          <a:xfrm>
            <a:off x="5832855" y="3267179"/>
            <a:ext cx="646404" cy="539116"/>
          </a:xfrm>
          <a:prstGeom prst="rect">
            <a:avLst/>
          </a:prstGeom>
          <a:noFill/>
        </p:spPr>
      </p:pic>
    </p:spTree>
    <p:extLst>
      <p:ext uri="{BB962C8B-B14F-4D97-AF65-F5344CB8AC3E}">
        <p14:creationId xmlns:p14="http://schemas.microsoft.com/office/powerpoint/2010/main" val="143179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9C3AE3D-E55F-5242-82FE-9E445D7D860D}" type="slidenum">
              <a:rPr lang="en-US" smtClean="0"/>
              <a:pPr/>
              <a:t>12</a:t>
            </a:fld>
            <a:endParaRPr lang="en-US"/>
          </a:p>
        </p:txBody>
      </p:sp>
      <p:pic>
        <p:nvPicPr>
          <p:cNvPr id="6" name="Picture 5"/>
          <p:cNvPicPr>
            <a:picLocks noChangeAspect="1"/>
          </p:cNvPicPr>
          <p:nvPr/>
        </p:nvPicPr>
        <p:blipFill>
          <a:blip r:embed="rId3"/>
          <a:stretch>
            <a:fillRect/>
          </a:stretch>
        </p:blipFill>
        <p:spPr>
          <a:xfrm>
            <a:off x="1156287" y="123567"/>
            <a:ext cx="10240653" cy="4417983"/>
          </a:xfrm>
          <a:prstGeom prst="rect">
            <a:avLst/>
          </a:prstGeom>
        </p:spPr>
      </p:pic>
      <p:pic>
        <p:nvPicPr>
          <p:cNvPr id="12" name="Picture 11"/>
          <p:cNvPicPr>
            <a:picLocks noChangeAspect="1"/>
          </p:cNvPicPr>
          <p:nvPr/>
        </p:nvPicPr>
        <p:blipFill>
          <a:blip r:embed="rId4"/>
          <a:stretch>
            <a:fillRect/>
          </a:stretch>
        </p:blipFill>
        <p:spPr>
          <a:xfrm>
            <a:off x="4806663" y="3181694"/>
            <a:ext cx="2939902" cy="3676306"/>
          </a:xfrm>
          <a:prstGeom prst="rect">
            <a:avLst/>
          </a:prstGeom>
        </p:spPr>
      </p:pic>
      <p:pic>
        <p:nvPicPr>
          <p:cNvPr id="13" name="Picture 12" descr="ImageProxy"/>
          <p:cNvPicPr/>
          <p:nvPr/>
        </p:nvPicPr>
        <p:blipFill>
          <a:blip r:embed="rId5">
            <a:extLst>
              <a:ext uri="{28A0092B-C50C-407E-A947-70E740481C1C}">
                <a14:useLocalDpi xmlns:a14="http://schemas.microsoft.com/office/drawing/2010/main" val="0"/>
              </a:ext>
            </a:extLst>
          </a:blip>
          <a:srcRect/>
          <a:stretch>
            <a:fillRect/>
          </a:stretch>
        </p:blipFill>
        <p:spPr bwMode="auto">
          <a:xfrm>
            <a:off x="10366399" y="3772888"/>
            <a:ext cx="646404" cy="539116"/>
          </a:xfrm>
          <a:prstGeom prst="rect">
            <a:avLst/>
          </a:prstGeom>
          <a:noFill/>
        </p:spPr>
      </p:pic>
    </p:spTree>
    <p:extLst>
      <p:ext uri="{BB962C8B-B14F-4D97-AF65-F5344CB8AC3E}">
        <p14:creationId xmlns:p14="http://schemas.microsoft.com/office/powerpoint/2010/main" val="684961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9C3AE3D-E55F-5242-82FE-9E445D7D860D}" type="slidenum">
              <a:rPr lang="en-US" smtClean="0"/>
              <a:pPr/>
              <a:t>13</a:t>
            </a:fld>
            <a:endParaRPr lang="en-US" dirty="0"/>
          </a:p>
        </p:txBody>
      </p:sp>
      <p:sp>
        <p:nvSpPr>
          <p:cNvPr id="12" name="Rectangle 11"/>
          <p:cNvSpPr/>
          <p:nvPr/>
        </p:nvSpPr>
        <p:spPr>
          <a:xfrm>
            <a:off x="2214862" y="676344"/>
            <a:ext cx="7762276" cy="707886"/>
          </a:xfrm>
          <a:prstGeom prst="rect">
            <a:avLst/>
          </a:prstGeom>
        </p:spPr>
        <p:txBody>
          <a:bodyPr wrap="square">
            <a:spAutoFit/>
          </a:bodyPr>
          <a:lstStyle/>
          <a:p>
            <a:pPr algn="ctr"/>
            <a:r>
              <a:rPr lang="en-US" sz="4000" dirty="0">
                <a:cs typeface="Open Sans"/>
              </a:rPr>
              <a:t>We all want to be happy</a:t>
            </a:r>
          </a:p>
        </p:txBody>
      </p:sp>
      <p:sp>
        <p:nvSpPr>
          <p:cNvPr id="13" name="Rectangle 12"/>
          <p:cNvSpPr/>
          <p:nvPr/>
        </p:nvSpPr>
        <p:spPr>
          <a:xfrm>
            <a:off x="2274300" y="1791245"/>
            <a:ext cx="7643403" cy="707886"/>
          </a:xfrm>
          <a:prstGeom prst="rect">
            <a:avLst/>
          </a:prstGeom>
        </p:spPr>
        <p:txBody>
          <a:bodyPr wrap="square">
            <a:spAutoFit/>
          </a:bodyPr>
          <a:lstStyle/>
          <a:p>
            <a:pPr algn="ctr"/>
            <a:r>
              <a:rPr lang="en-US" sz="4000" dirty="0">
                <a:cs typeface="Open Sans"/>
              </a:rPr>
              <a:t>Nobody wants to be unhappy</a:t>
            </a:r>
          </a:p>
        </p:txBody>
      </p:sp>
      <p:sp>
        <p:nvSpPr>
          <p:cNvPr id="14" name="Rectangle 13"/>
          <p:cNvSpPr/>
          <p:nvPr/>
        </p:nvSpPr>
        <p:spPr>
          <a:xfrm>
            <a:off x="2214862" y="2917079"/>
            <a:ext cx="7643403" cy="1323439"/>
          </a:xfrm>
          <a:prstGeom prst="rect">
            <a:avLst/>
          </a:prstGeom>
        </p:spPr>
        <p:txBody>
          <a:bodyPr wrap="square">
            <a:spAutoFit/>
          </a:bodyPr>
          <a:lstStyle/>
          <a:p>
            <a:pPr algn="ctr"/>
            <a:r>
              <a:rPr lang="en-US" sz="4000" dirty="0">
                <a:cs typeface="Open Sans"/>
              </a:rPr>
              <a:t>We will all feel both happy and unhappy at times</a:t>
            </a:r>
          </a:p>
        </p:txBody>
      </p:sp>
      <p:sp>
        <p:nvSpPr>
          <p:cNvPr id="15" name="Rectangle 14"/>
          <p:cNvSpPr/>
          <p:nvPr/>
        </p:nvSpPr>
        <p:spPr>
          <a:xfrm>
            <a:off x="2214862" y="4636600"/>
            <a:ext cx="7762276" cy="1323439"/>
          </a:xfrm>
          <a:prstGeom prst="rect">
            <a:avLst/>
          </a:prstGeom>
        </p:spPr>
        <p:txBody>
          <a:bodyPr wrap="square">
            <a:spAutoFit/>
          </a:bodyPr>
          <a:lstStyle/>
          <a:p>
            <a:pPr algn="ctr"/>
            <a:r>
              <a:rPr lang="en-US" sz="4000" dirty="0">
                <a:cs typeface="Open Sans"/>
              </a:rPr>
              <a:t>Given this, what’s the best way to treat ourselves and others?</a:t>
            </a:r>
          </a:p>
        </p:txBody>
      </p:sp>
      <p:pic>
        <p:nvPicPr>
          <p:cNvPr id="16" name="Picture 15" descr="ImageProxy"/>
          <p:cNvPicPr/>
          <p:nvPr/>
        </p:nvPicPr>
        <p:blipFill>
          <a:blip r:embed="rId3">
            <a:extLst>
              <a:ext uri="{28A0092B-C50C-407E-A947-70E740481C1C}">
                <a14:useLocalDpi xmlns:a14="http://schemas.microsoft.com/office/drawing/2010/main" val="0"/>
              </a:ext>
            </a:extLst>
          </a:blip>
          <a:srcRect/>
          <a:stretch>
            <a:fillRect/>
          </a:stretch>
        </p:blipFill>
        <p:spPr bwMode="auto">
          <a:xfrm>
            <a:off x="10750537" y="491171"/>
            <a:ext cx="646404" cy="539116"/>
          </a:xfrm>
          <a:prstGeom prst="rect">
            <a:avLst/>
          </a:prstGeom>
          <a:noFill/>
        </p:spPr>
      </p:pic>
    </p:spTree>
    <p:extLst>
      <p:ext uri="{BB962C8B-B14F-4D97-AF65-F5344CB8AC3E}">
        <p14:creationId xmlns:p14="http://schemas.microsoft.com/office/powerpoint/2010/main" val="166259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4C7F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9C3AE3D-E55F-5242-82FE-9E445D7D860D}" type="slidenum">
              <a:rPr lang="en-US" smtClean="0"/>
              <a:pPr/>
              <a:t>14</a:t>
            </a:fld>
            <a:endParaRPr lang="en-US" dirty="0"/>
          </a:p>
        </p:txBody>
      </p:sp>
      <p:sp>
        <p:nvSpPr>
          <p:cNvPr id="15" name="Rectangle 14"/>
          <p:cNvSpPr/>
          <p:nvPr/>
        </p:nvSpPr>
        <p:spPr>
          <a:xfrm>
            <a:off x="2214862" y="993475"/>
            <a:ext cx="7762276" cy="1569660"/>
          </a:xfrm>
          <a:prstGeom prst="rect">
            <a:avLst/>
          </a:prstGeom>
        </p:spPr>
        <p:txBody>
          <a:bodyPr wrap="square">
            <a:spAutoFit/>
          </a:bodyPr>
          <a:lstStyle/>
          <a:p>
            <a:r>
              <a:rPr lang="en-US" sz="4800" dirty="0">
                <a:cs typeface="Pinto NO_01"/>
              </a:rPr>
              <a:t>“Three things in human life are important: </a:t>
            </a:r>
          </a:p>
        </p:txBody>
      </p:sp>
      <p:sp>
        <p:nvSpPr>
          <p:cNvPr id="16" name="Rectangle 15"/>
          <p:cNvSpPr/>
          <p:nvPr/>
        </p:nvSpPr>
        <p:spPr>
          <a:xfrm>
            <a:off x="2333470" y="2679463"/>
            <a:ext cx="6062549" cy="830997"/>
          </a:xfrm>
          <a:prstGeom prst="rect">
            <a:avLst/>
          </a:prstGeom>
        </p:spPr>
        <p:txBody>
          <a:bodyPr wrap="square">
            <a:spAutoFit/>
          </a:bodyPr>
          <a:lstStyle/>
          <a:p>
            <a:r>
              <a:rPr lang="en-US" sz="4800" dirty="0">
                <a:cs typeface="Pinto NO_01"/>
              </a:rPr>
              <a:t>The first is to be kind;</a:t>
            </a:r>
          </a:p>
        </p:txBody>
      </p:sp>
      <p:sp>
        <p:nvSpPr>
          <p:cNvPr id="17" name="Rectangle 16"/>
          <p:cNvSpPr/>
          <p:nvPr/>
        </p:nvSpPr>
        <p:spPr>
          <a:xfrm>
            <a:off x="2333470" y="3596008"/>
            <a:ext cx="6609417" cy="830997"/>
          </a:xfrm>
          <a:prstGeom prst="rect">
            <a:avLst/>
          </a:prstGeom>
        </p:spPr>
        <p:txBody>
          <a:bodyPr wrap="square">
            <a:spAutoFit/>
          </a:bodyPr>
          <a:lstStyle/>
          <a:p>
            <a:r>
              <a:rPr lang="en-US" sz="4800" dirty="0">
                <a:cs typeface="Pinto NO_01"/>
              </a:rPr>
              <a:t>The second is to be kind;</a:t>
            </a:r>
          </a:p>
        </p:txBody>
      </p:sp>
      <p:sp>
        <p:nvSpPr>
          <p:cNvPr id="18" name="Rectangle 17"/>
          <p:cNvSpPr/>
          <p:nvPr/>
        </p:nvSpPr>
        <p:spPr>
          <a:xfrm>
            <a:off x="2333470" y="4512552"/>
            <a:ext cx="6504396" cy="830997"/>
          </a:xfrm>
          <a:prstGeom prst="rect">
            <a:avLst/>
          </a:prstGeom>
        </p:spPr>
        <p:txBody>
          <a:bodyPr wrap="square">
            <a:spAutoFit/>
          </a:bodyPr>
          <a:lstStyle/>
          <a:p>
            <a:r>
              <a:rPr lang="en-US" sz="4800" dirty="0">
                <a:cs typeface="Pinto NO_01"/>
              </a:rPr>
              <a:t>The third is to be kind.”</a:t>
            </a:r>
          </a:p>
        </p:txBody>
      </p:sp>
      <p:pic>
        <p:nvPicPr>
          <p:cNvPr id="13" name="Picture 12" descr="ImageProxy"/>
          <p:cNvPicPr/>
          <p:nvPr/>
        </p:nvPicPr>
        <p:blipFill>
          <a:blip r:embed="rId3">
            <a:extLst>
              <a:ext uri="{28A0092B-C50C-407E-A947-70E740481C1C}">
                <a14:useLocalDpi xmlns:a14="http://schemas.microsoft.com/office/drawing/2010/main" val="0"/>
              </a:ext>
            </a:extLst>
          </a:blip>
          <a:srcRect/>
          <a:stretch>
            <a:fillRect/>
          </a:stretch>
        </p:blipFill>
        <p:spPr bwMode="auto">
          <a:xfrm>
            <a:off x="10750537" y="491171"/>
            <a:ext cx="646404" cy="539116"/>
          </a:xfrm>
          <a:prstGeom prst="rect">
            <a:avLst/>
          </a:prstGeom>
          <a:noFill/>
        </p:spPr>
      </p:pic>
    </p:spTree>
    <p:extLst>
      <p:ext uri="{BB962C8B-B14F-4D97-AF65-F5344CB8AC3E}">
        <p14:creationId xmlns:p14="http://schemas.microsoft.com/office/powerpoint/2010/main" val="196551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9C3AE3D-E55F-5242-82FE-9E445D7D860D}" type="slidenum">
              <a:rPr lang="en-US" smtClean="0"/>
              <a:pPr/>
              <a:t>15</a:t>
            </a:fld>
            <a:endParaRPr lang="en-US"/>
          </a:p>
        </p:txBody>
      </p:sp>
      <p:sp>
        <p:nvSpPr>
          <p:cNvPr id="15" name="Rectangle 14"/>
          <p:cNvSpPr/>
          <p:nvPr/>
        </p:nvSpPr>
        <p:spPr>
          <a:xfrm>
            <a:off x="2214862" y="993475"/>
            <a:ext cx="7762276" cy="784830"/>
          </a:xfrm>
          <a:prstGeom prst="rect">
            <a:avLst/>
          </a:prstGeom>
        </p:spPr>
        <p:txBody>
          <a:bodyPr wrap="square">
            <a:spAutoFit/>
          </a:bodyPr>
          <a:lstStyle/>
          <a:p>
            <a:pPr algn="ctr"/>
            <a:r>
              <a:rPr lang="en-US" sz="4500" dirty="0">
                <a:cs typeface="Pinto NO_01"/>
              </a:rPr>
              <a:t>May I be happy</a:t>
            </a:r>
          </a:p>
        </p:txBody>
      </p:sp>
      <p:sp>
        <p:nvSpPr>
          <p:cNvPr id="12" name="Rectangle 11"/>
          <p:cNvSpPr/>
          <p:nvPr/>
        </p:nvSpPr>
        <p:spPr>
          <a:xfrm>
            <a:off x="2214862" y="2198055"/>
            <a:ext cx="7762276" cy="784830"/>
          </a:xfrm>
          <a:prstGeom prst="rect">
            <a:avLst/>
          </a:prstGeom>
        </p:spPr>
        <p:txBody>
          <a:bodyPr wrap="square">
            <a:spAutoFit/>
          </a:bodyPr>
          <a:lstStyle/>
          <a:p>
            <a:pPr algn="ctr"/>
            <a:r>
              <a:rPr lang="en-US" sz="4500" dirty="0">
                <a:cs typeface="Pinto NO_01"/>
              </a:rPr>
              <a:t>May I enjoy life</a:t>
            </a:r>
          </a:p>
        </p:txBody>
      </p:sp>
      <p:sp>
        <p:nvSpPr>
          <p:cNvPr id="16" name="Rectangle 15"/>
          <p:cNvSpPr/>
          <p:nvPr/>
        </p:nvSpPr>
        <p:spPr>
          <a:xfrm>
            <a:off x="2214862" y="3402635"/>
            <a:ext cx="7762276" cy="784830"/>
          </a:xfrm>
          <a:prstGeom prst="rect">
            <a:avLst/>
          </a:prstGeom>
        </p:spPr>
        <p:txBody>
          <a:bodyPr wrap="square">
            <a:spAutoFit/>
          </a:bodyPr>
          <a:lstStyle/>
          <a:p>
            <a:pPr algn="ctr"/>
            <a:r>
              <a:rPr lang="en-US" sz="4500" dirty="0">
                <a:cs typeface="Pinto NO_01"/>
              </a:rPr>
              <a:t>May I have fun</a:t>
            </a:r>
          </a:p>
        </p:txBody>
      </p:sp>
      <p:sp>
        <p:nvSpPr>
          <p:cNvPr id="17" name="Rectangle 16"/>
          <p:cNvSpPr/>
          <p:nvPr/>
        </p:nvSpPr>
        <p:spPr>
          <a:xfrm>
            <a:off x="2214862" y="4607215"/>
            <a:ext cx="7762276" cy="1477328"/>
          </a:xfrm>
          <a:prstGeom prst="rect">
            <a:avLst/>
          </a:prstGeom>
        </p:spPr>
        <p:txBody>
          <a:bodyPr wrap="square">
            <a:spAutoFit/>
          </a:bodyPr>
          <a:lstStyle/>
          <a:p>
            <a:pPr algn="ctr"/>
            <a:r>
              <a:rPr lang="en-US" sz="4500" dirty="0">
                <a:cs typeface="Pinto NO_01"/>
              </a:rPr>
              <a:t>May I have the strength to handle difficult times</a:t>
            </a:r>
          </a:p>
        </p:txBody>
      </p:sp>
      <p:pic>
        <p:nvPicPr>
          <p:cNvPr id="13" name="Picture 12" descr="ImageProxy"/>
          <p:cNvPicPr/>
          <p:nvPr/>
        </p:nvPicPr>
        <p:blipFill>
          <a:blip r:embed="rId3">
            <a:extLst>
              <a:ext uri="{28A0092B-C50C-407E-A947-70E740481C1C}">
                <a14:useLocalDpi xmlns:a14="http://schemas.microsoft.com/office/drawing/2010/main" val="0"/>
              </a:ext>
            </a:extLst>
          </a:blip>
          <a:srcRect/>
          <a:stretch>
            <a:fillRect/>
          </a:stretch>
        </p:blipFill>
        <p:spPr bwMode="auto">
          <a:xfrm>
            <a:off x="10750537" y="491171"/>
            <a:ext cx="646404" cy="539116"/>
          </a:xfrm>
          <a:prstGeom prst="rect">
            <a:avLst/>
          </a:prstGeom>
          <a:noFill/>
        </p:spPr>
      </p:pic>
    </p:spTree>
    <p:extLst>
      <p:ext uri="{BB962C8B-B14F-4D97-AF65-F5344CB8AC3E}">
        <p14:creationId xmlns:p14="http://schemas.microsoft.com/office/powerpoint/2010/main" val="111475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4C7F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0"/>
            <a:ext cx="9144000" cy="6858000"/>
          </a:xfrm>
          <a:prstGeom prst="rect">
            <a:avLst/>
          </a:prstGeom>
        </p:spPr>
      </p:pic>
      <p:sp>
        <p:nvSpPr>
          <p:cNvPr id="5" name="Rectangle 4"/>
          <p:cNvSpPr/>
          <p:nvPr/>
        </p:nvSpPr>
        <p:spPr>
          <a:xfrm>
            <a:off x="1524000" y="5444513"/>
            <a:ext cx="9144000" cy="1107996"/>
          </a:xfrm>
          <a:prstGeom prst="rect">
            <a:avLst/>
          </a:prstGeom>
          <a:solidFill>
            <a:schemeClr val="tx1">
              <a:lumMod val="75000"/>
              <a:lumOff val="2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1" algn="ctr"/>
            <a:r>
              <a:rPr lang="en-US" sz="6600" dirty="0" smtClean="0">
                <a:solidFill>
                  <a:schemeClr val="tx1"/>
                </a:solidFill>
                <a:cs typeface="Pinto NO_01"/>
              </a:rPr>
              <a:t>Looking </a:t>
            </a:r>
            <a:r>
              <a:rPr lang="en-US" sz="6600" dirty="0">
                <a:solidFill>
                  <a:schemeClr val="tx1"/>
                </a:solidFill>
                <a:cs typeface="Pinto NO_01"/>
              </a:rPr>
              <a:t>Forward</a:t>
            </a:r>
          </a:p>
        </p:txBody>
      </p:sp>
      <p:pic>
        <p:nvPicPr>
          <p:cNvPr id="6" name="Picture 5" descr="ImageProxy"/>
          <p:cNvPicPr/>
          <p:nvPr/>
        </p:nvPicPr>
        <p:blipFill>
          <a:blip r:embed="rId3">
            <a:extLst>
              <a:ext uri="{28A0092B-C50C-407E-A947-70E740481C1C}">
                <a14:useLocalDpi xmlns:a14="http://schemas.microsoft.com/office/drawing/2010/main" val="0"/>
              </a:ext>
            </a:extLst>
          </a:blip>
          <a:srcRect/>
          <a:stretch>
            <a:fillRect/>
          </a:stretch>
        </p:blipFill>
        <p:spPr bwMode="auto">
          <a:xfrm>
            <a:off x="1843349" y="289202"/>
            <a:ext cx="646404" cy="539116"/>
          </a:xfrm>
          <a:prstGeom prst="rect">
            <a:avLst/>
          </a:prstGeom>
          <a:noFill/>
        </p:spPr>
      </p:pic>
    </p:spTree>
    <p:extLst>
      <p:ext uri="{BB962C8B-B14F-4D97-AF65-F5344CB8AC3E}">
        <p14:creationId xmlns:p14="http://schemas.microsoft.com/office/powerpoint/2010/main" val="1254406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4C7F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000" dirty="0" err="1" smtClean="0"/>
              <a:t>wHAT</a:t>
            </a:r>
            <a:r>
              <a:rPr lang="en-US" sz="7000" dirty="0" smtClean="0"/>
              <a:t> DO SCHOOL’S TEACH?</a:t>
            </a:r>
            <a:endParaRPr lang="en-US" sz="7000" dirty="0"/>
          </a:p>
        </p:txBody>
      </p:sp>
      <p:sp>
        <p:nvSpPr>
          <p:cNvPr id="3" name="Subtitle 2"/>
          <p:cNvSpPr>
            <a:spLocks noGrp="1"/>
          </p:cNvSpPr>
          <p:nvPr>
            <p:ph type="subTitle" idx="1"/>
          </p:nvPr>
        </p:nvSpPr>
        <p:spPr/>
        <p:txBody>
          <a:bodyPr/>
          <a:lstStyle/>
          <a:p>
            <a:r>
              <a:rPr lang="en-US" dirty="0" smtClean="0"/>
              <a:t>(TWO WORDS)</a:t>
            </a:r>
            <a:endParaRPr lang="en-US" dirty="0"/>
          </a:p>
        </p:txBody>
      </p:sp>
      <p:pic>
        <p:nvPicPr>
          <p:cNvPr id="6" name="Picture 5" descr="ImageProxy"/>
          <p:cNvPicPr/>
          <p:nvPr/>
        </p:nvPicPr>
        <p:blipFill>
          <a:blip r:embed="rId3">
            <a:extLst>
              <a:ext uri="{28A0092B-C50C-407E-A947-70E740481C1C}">
                <a14:useLocalDpi xmlns:a14="http://schemas.microsoft.com/office/drawing/2010/main" val="0"/>
              </a:ext>
            </a:extLst>
          </a:blip>
          <a:srcRect/>
          <a:stretch>
            <a:fillRect/>
          </a:stretch>
        </p:blipFill>
        <p:spPr bwMode="auto">
          <a:xfrm>
            <a:off x="5914529" y="4609070"/>
            <a:ext cx="646404" cy="539116"/>
          </a:xfrm>
          <a:prstGeom prst="rect">
            <a:avLst/>
          </a:prstGeom>
          <a:noFill/>
        </p:spPr>
      </p:pic>
    </p:spTree>
    <p:extLst>
      <p:ext uri="{BB962C8B-B14F-4D97-AF65-F5344CB8AC3E}">
        <p14:creationId xmlns:p14="http://schemas.microsoft.com/office/powerpoint/2010/main" val="1362247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000" dirty="0" smtClean="0"/>
              <a:t>WHAT DO YOU WISH FOR OUR CHILDREN?</a:t>
            </a:r>
            <a:endParaRPr lang="en-US" sz="7000" dirty="0"/>
          </a:p>
        </p:txBody>
      </p:sp>
      <p:sp>
        <p:nvSpPr>
          <p:cNvPr id="3" name="Subtitle 2"/>
          <p:cNvSpPr>
            <a:spLocks noGrp="1"/>
          </p:cNvSpPr>
          <p:nvPr>
            <p:ph type="subTitle" idx="1"/>
          </p:nvPr>
        </p:nvSpPr>
        <p:spPr/>
        <p:txBody>
          <a:bodyPr/>
          <a:lstStyle/>
          <a:p>
            <a:r>
              <a:rPr lang="en-US" dirty="0" smtClean="0"/>
              <a:t>(ONE OR TWO WORDS)</a:t>
            </a:r>
            <a:endParaRPr lang="en-US" dirty="0"/>
          </a:p>
        </p:txBody>
      </p:sp>
      <p:pic>
        <p:nvPicPr>
          <p:cNvPr id="5" name="Picture 4" descr="ImageProxy"/>
          <p:cNvPicPr/>
          <p:nvPr/>
        </p:nvPicPr>
        <p:blipFill>
          <a:blip r:embed="rId3">
            <a:extLst>
              <a:ext uri="{28A0092B-C50C-407E-A947-70E740481C1C}">
                <a14:useLocalDpi xmlns:a14="http://schemas.microsoft.com/office/drawing/2010/main" val="0"/>
              </a:ext>
            </a:extLst>
          </a:blip>
          <a:srcRect/>
          <a:stretch>
            <a:fillRect/>
          </a:stretch>
        </p:blipFill>
        <p:spPr bwMode="auto">
          <a:xfrm>
            <a:off x="5914529" y="4609070"/>
            <a:ext cx="646404" cy="539116"/>
          </a:xfrm>
          <a:prstGeom prst="rect">
            <a:avLst/>
          </a:prstGeom>
          <a:noFill/>
        </p:spPr>
      </p:pic>
    </p:spTree>
    <p:extLst>
      <p:ext uri="{BB962C8B-B14F-4D97-AF65-F5344CB8AC3E}">
        <p14:creationId xmlns:p14="http://schemas.microsoft.com/office/powerpoint/2010/main" val="117266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4C7F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000" dirty="0" err="1" smtClean="0"/>
              <a:t>tHE</a:t>
            </a:r>
            <a:r>
              <a:rPr lang="en-US" sz="7000" dirty="0" smtClean="0"/>
              <a:t> PURPOSE OF EDUCATION IS</a:t>
            </a:r>
            <a:r>
              <a:rPr lang="mr-IN" sz="7000" dirty="0" smtClean="0"/>
              <a:t>…</a:t>
            </a:r>
            <a:endParaRPr lang="en-US" sz="7000" dirty="0"/>
          </a:p>
        </p:txBody>
      </p:sp>
      <p:sp>
        <p:nvSpPr>
          <p:cNvPr id="3" name="Subtitle 2"/>
          <p:cNvSpPr>
            <a:spLocks noGrp="1"/>
          </p:cNvSpPr>
          <p:nvPr>
            <p:ph type="subTitle" idx="1"/>
          </p:nvPr>
        </p:nvSpPr>
        <p:spPr/>
        <p:txBody>
          <a:bodyPr/>
          <a:lstStyle/>
          <a:p>
            <a:r>
              <a:rPr lang="en-US" dirty="0" smtClean="0"/>
              <a:t>(ONE WORD)</a:t>
            </a:r>
            <a:endParaRPr lang="en-US" dirty="0"/>
          </a:p>
        </p:txBody>
      </p:sp>
      <p:pic>
        <p:nvPicPr>
          <p:cNvPr id="5" name="Picture 4" descr="ImageProxy"/>
          <p:cNvPicPr/>
          <p:nvPr/>
        </p:nvPicPr>
        <p:blipFill>
          <a:blip r:embed="rId3">
            <a:extLst>
              <a:ext uri="{28A0092B-C50C-407E-A947-70E740481C1C}">
                <a14:useLocalDpi xmlns:a14="http://schemas.microsoft.com/office/drawing/2010/main" val="0"/>
              </a:ext>
            </a:extLst>
          </a:blip>
          <a:srcRect/>
          <a:stretch>
            <a:fillRect/>
          </a:stretch>
        </p:blipFill>
        <p:spPr bwMode="auto">
          <a:xfrm>
            <a:off x="5914529" y="4609070"/>
            <a:ext cx="646404" cy="539116"/>
          </a:xfrm>
          <a:prstGeom prst="rect">
            <a:avLst/>
          </a:prstGeom>
          <a:noFill/>
        </p:spPr>
      </p:pic>
    </p:spTree>
    <p:extLst>
      <p:ext uri="{BB962C8B-B14F-4D97-AF65-F5344CB8AC3E}">
        <p14:creationId xmlns:p14="http://schemas.microsoft.com/office/powerpoint/2010/main" val="113895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6" name="Rectangle 5"/>
          <p:cNvSpPr/>
          <p:nvPr/>
        </p:nvSpPr>
        <p:spPr>
          <a:xfrm>
            <a:off x="2884713" y="769007"/>
            <a:ext cx="6671090" cy="1323439"/>
          </a:xfrm>
          <a:prstGeom prst="rect">
            <a:avLst/>
          </a:prstGeom>
        </p:spPr>
        <p:txBody>
          <a:bodyPr wrap="square">
            <a:spAutoFit/>
          </a:bodyPr>
          <a:lstStyle/>
          <a:p>
            <a:pPr algn="ctr"/>
            <a:r>
              <a:rPr lang="en-US" sz="8000" dirty="0" smtClean="0">
                <a:latin typeface="Gill Sans MT" charset="0"/>
                <a:ea typeface="Gill Sans MT" charset="0"/>
                <a:cs typeface="Gill Sans MT" charset="0"/>
              </a:rPr>
              <a:t>Mindfulness</a:t>
            </a:r>
            <a:endParaRPr lang="en-US" sz="8000" dirty="0">
              <a:latin typeface="Gill Sans MT" charset="0"/>
              <a:ea typeface="Gill Sans MT" charset="0"/>
              <a:cs typeface="Gill Sans MT" charset="0"/>
            </a:endParaRPr>
          </a:p>
        </p:txBody>
      </p:sp>
      <p:sp>
        <p:nvSpPr>
          <p:cNvPr id="3" name="Slide Number Placeholder 2"/>
          <p:cNvSpPr>
            <a:spLocks noGrp="1"/>
          </p:cNvSpPr>
          <p:nvPr>
            <p:ph type="sldNum" sz="quarter" idx="12"/>
          </p:nvPr>
        </p:nvSpPr>
        <p:spPr/>
        <p:txBody>
          <a:bodyPr/>
          <a:lstStyle/>
          <a:p>
            <a:fld id="{C9C3AE3D-E55F-5242-82FE-9E445D7D860D}" type="slidenum">
              <a:rPr lang="en-US" smtClean="0"/>
              <a:pPr/>
              <a:t>5</a:t>
            </a:fld>
            <a:endParaRPr lang="en-US"/>
          </a:p>
        </p:txBody>
      </p:sp>
      <p:sp>
        <p:nvSpPr>
          <p:cNvPr id="13" name="Rectangle 12"/>
          <p:cNvSpPr/>
          <p:nvPr/>
        </p:nvSpPr>
        <p:spPr>
          <a:xfrm>
            <a:off x="1954500" y="2566083"/>
            <a:ext cx="8333809" cy="2862322"/>
          </a:xfrm>
          <a:prstGeom prst="rect">
            <a:avLst/>
          </a:prstGeom>
        </p:spPr>
        <p:txBody>
          <a:bodyPr wrap="square">
            <a:spAutoFit/>
          </a:bodyPr>
          <a:lstStyle/>
          <a:p>
            <a:pPr algn="ctr"/>
            <a:r>
              <a:rPr lang="en-US" sz="6000" dirty="0">
                <a:cs typeface="Open sans"/>
              </a:rPr>
              <a:t>…means paying attention to what is happening in the present moment.</a:t>
            </a:r>
          </a:p>
        </p:txBody>
      </p:sp>
      <p:pic>
        <p:nvPicPr>
          <p:cNvPr id="14" name="Picture 13" descr="ImageProxy"/>
          <p:cNvPicPr/>
          <p:nvPr/>
        </p:nvPicPr>
        <p:blipFill>
          <a:blip r:embed="rId3">
            <a:extLst>
              <a:ext uri="{28A0092B-C50C-407E-A947-70E740481C1C}">
                <a14:useLocalDpi xmlns:a14="http://schemas.microsoft.com/office/drawing/2010/main" val="0"/>
              </a:ext>
            </a:extLst>
          </a:blip>
          <a:srcRect/>
          <a:stretch>
            <a:fillRect/>
          </a:stretch>
        </p:blipFill>
        <p:spPr bwMode="auto">
          <a:xfrm>
            <a:off x="5798202" y="2092446"/>
            <a:ext cx="646404" cy="539116"/>
          </a:xfrm>
          <a:prstGeom prst="rect">
            <a:avLst/>
          </a:prstGeom>
          <a:noFill/>
        </p:spPr>
      </p:pic>
    </p:spTree>
    <p:extLst>
      <p:ext uri="{BB962C8B-B14F-4D97-AF65-F5344CB8AC3E}">
        <p14:creationId xmlns:p14="http://schemas.microsoft.com/office/powerpoint/2010/main" val="173917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4C7F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000" dirty="0" smtClean="0">
                <a:ea typeface="Marker Felt Thin" charset="0"/>
                <a:cs typeface="Marker Felt Thin" charset="0"/>
              </a:rPr>
              <a:t>How are you today?</a:t>
            </a:r>
            <a:endParaRPr lang="en-US" sz="7000" dirty="0">
              <a:ea typeface="Marker Felt Thin" charset="0"/>
              <a:cs typeface="Marker Felt Thin" charset="0"/>
            </a:endParaRPr>
          </a:p>
        </p:txBody>
      </p:sp>
      <p:pic>
        <p:nvPicPr>
          <p:cNvPr id="5" name="Picture 4" descr="ImageProxy"/>
          <p:cNvPicPr/>
          <p:nvPr/>
        </p:nvPicPr>
        <p:blipFill>
          <a:blip r:embed="rId3">
            <a:extLst>
              <a:ext uri="{28A0092B-C50C-407E-A947-70E740481C1C}">
                <a14:useLocalDpi xmlns:a14="http://schemas.microsoft.com/office/drawing/2010/main" val="0"/>
              </a:ext>
            </a:extLst>
          </a:blip>
          <a:srcRect/>
          <a:stretch>
            <a:fillRect/>
          </a:stretch>
        </p:blipFill>
        <p:spPr bwMode="auto">
          <a:xfrm>
            <a:off x="5914529" y="4609070"/>
            <a:ext cx="646404" cy="539116"/>
          </a:xfrm>
          <a:prstGeom prst="rect">
            <a:avLst/>
          </a:prstGeom>
          <a:noFill/>
        </p:spPr>
      </p:pic>
    </p:spTree>
    <p:extLst>
      <p:ext uri="{BB962C8B-B14F-4D97-AF65-F5344CB8AC3E}">
        <p14:creationId xmlns:p14="http://schemas.microsoft.com/office/powerpoint/2010/main" val="227742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84713" y="769007"/>
            <a:ext cx="6671090" cy="1323439"/>
          </a:xfrm>
          <a:prstGeom prst="rect">
            <a:avLst/>
          </a:prstGeom>
        </p:spPr>
        <p:txBody>
          <a:bodyPr wrap="square">
            <a:spAutoFit/>
          </a:bodyPr>
          <a:lstStyle/>
          <a:p>
            <a:pPr algn="ctr"/>
            <a:r>
              <a:rPr lang="en-US" sz="8000" dirty="0" smtClean="0">
                <a:latin typeface="Gill Sans MT" charset="0"/>
                <a:ea typeface="Gill Sans MT" charset="0"/>
                <a:cs typeface="Gill Sans MT" charset="0"/>
              </a:rPr>
              <a:t>Mindfulness</a:t>
            </a:r>
            <a:endParaRPr lang="en-US" sz="8000" dirty="0">
              <a:latin typeface="Gill Sans MT" charset="0"/>
              <a:ea typeface="Gill Sans MT" charset="0"/>
              <a:cs typeface="Gill Sans MT" charset="0"/>
            </a:endParaRPr>
          </a:p>
        </p:txBody>
      </p:sp>
      <p:sp>
        <p:nvSpPr>
          <p:cNvPr id="3" name="Slide Number Placeholder 2"/>
          <p:cNvSpPr>
            <a:spLocks noGrp="1"/>
          </p:cNvSpPr>
          <p:nvPr>
            <p:ph type="sldNum" sz="quarter" idx="12"/>
          </p:nvPr>
        </p:nvSpPr>
        <p:spPr/>
        <p:txBody>
          <a:bodyPr/>
          <a:lstStyle/>
          <a:p>
            <a:fld id="{C9C3AE3D-E55F-5242-82FE-9E445D7D860D}" type="slidenum">
              <a:rPr lang="en-US" smtClean="0"/>
              <a:pPr/>
              <a:t>7</a:t>
            </a:fld>
            <a:endParaRPr lang="en-US"/>
          </a:p>
        </p:txBody>
      </p:sp>
      <p:sp>
        <p:nvSpPr>
          <p:cNvPr id="13" name="Rectangle 12"/>
          <p:cNvSpPr/>
          <p:nvPr/>
        </p:nvSpPr>
        <p:spPr>
          <a:xfrm>
            <a:off x="1954500" y="2566083"/>
            <a:ext cx="8333809" cy="2862322"/>
          </a:xfrm>
          <a:prstGeom prst="rect">
            <a:avLst/>
          </a:prstGeom>
        </p:spPr>
        <p:txBody>
          <a:bodyPr wrap="square">
            <a:spAutoFit/>
          </a:bodyPr>
          <a:lstStyle/>
          <a:p>
            <a:pPr algn="ctr"/>
            <a:r>
              <a:rPr lang="en-US" sz="6000" dirty="0">
                <a:cs typeface="Open sans"/>
              </a:rPr>
              <a:t>…means paying attention to what is happening in the present moment.</a:t>
            </a:r>
          </a:p>
        </p:txBody>
      </p:sp>
      <p:pic>
        <p:nvPicPr>
          <p:cNvPr id="14" name="Picture 13" descr="ImageProxy"/>
          <p:cNvPicPr/>
          <p:nvPr/>
        </p:nvPicPr>
        <p:blipFill>
          <a:blip r:embed="rId3">
            <a:extLst>
              <a:ext uri="{28A0092B-C50C-407E-A947-70E740481C1C}">
                <a14:useLocalDpi xmlns:a14="http://schemas.microsoft.com/office/drawing/2010/main" val="0"/>
              </a:ext>
            </a:extLst>
          </a:blip>
          <a:srcRect/>
          <a:stretch>
            <a:fillRect/>
          </a:stretch>
        </p:blipFill>
        <p:spPr bwMode="auto">
          <a:xfrm>
            <a:off x="5798202" y="2092446"/>
            <a:ext cx="646404" cy="539116"/>
          </a:xfrm>
          <a:prstGeom prst="rect">
            <a:avLst/>
          </a:prstGeom>
          <a:noFill/>
        </p:spPr>
      </p:pic>
    </p:spTree>
    <p:extLst>
      <p:ext uri="{BB962C8B-B14F-4D97-AF65-F5344CB8AC3E}">
        <p14:creationId xmlns:p14="http://schemas.microsoft.com/office/powerpoint/2010/main" val="185477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1524000" y="18591"/>
            <a:ext cx="9144000" cy="892552"/>
          </a:xfrm>
          <a:prstGeom prst="rect">
            <a:avLst/>
          </a:prstGeom>
        </p:spPr>
        <p:txBody>
          <a:bodyPr wrap="square">
            <a:spAutoFit/>
          </a:bodyPr>
          <a:lstStyle/>
          <a:p>
            <a:pPr algn="ctr"/>
            <a:r>
              <a:rPr lang="en-US" sz="5200" dirty="0">
                <a:cs typeface="Pinto NO_01"/>
              </a:rPr>
              <a:t>Wheel of mindfulness</a:t>
            </a:r>
          </a:p>
        </p:txBody>
      </p:sp>
      <p:sp>
        <p:nvSpPr>
          <p:cNvPr id="3" name="Slide Number Placeholder 2"/>
          <p:cNvSpPr>
            <a:spLocks noGrp="1"/>
          </p:cNvSpPr>
          <p:nvPr>
            <p:ph type="sldNum" sz="quarter" idx="12"/>
          </p:nvPr>
        </p:nvSpPr>
        <p:spPr/>
        <p:txBody>
          <a:bodyPr/>
          <a:lstStyle/>
          <a:p>
            <a:fld id="{C9C3AE3D-E55F-5242-82FE-9E445D7D860D}" type="slidenum">
              <a:rPr lang="en-US" smtClean="0"/>
              <a:pPr/>
              <a:t>8</a:t>
            </a:fld>
            <a:endParaRPr lang="en-US"/>
          </a:p>
        </p:txBody>
      </p:sp>
      <p:pic>
        <p:nvPicPr>
          <p:cNvPr id="5" name="Picture 4" descr="8029590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274" y="744874"/>
            <a:ext cx="5957452" cy="5672287"/>
          </a:xfrm>
          <a:prstGeom prst="rect">
            <a:avLst/>
          </a:prstGeom>
        </p:spPr>
      </p:pic>
      <p:cxnSp>
        <p:nvCxnSpPr>
          <p:cNvPr id="14" name="Straight Arrow Connector 13"/>
          <p:cNvCxnSpPr/>
          <p:nvPr/>
        </p:nvCxnSpPr>
        <p:spPr>
          <a:xfrm flipV="1">
            <a:off x="7059213" y="1383684"/>
            <a:ext cx="1734493" cy="2735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338785" y="3304019"/>
            <a:ext cx="1514430" cy="553998"/>
          </a:xfrm>
          <a:prstGeom prst="rect">
            <a:avLst/>
          </a:prstGeom>
        </p:spPr>
        <p:txBody>
          <a:bodyPr wrap="square">
            <a:spAutoFit/>
          </a:bodyPr>
          <a:lstStyle/>
          <a:p>
            <a:pPr algn="ctr"/>
            <a:r>
              <a:rPr lang="en-US" sz="3000" dirty="0">
                <a:solidFill>
                  <a:schemeClr val="tx2">
                    <a:lumMod val="60000"/>
                    <a:lumOff val="40000"/>
                  </a:schemeClr>
                </a:solidFill>
                <a:cs typeface="Open sans"/>
              </a:rPr>
              <a:t>mind</a:t>
            </a:r>
          </a:p>
        </p:txBody>
      </p:sp>
      <p:sp>
        <p:nvSpPr>
          <p:cNvPr id="17" name="Rectangle 16"/>
          <p:cNvSpPr/>
          <p:nvPr/>
        </p:nvSpPr>
        <p:spPr>
          <a:xfrm>
            <a:off x="8793705" y="933936"/>
            <a:ext cx="1514430" cy="553998"/>
          </a:xfrm>
          <a:prstGeom prst="rect">
            <a:avLst/>
          </a:prstGeom>
        </p:spPr>
        <p:txBody>
          <a:bodyPr wrap="square">
            <a:spAutoFit/>
          </a:bodyPr>
          <a:lstStyle/>
          <a:p>
            <a:pPr algn="ctr"/>
            <a:r>
              <a:rPr lang="en-US" sz="3000" dirty="0">
                <a:solidFill>
                  <a:schemeClr val="tx2">
                    <a:lumMod val="60000"/>
                    <a:lumOff val="40000"/>
                  </a:schemeClr>
                </a:solidFill>
                <a:cs typeface="Open sans"/>
              </a:rPr>
              <a:t>sights</a:t>
            </a:r>
          </a:p>
        </p:txBody>
      </p:sp>
      <p:cxnSp>
        <p:nvCxnSpPr>
          <p:cNvPr id="18" name="Straight Arrow Connector 17"/>
          <p:cNvCxnSpPr/>
          <p:nvPr/>
        </p:nvCxnSpPr>
        <p:spPr>
          <a:xfrm flipV="1">
            <a:off x="8168150" y="2994822"/>
            <a:ext cx="906576" cy="1421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9074726" y="2582983"/>
            <a:ext cx="1514430" cy="553998"/>
          </a:xfrm>
          <a:prstGeom prst="rect">
            <a:avLst/>
          </a:prstGeom>
        </p:spPr>
        <p:txBody>
          <a:bodyPr wrap="square">
            <a:spAutoFit/>
          </a:bodyPr>
          <a:lstStyle/>
          <a:p>
            <a:pPr algn="ctr"/>
            <a:r>
              <a:rPr lang="en-US" sz="3000" dirty="0">
                <a:solidFill>
                  <a:schemeClr val="tx2">
                    <a:lumMod val="60000"/>
                    <a:lumOff val="40000"/>
                  </a:schemeClr>
                </a:solidFill>
                <a:cs typeface="Open sans"/>
              </a:rPr>
              <a:t>sounds</a:t>
            </a:r>
          </a:p>
        </p:txBody>
      </p:sp>
      <p:cxnSp>
        <p:nvCxnSpPr>
          <p:cNvPr id="23" name="Straight Arrow Connector 22"/>
          <p:cNvCxnSpPr/>
          <p:nvPr/>
        </p:nvCxnSpPr>
        <p:spPr>
          <a:xfrm>
            <a:off x="7732158" y="4947143"/>
            <a:ext cx="1342568" cy="4374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074726" y="5044180"/>
            <a:ext cx="1514430" cy="553998"/>
          </a:xfrm>
          <a:prstGeom prst="rect">
            <a:avLst/>
          </a:prstGeom>
        </p:spPr>
        <p:txBody>
          <a:bodyPr wrap="square">
            <a:spAutoFit/>
          </a:bodyPr>
          <a:lstStyle/>
          <a:p>
            <a:pPr algn="ctr"/>
            <a:r>
              <a:rPr lang="en-US" sz="3000" dirty="0">
                <a:solidFill>
                  <a:schemeClr val="tx2">
                    <a:lumMod val="60000"/>
                    <a:lumOff val="40000"/>
                  </a:schemeClr>
                </a:solidFill>
                <a:cs typeface="Open sans"/>
              </a:rPr>
              <a:t>tastes</a:t>
            </a:r>
          </a:p>
        </p:txBody>
      </p:sp>
      <p:cxnSp>
        <p:nvCxnSpPr>
          <p:cNvPr id="29" name="Straight Arrow Connector 28"/>
          <p:cNvCxnSpPr/>
          <p:nvPr/>
        </p:nvCxnSpPr>
        <p:spPr>
          <a:xfrm>
            <a:off x="6064011" y="5724280"/>
            <a:ext cx="0" cy="5797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5338785" y="6304002"/>
            <a:ext cx="1514430" cy="553998"/>
          </a:xfrm>
          <a:prstGeom prst="rect">
            <a:avLst/>
          </a:prstGeom>
        </p:spPr>
        <p:txBody>
          <a:bodyPr wrap="square">
            <a:spAutoFit/>
          </a:bodyPr>
          <a:lstStyle/>
          <a:p>
            <a:pPr algn="ctr"/>
            <a:r>
              <a:rPr lang="en-US" sz="3000" dirty="0">
                <a:solidFill>
                  <a:schemeClr val="tx2">
                    <a:lumMod val="60000"/>
                    <a:lumOff val="40000"/>
                  </a:schemeClr>
                </a:solidFill>
                <a:cs typeface="Open sans"/>
              </a:rPr>
              <a:t>smells</a:t>
            </a:r>
          </a:p>
        </p:txBody>
      </p:sp>
      <p:cxnSp>
        <p:nvCxnSpPr>
          <p:cNvPr id="33" name="Straight Arrow Connector 32"/>
          <p:cNvCxnSpPr/>
          <p:nvPr/>
        </p:nvCxnSpPr>
        <p:spPr>
          <a:xfrm flipH="1">
            <a:off x="3637618" y="4947143"/>
            <a:ext cx="843553" cy="4374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1519121" y="4876792"/>
            <a:ext cx="2118496" cy="1015663"/>
          </a:xfrm>
          <a:prstGeom prst="rect">
            <a:avLst/>
          </a:prstGeom>
        </p:spPr>
        <p:txBody>
          <a:bodyPr wrap="square">
            <a:spAutoFit/>
          </a:bodyPr>
          <a:lstStyle/>
          <a:p>
            <a:pPr algn="ctr"/>
            <a:r>
              <a:rPr lang="en-US" sz="3000" dirty="0">
                <a:solidFill>
                  <a:schemeClr val="tx2">
                    <a:lumMod val="60000"/>
                    <a:lumOff val="40000"/>
                  </a:schemeClr>
                </a:solidFill>
                <a:cs typeface="Open sans"/>
              </a:rPr>
              <a:t>sensations / touch</a:t>
            </a:r>
          </a:p>
        </p:txBody>
      </p:sp>
      <p:cxnSp>
        <p:nvCxnSpPr>
          <p:cNvPr id="39" name="Straight Arrow Connector 38"/>
          <p:cNvCxnSpPr/>
          <p:nvPr/>
        </p:nvCxnSpPr>
        <p:spPr>
          <a:xfrm flipH="1" flipV="1">
            <a:off x="3324838" y="2994822"/>
            <a:ext cx="720338" cy="1421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1452775" y="2588145"/>
            <a:ext cx="1952489" cy="553998"/>
          </a:xfrm>
          <a:prstGeom prst="rect">
            <a:avLst/>
          </a:prstGeom>
        </p:spPr>
        <p:txBody>
          <a:bodyPr wrap="square">
            <a:spAutoFit/>
          </a:bodyPr>
          <a:lstStyle/>
          <a:p>
            <a:pPr algn="ctr"/>
            <a:r>
              <a:rPr lang="en-US" sz="3000" dirty="0">
                <a:solidFill>
                  <a:schemeClr val="tx2">
                    <a:lumMod val="60000"/>
                    <a:lumOff val="40000"/>
                  </a:schemeClr>
                </a:solidFill>
                <a:cs typeface="Open sans"/>
              </a:rPr>
              <a:t>thoughts</a:t>
            </a:r>
          </a:p>
        </p:txBody>
      </p:sp>
      <p:sp>
        <p:nvSpPr>
          <p:cNvPr id="43" name="Rectangle 42"/>
          <p:cNvSpPr/>
          <p:nvPr/>
        </p:nvSpPr>
        <p:spPr>
          <a:xfrm>
            <a:off x="1524001" y="933936"/>
            <a:ext cx="1952488" cy="553998"/>
          </a:xfrm>
          <a:prstGeom prst="rect">
            <a:avLst/>
          </a:prstGeom>
        </p:spPr>
        <p:txBody>
          <a:bodyPr wrap="square">
            <a:spAutoFit/>
          </a:bodyPr>
          <a:lstStyle/>
          <a:p>
            <a:pPr algn="ctr"/>
            <a:r>
              <a:rPr lang="en-US" sz="3000" dirty="0">
                <a:solidFill>
                  <a:schemeClr val="tx2">
                    <a:lumMod val="60000"/>
                    <a:lumOff val="40000"/>
                  </a:schemeClr>
                </a:solidFill>
                <a:cs typeface="Open sans"/>
              </a:rPr>
              <a:t>emotions</a:t>
            </a:r>
          </a:p>
        </p:txBody>
      </p:sp>
      <p:cxnSp>
        <p:nvCxnSpPr>
          <p:cNvPr id="44" name="Straight Arrow Connector 43"/>
          <p:cNvCxnSpPr/>
          <p:nvPr/>
        </p:nvCxnSpPr>
        <p:spPr>
          <a:xfrm flipH="1" flipV="1">
            <a:off x="3476488" y="1383684"/>
            <a:ext cx="1687106" cy="2735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7" name="Picture 26" descr="ImageProxy"/>
          <p:cNvPicPr/>
          <p:nvPr/>
        </p:nvPicPr>
        <p:blipFill>
          <a:blip r:embed="rId4">
            <a:extLst>
              <a:ext uri="{28A0092B-C50C-407E-A947-70E740481C1C}">
                <a14:useLocalDpi xmlns:a14="http://schemas.microsoft.com/office/drawing/2010/main" val="0"/>
              </a:ext>
            </a:extLst>
          </a:blip>
          <a:srcRect/>
          <a:stretch>
            <a:fillRect/>
          </a:stretch>
        </p:blipFill>
        <p:spPr bwMode="auto">
          <a:xfrm>
            <a:off x="5772798" y="1864577"/>
            <a:ext cx="646404" cy="539116"/>
          </a:xfrm>
          <a:prstGeom prst="rect">
            <a:avLst/>
          </a:prstGeom>
          <a:noFill/>
        </p:spPr>
      </p:pic>
    </p:spTree>
    <p:extLst>
      <p:ext uri="{BB962C8B-B14F-4D97-AF65-F5344CB8AC3E}">
        <p14:creationId xmlns:p14="http://schemas.microsoft.com/office/powerpoint/2010/main" val="13223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4" grpId="0"/>
      <p:bldP spid="30" grpId="0"/>
      <p:bldP spid="34" grpId="0"/>
      <p:bldP spid="40"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000" dirty="0" smtClean="0">
                <a:ea typeface="Marker Felt Thin" charset="0"/>
                <a:cs typeface="Marker Felt Thin" charset="0"/>
              </a:rPr>
              <a:t>“welcome to our super mind machine”</a:t>
            </a:r>
            <a:endParaRPr lang="en-US" sz="7000" dirty="0">
              <a:ea typeface="Marker Felt Thin" charset="0"/>
              <a:cs typeface="Marker Felt Thin" charset="0"/>
            </a:endParaRPr>
          </a:p>
        </p:txBody>
      </p:sp>
      <p:sp>
        <p:nvSpPr>
          <p:cNvPr id="3" name="Subtitle 2"/>
          <p:cNvSpPr>
            <a:spLocks noGrp="1"/>
          </p:cNvSpPr>
          <p:nvPr>
            <p:ph type="subTitle" idx="1"/>
          </p:nvPr>
        </p:nvSpPr>
        <p:spPr/>
        <p:txBody>
          <a:bodyPr/>
          <a:lstStyle/>
          <a:p>
            <a:r>
              <a:rPr lang="en-US" dirty="0" smtClean="0"/>
              <a:t>MIND TRAINING </a:t>
            </a:r>
            <a:endParaRPr lang="en-US" dirty="0"/>
          </a:p>
        </p:txBody>
      </p:sp>
      <p:pic>
        <p:nvPicPr>
          <p:cNvPr id="5" name="Picture 4" descr="ImageProxy"/>
          <p:cNvPicPr/>
          <p:nvPr/>
        </p:nvPicPr>
        <p:blipFill>
          <a:blip r:embed="rId3">
            <a:extLst>
              <a:ext uri="{28A0092B-C50C-407E-A947-70E740481C1C}">
                <a14:useLocalDpi xmlns:a14="http://schemas.microsoft.com/office/drawing/2010/main" val="0"/>
              </a:ext>
            </a:extLst>
          </a:blip>
          <a:srcRect/>
          <a:stretch>
            <a:fillRect/>
          </a:stretch>
        </p:blipFill>
        <p:spPr bwMode="auto">
          <a:xfrm>
            <a:off x="5914529" y="4609070"/>
            <a:ext cx="646404" cy="539116"/>
          </a:xfrm>
          <a:prstGeom prst="rect">
            <a:avLst/>
          </a:prstGeom>
          <a:noFill/>
        </p:spPr>
      </p:pic>
    </p:spTree>
    <p:extLst>
      <p:ext uri="{BB962C8B-B14F-4D97-AF65-F5344CB8AC3E}">
        <p14:creationId xmlns:p14="http://schemas.microsoft.com/office/powerpoint/2010/main" val="177319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majorFont>
      <a:minorFont>
        <a:latin typeface="Gill Sans MT"/>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395</TotalTime>
  <Words>1313</Words>
  <Application>Microsoft Office PowerPoint</Application>
  <PresentationFormat>Custom</PresentationFormat>
  <Paragraphs>130</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Badge</vt:lpstr>
      <vt:lpstr>Mindfulness in school</vt:lpstr>
      <vt:lpstr>wHAT DO SCHOOL’S TEACH?</vt:lpstr>
      <vt:lpstr>WHAT DO YOU WISH FOR OUR CHILDREN?</vt:lpstr>
      <vt:lpstr>tHE PURPOSE OF EDUCATION IS…</vt:lpstr>
      <vt:lpstr>PowerPoint Presentation</vt:lpstr>
      <vt:lpstr>How are you today?</vt:lpstr>
      <vt:lpstr>PowerPoint Presentation</vt:lpstr>
      <vt:lpstr>PowerPoint Presentation</vt:lpstr>
      <vt:lpstr>“welcome to our super mind machine”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SCHOOL’S TEACH?</dc:title>
  <dc:creator>Rebecca Zimmerman</dc:creator>
  <cp:lastModifiedBy>Service Birmingham</cp:lastModifiedBy>
  <cp:revision>29</cp:revision>
  <dcterms:created xsi:type="dcterms:W3CDTF">2017-02-17T15:39:05Z</dcterms:created>
  <dcterms:modified xsi:type="dcterms:W3CDTF">2017-05-09T14:46:55Z</dcterms:modified>
</cp:coreProperties>
</file>