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60" r:id="rId4"/>
    <p:sldMasterId id="2147483696" r:id="rId5"/>
    <p:sldMasterId id="2147483702" r:id="rId6"/>
  </p:sldMasterIdLst>
  <p:notesMasterIdLst>
    <p:notesMasterId r:id="rId27"/>
  </p:notesMasterIdLst>
  <p:handoutMasterIdLst>
    <p:handoutMasterId r:id="rId28"/>
  </p:handoutMasterIdLst>
  <p:sldIdLst>
    <p:sldId id="256" r:id="rId7"/>
    <p:sldId id="285" r:id="rId8"/>
    <p:sldId id="328" r:id="rId9"/>
    <p:sldId id="329" r:id="rId10"/>
    <p:sldId id="330" r:id="rId11"/>
    <p:sldId id="354" r:id="rId12"/>
    <p:sldId id="369" r:id="rId13"/>
    <p:sldId id="367" r:id="rId14"/>
    <p:sldId id="357" r:id="rId15"/>
    <p:sldId id="363" r:id="rId16"/>
    <p:sldId id="364" r:id="rId17"/>
    <p:sldId id="368" r:id="rId18"/>
    <p:sldId id="370" r:id="rId19"/>
    <p:sldId id="360" r:id="rId20"/>
    <p:sldId id="361" r:id="rId21"/>
    <p:sldId id="362" r:id="rId22"/>
    <p:sldId id="333" r:id="rId23"/>
    <p:sldId id="352" r:id="rId24"/>
    <p:sldId id="353" r:id="rId25"/>
    <p:sldId id="350" r:id="rId2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1721" autoAdjust="0"/>
  </p:normalViewPr>
  <p:slideViewPr>
    <p:cSldViewPr>
      <p:cViewPr>
        <p:scale>
          <a:sx n="60" d="100"/>
          <a:sy n="60" d="100"/>
        </p:scale>
        <p:origin x="-2076" y="-936"/>
      </p:cViewPr>
      <p:guideLst>
        <p:guide orient="horz" pos="2160"/>
        <p:guide pos="3120"/>
      </p:guideLst>
    </p:cSldViewPr>
  </p:slideViewPr>
  <p:notesTextViewPr>
    <p:cViewPr>
      <p:scale>
        <a:sx n="1" d="1"/>
        <a:sy n="1" d="1"/>
      </p:scale>
      <p:origin x="0" y="0"/>
    </p:cViewPr>
  </p:notesTextViewPr>
  <p:notesViewPr>
    <p:cSldViewPr>
      <p:cViewPr>
        <p:scale>
          <a:sx n="90" d="100"/>
          <a:sy n="90" d="100"/>
        </p:scale>
        <p:origin x="-834" y="180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2A4CB7C-2352-48B7-9D4C-1095F404129E}" type="datetimeFigureOut">
              <a:rPr lang="en-GB" smtClean="0"/>
              <a:t>22/06/2017</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562074-1482-4715-A86C-6EA7204089D0}" type="slidenum">
              <a:rPr lang="en-GB" smtClean="0"/>
              <a:t>‹#›</a:t>
            </a:fld>
            <a:endParaRPr lang="en-GB" dirty="0"/>
          </a:p>
        </p:txBody>
      </p:sp>
    </p:spTree>
    <p:extLst>
      <p:ext uri="{BB962C8B-B14F-4D97-AF65-F5344CB8AC3E}">
        <p14:creationId xmlns:p14="http://schemas.microsoft.com/office/powerpoint/2010/main" val="387366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40D3CA9-943A-443C-AE12-4296B871D212}" type="datetimeFigureOut">
              <a:rPr lang="en-GB" smtClean="0"/>
              <a:t>22/06/2017</a:t>
            </a:fld>
            <a:endParaRPr lang="en-GB"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AF7EA01-BEEF-48B2-A454-76D6E6ABF8C3}" type="slidenum">
              <a:rPr lang="en-GB" smtClean="0"/>
              <a:t>‹#›</a:t>
            </a:fld>
            <a:endParaRPr lang="en-GB" dirty="0"/>
          </a:p>
        </p:txBody>
      </p:sp>
    </p:spTree>
    <p:extLst>
      <p:ext uri="{BB962C8B-B14F-4D97-AF65-F5344CB8AC3E}">
        <p14:creationId xmlns:p14="http://schemas.microsoft.com/office/powerpoint/2010/main" val="134759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F7EA01-BEEF-48B2-A454-76D6E6ABF8C3}" type="slidenum">
              <a:rPr lang="en-GB" smtClean="0"/>
              <a:t>1</a:t>
            </a:fld>
            <a:endParaRPr lang="en-GB" dirty="0"/>
          </a:p>
        </p:txBody>
      </p:sp>
    </p:spTree>
    <p:extLst>
      <p:ext uri="{BB962C8B-B14F-4D97-AF65-F5344CB8AC3E}">
        <p14:creationId xmlns:p14="http://schemas.microsoft.com/office/powerpoint/2010/main" val="1289857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Act was created with a certain set of goals. Its primary purpose was to give boundaries and help for local authorities and/or other entities to better regulate official intervention in the interests of children.</a:t>
            </a:r>
            <a:endParaRPr lang="en-GB" dirty="0"/>
          </a:p>
        </p:txBody>
      </p:sp>
      <p:sp>
        <p:nvSpPr>
          <p:cNvPr id="4" name="Slide Number Placeholder 3"/>
          <p:cNvSpPr>
            <a:spLocks noGrp="1"/>
          </p:cNvSpPr>
          <p:nvPr>
            <p:ph type="sldNum" sz="quarter" idx="10"/>
          </p:nvPr>
        </p:nvSpPr>
        <p:spPr/>
        <p:txBody>
          <a:bodyPr/>
          <a:lstStyle/>
          <a:p>
            <a:pPr>
              <a:defRPr/>
            </a:pPr>
            <a:fld id="{444ACCD5-0922-4FAE-A666-31E58207FE92}" type="slidenum">
              <a:rPr lang="en-GB" smtClean="0"/>
              <a:pPr>
                <a:defRPr/>
              </a:pPr>
              <a:t>14</a:t>
            </a:fld>
            <a:endParaRPr lang="en-GB" dirty="0"/>
          </a:p>
        </p:txBody>
      </p:sp>
    </p:spTree>
    <p:extLst>
      <p:ext uri="{BB962C8B-B14F-4D97-AF65-F5344CB8AC3E}">
        <p14:creationId xmlns:p14="http://schemas.microsoft.com/office/powerpoint/2010/main" val="138612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school fails to protect children- you are have failed&gt;</a:t>
            </a:r>
            <a:endParaRPr lang="en-GB" dirty="0"/>
          </a:p>
        </p:txBody>
      </p:sp>
      <p:sp>
        <p:nvSpPr>
          <p:cNvPr id="4" name="Slide Number Placeholder 3"/>
          <p:cNvSpPr>
            <a:spLocks noGrp="1"/>
          </p:cNvSpPr>
          <p:nvPr>
            <p:ph type="sldNum" sz="quarter" idx="10"/>
          </p:nvPr>
        </p:nvSpPr>
        <p:spPr/>
        <p:txBody>
          <a:bodyPr/>
          <a:lstStyle/>
          <a:p>
            <a:pPr>
              <a:defRPr/>
            </a:pPr>
            <a:fld id="{444ACCD5-0922-4FAE-A666-31E58207FE92}" type="slidenum">
              <a:rPr lang="en-GB" smtClean="0"/>
              <a:pPr>
                <a:defRPr/>
              </a:pPr>
              <a:t>15</a:t>
            </a:fld>
            <a:endParaRPr lang="en-GB" dirty="0"/>
          </a:p>
        </p:txBody>
      </p:sp>
    </p:spTree>
    <p:extLst>
      <p:ext uri="{BB962C8B-B14F-4D97-AF65-F5344CB8AC3E}">
        <p14:creationId xmlns:p14="http://schemas.microsoft.com/office/powerpoint/2010/main" val="1386126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44ACCD5-0922-4FAE-A666-31E58207FE92}" type="slidenum">
              <a:rPr lang="en-GB" smtClean="0"/>
              <a:pPr>
                <a:defRPr/>
              </a:pPr>
              <a:t>16</a:t>
            </a:fld>
            <a:endParaRPr lang="en-GB" dirty="0"/>
          </a:p>
        </p:txBody>
      </p:sp>
    </p:spTree>
    <p:extLst>
      <p:ext uri="{BB962C8B-B14F-4D97-AF65-F5344CB8AC3E}">
        <p14:creationId xmlns:p14="http://schemas.microsoft.com/office/powerpoint/2010/main" val="138612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people failed at that school but , Mr Christopher Raymond Hood’s career ; a top notch Headteacher took the guillotine . Why?</a:t>
            </a:r>
          </a:p>
          <a:p>
            <a:endParaRPr lang="en-GB" baseline="0" dirty="0" smtClean="0"/>
          </a:p>
        </p:txBody>
      </p:sp>
      <p:sp>
        <p:nvSpPr>
          <p:cNvPr id="4" name="Slide Number Placeholder 3"/>
          <p:cNvSpPr>
            <a:spLocks noGrp="1"/>
          </p:cNvSpPr>
          <p:nvPr>
            <p:ph type="sldNum" sz="quarter" idx="10"/>
          </p:nvPr>
        </p:nvSpPr>
        <p:spPr/>
        <p:txBody>
          <a:bodyPr/>
          <a:lstStyle/>
          <a:p>
            <a:fld id="{7AF7EA01-BEEF-48B2-A454-76D6E6ABF8C3}" type="slidenum">
              <a:rPr lang="en-GB" smtClean="0"/>
              <a:t>17</a:t>
            </a:fld>
            <a:endParaRPr lang="en-GB" dirty="0"/>
          </a:p>
        </p:txBody>
      </p:sp>
    </p:spTree>
    <p:extLst>
      <p:ext uri="{BB962C8B-B14F-4D97-AF65-F5344CB8AC3E}">
        <p14:creationId xmlns:p14="http://schemas.microsoft.com/office/powerpoint/2010/main" val="152644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Before I do that, I thought it would be helpful</a:t>
            </a:r>
            <a:r>
              <a:rPr lang="en-GB" baseline="0" dirty="0" smtClean="0"/>
              <a:t> to recap a few points  from our meeting.</a:t>
            </a:r>
            <a:endParaRPr lang="en-GB" dirty="0"/>
          </a:p>
        </p:txBody>
      </p:sp>
      <p:sp>
        <p:nvSpPr>
          <p:cNvPr id="4" name="Slide Number Placeholder 3"/>
          <p:cNvSpPr>
            <a:spLocks noGrp="1"/>
          </p:cNvSpPr>
          <p:nvPr>
            <p:ph type="sldNum" sz="quarter" idx="10"/>
          </p:nvPr>
        </p:nvSpPr>
        <p:spPr/>
        <p:txBody>
          <a:bodyPr/>
          <a:lstStyle/>
          <a:p>
            <a:fld id="{7AF7EA01-BEEF-48B2-A454-76D6E6ABF8C3}" type="slidenum">
              <a:rPr lang="en-GB" smtClean="0"/>
              <a:t>2</a:t>
            </a:fld>
            <a:endParaRPr lang="en-GB" dirty="0"/>
          </a:p>
        </p:txBody>
      </p:sp>
    </p:spTree>
    <p:extLst>
      <p:ext uri="{BB962C8B-B14F-4D97-AF65-F5344CB8AC3E}">
        <p14:creationId xmlns:p14="http://schemas.microsoft.com/office/powerpoint/2010/main" val="3771237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dealing with child abuse allegations , it is acknowledged that quite often we would actually be dealing with diverse  individual  perceptions of what</a:t>
            </a:r>
            <a:r>
              <a:rPr lang="en-GB" baseline="0" dirty="0" smtClean="0"/>
              <a:t> abuse is or is not</a:t>
            </a:r>
            <a:r>
              <a:rPr lang="en-GB" dirty="0" smtClean="0"/>
              <a:t>.</a:t>
            </a:r>
            <a:endParaRPr lang="en-GB" dirty="0"/>
          </a:p>
        </p:txBody>
      </p:sp>
      <p:sp>
        <p:nvSpPr>
          <p:cNvPr id="4" name="Slide Number Placeholder 3"/>
          <p:cNvSpPr>
            <a:spLocks noGrp="1"/>
          </p:cNvSpPr>
          <p:nvPr>
            <p:ph type="sldNum" sz="quarter" idx="10"/>
          </p:nvPr>
        </p:nvSpPr>
        <p:spPr/>
        <p:txBody>
          <a:bodyPr/>
          <a:lstStyle/>
          <a:p>
            <a:fld id="{7AF7EA01-BEEF-48B2-A454-76D6E6ABF8C3}" type="slidenum">
              <a:rPr lang="en-GB" smtClean="0"/>
              <a:t>3</a:t>
            </a:fld>
            <a:endParaRPr lang="en-GB" dirty="0"/>
          </a:p>
        </p:txBody>
      </p:sp>
    </p:spTree>
    <p:extLst>
      <p:ext uri="{BB962C8B-B14F-4D97-AF65-F5344CB8AC3E}">
        <p14:creationId xmlns:p14="http://schemas.microsoft.com/office/powerpoint/2010/main" val="301689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Education settings must have regard to it when carrying out their duties to safeguard and promote the welfare of children. </a:t>
            </a:r>
          </a:p>
          <a:p>
            <a:r>
              <a:rPr lang="en-GB" dirty="0" smtClean="0"/>
              <a:t>I will briefly walk you through your responsibilities but lean more towards abuse in professional relationships as detailed in part 4.</a:t>
            </a:r>
            <a:endParaRPr lang="en-GB" dirty="0"/>
          </a:p>
        </p:txBody>
      </p:sp>
      <p:sp>
        <p:nvSpPr>
          <p:cNvPr id="4" name="Slide Number Placeholder 3"/>
          <p:cNvSpPr>
            <a:spLocks noGrp="1"/>
          </p:cNvSpPr>
          <p:nvPr>
            <p:ph type="sldNum" sz="quarter" idx="10"/>
          </p:nvPr>
        </p:nvSpPr>
        <p:spPr/>
        <p:txBody>
          <a:bodyPr/>
          <a:lstStyle/>
          <a:p>
            <a:pPr>
              <a:defRPr/>
            </a:pPr>
            <a:fld id="{444ACCD5-0922-4FAE-A666-31E58207FE92}" type="slidenum">
              <a:rPr lang="en-GB" smtClean="0"/>
              <a:pPr>
                <a:defRPr/>
              </a:pPr>
              <a:t>5</a:t>
            </a:fld>
            <a:endParaRPr lang="en-GB" dirty="0"/>
          </a:p>
        </p:txBody>
      </p:sp>
    </p:spTree>
    <p:extLst>
      <p:ext uri="{BB962C8B-B14F-4D97-AF65-F5344CB8AC3E}">
        <p14:creationId xmlns:p14="http://schemas.microsoft.com/office/powerpoint/2010/main" val="286870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Complaints are a good measure of how well we are doing. Welcoming and</a:t>
            </a:r>
            <a:r>
              <a:rPr lang="en-GB" baseline="0" dirty="0" smtClean="0"/>
              <a:t> m</a:t>
            </a:r>
            <a:r>
              <a:rPr lang="en-GB" dirty="0" smtClean="0"/>
              <a:t>anaging</a:t>
            </a:r>
            <a:r>
              <a:rPr lang="en-GB" baseline="0" dirty="0" smtClean="0"/>
              <a:t> them well helps the organisation ; safeguards children and reassures parents .</a:t>
            </a:r>
            <a:endParaRPr lang="en-GB" dirty="0"/>
          </a:p>
        </p:txBody>
      </p:sp>
      <p:sp>
        <p:nvSpPr>
          <p:cNvPr id="4" name="Slide Number Placeholder 3"/>
          <p:cNvSpPr>
            <a:spLocks noGrp="1"/>
          </p:cNvSpPr>
          <p:nvPr>
            <p:ph type="sldNum" sz="quarter" idx="10"/>
          </p:nvPr>
        </p:nvSpPr>
        <p:spPr/>
        <p:txBody>
          <a:bodyPr/>
          <a:lstStyle/>
          <a:p>
            <a:pPr>
              <a:defRPr/>
            </a:pPr>
            <a:fld id="{444ACCD5-0922-4FAE-A666-31E58207FE92}" type="slidenum">
              <a:rPr lang="en-GB" smtClean="0"/>
              <a:pPr>
                <a:defRPr/>
              </a:pPr>
              <a:t>6</a:t>
            </a:fld>
            <a:endParaRPr lang="en-GB" dirty="0"/>
          </a:p>
        </p:txBody>
      </p:sp>
    </p:spTree>
    <p:extLst>
      <p:ext uri="{BB962C8B-B14F-4D97-AF65-F5344CB8AC3E}">
        <p14:creationId xmlns:p14="http://schemas.microsoft.com/office/powerpoint/2010/main" val="138612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Generally speaking, an allegation is an accusation/assertion against someone, which is sometimes true and sometimes not.</a:t>
            </a:r>
          </a:p>
          <a:p>
            <a:r>
              <a:rPr lang="en-GB" dirty="0" smtClean="0"/>
              <a:t>In the legal terms, an allegation is a formal claim against someone which should spark an investigation that leads to someone being proven innocent or found guilty.</a:t>
            </a:r>
          </a:p>
          <a:p>
            <a:r>
              <a:rPr lang="en-GB" dirty="0" smtClean="0"/>
              <a:t>However, in everyday use, an allegation includes what someone thinks about another, (perception) whether or not there is proof. For example, if someone makes an allegation that you're a cruel teacher, they might base it on their own experience with you, but they may not be able to prove it. The investigation is about either substantiating, founding the basis of or not. Not necessarily, proving guilt or innocence.</a:t>
            </a:r>
          </a:p>
          <a:p>
            <a:r>
              <a:rPr lang="en-GB" dirty="0" smtClean="0"/>
              <a:t>Discuss now what is you think is a relevant allegation? Two minutes:</a:t>
            </a:r>
          </a:p>
          <a:p>
            <a:r>
              <a:rPr lang="en-GB" dirty="0" smtClean="0"/>
              <a:t> </a:t>
            </a:r>
            <a:endParaRPr lang="en-GB" dirty="0"/>
          </a:p>
        </p:txBody>
      </p:sp>
      <p:sp>
        <p:nvSpPr>
          <p:cNvPr id="4" name="Slide Number Placeholder 3"/>
          <p:cNvSpPr>
            <a:spLocks noGrp="1"/>
          </p:cNvSpPr>
          <p:nvPr>
            <p:ph type="sldNum" sz="quarter" idx="10"/>
          </p:nvPr>
        </p:nvSpPr>
        <p:spPr/>
        <p:txBody>
          <a:bodyPr/>
          <a:lstStyle/>
          <a:p>
            <a:fld id="{7AF7EA01-BEEF-48B2-A454-76D6E6ABF8C3}" type="slidenum">
              <a:rPr lang="en-GB" smtClean="0"/>
              <a:t>8</a:t>
            </a:fld>
            <a:endParaRPr lang="en-GB" dirty="0"/>
          </a:p>
        </p:txBody>
      </p:sp>
    </p:spTree>
    <p:extLst>
      <p:ext uri="{BB962C8B-B14F-4D97-AF65-F5344CB8AC3E}">
        <p14:creationId xmlns:p14="http://schemas.microsoft.com/office/powerpoint/2010/main" val="162991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r>
              <a:rPr lang="en-GB" altLang="en-US" dirty="0" smtClean="0"/>
              <a:t>An allegation is an accusation/assertion against someone, which is sometimes true and sometimes not.  In the legal space, an allegation is a formal claim against someone which should sparks an investigation that leads to someone being proven innocent or found guilty.</a:t>
            </a:r>
          </a:p>
          <a:p>
            <a:pPr eaLnBrk="1" hangingPunct="1"/>
            <a:r>
              <a:rPr lang="en-GB" altLang="en-US" dirty="0" smtClean="0"/>
              <a:t>However, in everyday use, an allegation is what someone thinks, (perception) whether or not there is proof. For example, if someone makes an allegation that you're a cruel teacher, they might base it on their own experience with you, but they won't be able to prove it. The investigation is about either substantiating, founding the basis of or not.</a:t>
            </a:r>
          </a:p>
          <a:p>
            <a:pPr eaLnBrk="1" hangingPunct="1"/>
            <a:r>
              <a:rPr lang="en-GB" altLang="en-US" dirty="0" smtClean="0"/>
              <a:t> Underlying principles </a:t>
            </a:r>
          </a:p>
          <a:p>
            <a:pPr marL="171450" indent="-171450" eaLnBrk="1" hangingPunct="1">
              <a:buFont typeface="Arial" panose="020B0604020202020204" pitchFamily="34" charset="0"/>
              <a:buChar char="•"/>
            </a:pPr>
            <a:r>
              <a:rPr lang="en-GB" altLang="en-US" dirty="0" smtClean="0"/>
              <a:t>The welfare of the child is paramount. </a:t>
            </a:r>
          </a:p>
          <a:p>
            <a:pPr marL="171450" indent="-171450" eaLnBrk="1" hangingPunct="1">
              <a:buFont typeface="Arial" panose="020B0604020202020204" pitchFamily="34" charset="0"/>
              <a:buChar char="•"/>
            </a:pPr>
            <a:r>
              <a:rPr lang="en-GB" altLang="en-US" dirty="0" smtClean="0"/>
              <a:t>Adults about whom there are concerns should be treated fairly and honestly and should be provided with support.</a:t>
            </a:r>
          </a:p>
          <a:p>
            <a:pPr marL="171450" indent="-171450" eaLnBrk="1" hangingPunct="1">
              <a:buFont typeface="Arial" panose="020B0604020202020204" pitchFamily="34" charset="0"/>
              <a:buChar char="•"/>
            </a:pPr>
            <a:endParaRPr lang="en-GB" altLang="en-US" dirty="0" smtClean="0"/>
          </a:p>
          <a:p>
            <a:pPr marL="171450" indent="-171450" eaLnBrk="1" hangingPunct="1">
              <a:buFont typeface="Arial" panose="020B0604020202020204" pitchFamily="34" charset="0"/>
              <a:buChar char="•"/>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06665" y="4715831"/>
            <a:ext cx="4984346" cy="4466649"/>
          </a:xfrm>
          <a:noFill/>
        </p:spPr>
        <p:txBody>
          <a:bodyPr/>
          <a:lstStyle/>
          <a:p>
            <a:pPr eaLnBrk="1" hangingPunct="1"/>
            <a:r>
              <a:rPr lang="en-GB" altLang="en-US" dirty="0" smtClean="0"/>
              <a:t>163. It is extremely important that when an allegation is made, the school or college</a:t>
            </a:r>
          </a:p>
          <a:p>
            <a:pPr eaLnBrk="1" hangingPunct="1"/>
            <a:r>
              <a:rPr lang="en-GB" altLang="en-US" dirty="0" smtClean="0"/>
              <a:t>makes every effort to maintain confidentiality and guard against unwanted publicity while</a:t>
            </a:r>
          </a:p>
          <a:p>
            <a:pPr eaLnBrk="1" hangingPunct="1"/>
            <a:r>
              <a:rPr lang="en-GB" altLang="en-US" dirty="0" smtClean="0"/>
              <a:t>an allegation is being investigated or considered. The Education Act 2002 introduced</a:t>
            </a:r>
          </a:p>
          <a:p>
            <a:pPr eaLnBrk="1" hangingPunct="1"/>
            <a:r>
              <a:rPr lang="en-GB" altLang="en-US" dirty="0" smtClean="0"/>
              <a:t>reporting restrictions preventing the publication of any material that may lead to the</a:t>
            </a:r>
          </a:p>
          <a:p>
            <a:pPr eaLnBrk="1" hangingPunct="1"/>
            <a:r>
              <a:rPr lang="en-GB" altLang="en-US" dirty="0" smtClean="0"/>
              <a:t>identification of a teacher who has been accused by, or on behalf of, a pupil from the</a:t>
            </a:r>
          </a:p>
          <a:p>
            <a:pPr eaLnBrk="1" hangingPunct="1"/>
            <a:r>
              <a:rPr lang="en-GB" altLang="en-US" dirty="0" smtClean="0"/>
              <a:t>same school (where that identification would identify the teacher as the subject of the</a:t>
            </a:r>
          </a:p>
          <a:p>
            <a:pPr eaLnBrk="1" hangingPunct="1"/>
            <a:r>
              <a:rPr lang="en-GB" altLang="en-US" dirty="0" smtClean="0"/>
              <a:t>allegation).</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669785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1"/>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144593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3995045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34885064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88504" y="16288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226588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3354041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3962808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344041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40129362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1038277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420517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42666221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34270415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88504" y="16288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133330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3EA5BA0-27A5-43CA-9A63-DDD79E7BC925}"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958D3872-2521-41DF-AA18-83062A596A47}" type="slidenum">
              <a:rPr lang="en-GB" smtClean="0"/>
              <a:t>‹#›</a:t>
            </a:fld>
            <a:endParaRPr lang="en-GB" dirty="0"/>
          </a:p>
        </p:txBody>
      </p:sp>
    </p:spTree>
    <p:extLst>
      <p:ext uri="{BB962C8B-B14F-4D97-AF65-F5344CB8AC3E}">
        <p14:creationId xmlns:p14="http://schemas.microsoft.com/office/powerpoint/2010/main" val="167774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19180726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1497874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23867056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39833198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2791892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396015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2747392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305459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9133685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2682298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4109986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t>‹#›</a:t>
            </a:fld>
            <a:endParaRPr lang="en-GB" dirty="0"/>
          </a:p>
        </p:txBody>
      </p:sp>
    </p:spTree>
    <p:extLst>
      <p:ext uri="{BB962C8B-B14F-4D97-AF65-F5344CB8AC3E}">
        <p14:creationId xmlns:p14="http://schemas.microsoft.com/office/powerpoint/2010/main" val="3027258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2623856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5239362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153873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6797071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155010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252225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269970378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12742509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352659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4277196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2409838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81CBF3ED-7D6B-4BD6-BAE5-A667E465ECE6}"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E306EF3C-6559-40A3-896C-78A327DA6541}" type="slidenum">
              <a:rPr lang="en-GB" smtClean="0"/>
              <a:t>‹#›</a:t>
            </a:fld>
            <a:endParaRPr lang="en-GB" dirty="0"/>
          </a:p>
        </p:txBody>
      </p:sp>
    </p:spTree>
    <p:extLst>
      <p:ext uri="{BB962C8B-B14F-4D97-AF65-F5344CB8AC3E}">
        <p14:creationId xmlns:p14="http://schemas.microsoft.com/office/powerpoint/2010/main" val="3898933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dirty="0"/>
          </a:p>
        </p:txBody>
      </p:sp>
    </p:spTree>
    <p:extLst>
      <p:ext uri="{BB962C8B-B14F-4D97-AF65-F5344CB8AC3E}">
        <p14:creationId xmlns:p14="http://schemas.microsoft.com/office/powerpoint/2010/main" val="28210651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dirty="0"/>
          </a:p>
        </p:txBody>
      </p:sp>
    </p:spTree>
    <p:extLst>
      <p:ext uri="{BB962C8B-B14F-4D97-AF65-F5344CB8AC3E}">
        <p14:creationId xmlns:p14="http://schemas.microsoft.com/office/powerpoint/2010/main" val="7412045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22/06/2017</a:t>
            </a:fld>
            <a:endParaRPr lang="en-GB"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dirty="0"/>
          </a:p>
        </p:txBody>
      </p:sp>
    </p:spTree>
    <p:extLst>
      <p:ext uri="{BB962C8B-B14F-4D97-AF65-F5344CB8AC3E}">
        <p14:creationId xmlns:p14="http://schemas.microsoft.com/office/powerpoint/2010/main" val="38279501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22/06/2017</a:t>
            </a:fld>
            <a:endParaRPr lang="en-GB"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dirty="0"/>
          </a:p>
        </p:txBody>
      </p:sp>
    </p:spTree>
    <p:extLst>
      <p:ext uri="{BB962C8B-B14F-4D97-AF65-F5344CB8AC3E}">
        <p14:creationId xmlns:p14="http://schemas.microsoft.com/office/powerpoint/2010/main" val="303634502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568F680B-E859-44A9-ACF0-BF6240ADA54A}" type="datetimeFigureOut">
              <a:rPr lang="en-GB" smtClean="0"/>
              <a:t>22/06/2017</a:t>
            </a:fld>
            <a:endParaRPr lang="en-GB"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6F345BBD-1876-48F5-AB62-8B9D1BDBD20A}" type="slidenum">
              <a:rPr lang="en-GB" smtClean="0"/>
              <a:t>‹#›</a:t>
            </a:fld>
            <a:endParaRPr lang="en-GB" dirty="0"/>
          </a:p>
        </p:txBody>
      </p:sp>
    </p:spTree>
    <p:extLst>
      <p:ext uri="{BB962C8B-B14F-4D97-AF65-F5344CB8AC3E}">
        <p14:creationId xmlns:p14="http://schemas.microsoft.com/office/powerpoint/2010/main" val="2445123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819541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8326680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0"/>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080547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2204838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9211786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4268850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46805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338197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158861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196925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2286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76714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C79DCEDA-5B81-408B-9569-6C7D9EE96739}" type="datetimeFigureOut">
              <a:rPr lang="en-GB" smtClean="0">
                <a:solidFill>
                  <a:prstClr val="black"/>
                </a:solidFill>
              </a:rPr>
              <a:pPr/>
              <a:t>22/06/2017</a:t>
            </a:fld>
            <a:endParaRPr lang="en-GB" dirty="0">
              <a:solidFill>
                <a:prstClr val="black"/>
              </a:solidFill>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FC345F4B-8075-4905-BF05-EFC12F22C8D4}"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099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358873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42777046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F2CCE541-507E-48AD-8C01-CF563DFE6F43}" type="datetimeFigureOut">
              <a:rPr lang="en-GB" smtClean="0"/>
              <a:t>22/06/2017</a:t>
            </a:fld>
            <a:endParaRPr lang="en-GB"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6586A449-AD69-4E4B-8063-712DD3A0DEA2}" type="slidenum">
              <a:rPr lang="en-GB" smtClean="0"/>
              <a:t>‹#›</a:t>
            </a:fld>
            <a:endParaRPr lang="en-GB" dirty="0"/>
          </a:p>
        </p:txBody>
      </p:sp>
    </p:spTree>
    <p:extLst>
      <p:ext uri="{BB962C8B-B14F-4D97-AF65-F5344CB8AC3E}">
        <p14:creationId xmlns:p14="http://schemas.microsoft.com/office/powerpoint/2010/main" val="274499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5.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3.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CC_Powerpoint_Master_Slide_Deck_A4-0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93060" y="-8194"/>
            <a:ext cx="4529328" cy="3712464"/>
          </a:xfrm>
          <a:prstGeom prst="rect">
            <a:avLst/>
          </a:prstGeom>
        </p:spPr>
      </p:pic>
    </p:spTree>
    <p:extLst>
      <p:ext uri="{BB962C8B-B14F-4D97-AF65-F5344CB8AC3E}">
        <p14:creationId xmlns:p14="http://schemas.microsoft.com/office/powerpoint/2010/main" val="49018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2.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68074" y="0"/>
            <a:ext cx="3246120" cy="2694432"/>
          </a:xfrm>
          <a:prstGeom prst="rect">
            <a:avLst/>
          </a:prstGeom>
        </p:spPr>
      </p:pic>
    </p:spTree>
    <p:extLst>
      <p:ext uri="{BB962C8B-B14F-4D97-AF65-F5344CB8AC3E}">
        <p14:creationId xmlns:p14="http://schemas.microsoft.com/office/powerpoint/2010/main" val="1867792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806035"/>
            <a:ext cx="9906000" cy="1051965"/>
          </a:xfrm>
          <a:prstGeom prst="rect">
            <a:avLst/>
          </a:prstGeom>
        </p:spPr>
      </p:pic>
    </p:spTree>
    <p:extLst>
      <p:ext uri="{BB962C8B-B14F-4D97-AF65-F5344CB8AC3E}">
        <p14:creationId xmlns:p14="http://schemas.microsoft.com/office/powerpoint/2010/main" val="2563927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CC_Powerpoint_Master_Slide_Deck_A4-04.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914563"/>
            <a:ext cx="9906000" cy="951631"/>
          </a:xfrm>
          <a:prstGeom prst="rect">
            <a:avLst/>
          </a:prstGeom>
        </p:spPr>
      </p:pic>
    </p:spTree>
    <p:extLst>
      <p:ext uri="{BB962C8B-B14F-4D97-AF65-F5344CB8AC3E}">
        <p14:creationId xmlns:p14="http://schemas.microsoft.com/office/powerpoint/2010/main" val="128899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nd-slide-05.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0004" y="0"/>
            <a:ext cx="9724983" cy="6858000"/>
          </a:xfrm>
          <a:prstGeom prst="rect">
            <a:avLst/>
          </a:prstGeom>
        </p:spPr>
      </p:pic>
    </p:spTree>
    <p:extLst>
      <p:ext uri="{BB962C8B-B14F-4D97-AF65-F5344CB8AC3E}">
        <p14:creationId xmlns:p14="http://schemas.microsoft.com/office/powerpoint/2010/main" val="4524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CC_Powerpoint_Master_Slide_Deck_A4-0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806035"/>
            <a:ext cx="9906000" cy="1051965"/>
          </a:xfrm>
          <a:prstGeom prst="rect">
            <a:avLst/>
          </a:prstGeom>
        </p:spPr>
      </p:pic>
    </p:spTree>
    <p:extLst>
      <p:ext uri="{BB962C8B-B14F-4D97-AF65-F5344CB8AC3E}">
        <p14:creationId xmlns:p14="http://schemas.microsoft.com/office/powerpoint/2010/main" val="810015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www.gov.uk/government/uploads/system/uploads/attachment_data/file/510543/prohibition_order_mr_christopher_raymond_hood_001.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488" y="404664"/>
            <a:ext cx="5400600" cy="3693319"/>
          </a:xfrm>
          <a:prstGeom prst="rect">
            <a:avLst/>
          </a:prstGeom>
          <a:noFill/>
        </p:spPr>
        <p:txBody>
          <a:bodyPr wrap="square" rtlCol="0">
            <a:spAutoFit/>
          </a:bodyPr>
          <a:lstStyle/>
          <a:p>
            <a:pPr algn="ctr"/>
            <a:r>
              <a:rPr lang="en-GB" sz="3600" b="1" dirty="0">
                <a:solidFill>
                  <a:srgbClr val="00B0F0"/>
                </a:solidFill>
                <a:latin typeface="Arial" panose="020B0604020202020204" pitchFamily="34" charset="0"/>
                <a:cs typeface="Arial" panose="020B0604020202020204" pitchFamily="34" charset="0"/>
              </a:rPr>
              <a:t>Area Safeguarding Meeting</a:t>
            </a:r>
          </a:p>
          <a:p>
            <a:pPr algn="ctr"/>
            <a:r>
              <a:rPr lang="en-GB" sz="3600" b="1" dirty="0" smtClean="0">
                <a:solidFill>
                  <a:srgbClr val="00B0F0"/>
                </a:solidFill>
                <a:latin typeface="Arial" panose="020B0604020202020204" pitchFamily="34" charset="0"/>
                <a:cs typeface="Arial" panose="020B0604020202020204" pitchFamily="34" charset="0"/>
              </a:rPr>
              <a:t>-</a:t>
            </a:r>
            <a:r>
              <a:rPr lang="en-GB" sz="3600" b="1" dirty="0">
                <a:solidFill>
                  <a:srgbClr val="00B0F0"/>
                </a:solidFill>
                <a:latin typeface="Arial" panose="020B0604020202020204" pitchFamily="34" charset="0"/>
                <a:cs typeface="Arial" panose="020B0604020202020204" pitchFamily="34" charset="0"/>
              </a:rPr>
              <a:t>Keeping children safe from </a:t>
            </a:r>
            <a:r>
              <a:rPr lang="en-GB" sz="3600" b="1" dirty="0" smtClean="0">
                <a:solidFill>
                  <a:srgbClr val="00B0F0"/>
                </a:solidFill>
                <a:latin typeface="Arial" panose="020B0604020202020204" pitchFamily="34" charset="0"/>
                <a:cs typeface="Arial" panose="020B0604020202020204" pitchFamily="34" charset="0"/>
              </a:rPr>
              <a:t>harm within Professional Relationships.</a:t>
            </a:r>
            <a:endParaRPr lang="en-GB" sz="3600" b="1" dirty="0">
              <a:solidFill>
                <a:srgbClr val="00B0F0"/>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575558" y="4481768"/>
            <a:ext cx="5688632" cy="923330"/>
          </a:xfrm>
          <a:prstGeom prst="rect">
            <a:avLst/>
          </a:prstGeom>
          <a:noFill/>
        </p:spPr>
        <p:txBody>
          <a:bodyPr wrap="square" rtlCol="0">
            <a:spAutoFit/>
          </a:bodyPr>
          <a:lstStyle/>
          <a:p>
            <a:r>
              <a:rPr lang="en-GB" dirty="0">
                <a:solidFill>
                  <a:schemeClr val="bg1">
                    <a:lumMod val="50000"/>
                  </a:schemeClr>
                </a:solidFill>
                <a:latin typeface="Arial" panose="020B0604020202020204" pitchFamily="34" charset="0"/>
                <a:cs typeface="Arial" panose="020B0604020202020204" pitchFamily="34" charset="0"/>
              </a:rPr>
              <a:t>Micho </a:t>
            </a:r>
            <a:r>
              <a:rPr lang="en-GB" dirty="0" smtClean="0">
                <a:solidFill>
                  <a:schemeClr val="bg1">
                    <a:lumMod val="50000"/>
                  </a:schemeClr>
                </a:solidFill>
                <a:latin typeface="Arial" panose="020B0604020202020204" pitchFamily="34" charset="0"/>
                <a:cs typeface="Arial" panose="020B0604020202020204" pitchFamily="34" charset="0"/>
              </a:rPr>
              <a:t>Moyo :Principal </a:t>
            </a:r>
            <a:r>
              <a:rPr lang="en-GB" dirty="0">
                <a:solidFill>
                  <a:schemeClr val="bg1">
                    <a:lumMod val="50000"/>
                  </a:schemeClr>
                </a:solidFill>
                <a:latin typeface="Arial" panose="020B0604020202020204" pitchFamily="34" charset="0"/>
                <a:cs typeface="Arial" panose="020B0604020202020204" pitchFamily="34" charset="0"/>
              </a:rPr>
              <a:t>Officer Safeguarding- Schools and Education Services CP Advisor(LADO Team)</a:t>
            </a:r>
          </a:p>
          <a:p>
            <a:r>
              <a:rPr lang="en-GB" dirty="0" smtClean="0">
                <a:solidFill>
                  <a:srgbClr val="FF0000"/>
                </a:solidFill>
              </a:rPr>
              <a:t>July 2017</a:t>
            </a:r>
            <a:endParaRPr lang="en-GB" dirty="0">
              <a:solidFill>
                <a:srgbClr val="FF0000"/>
              </a:solidFill>
            </a:endParaRPr>
          </a:p>
        </p:txBody>
      </p:sp>
    </p:spTree>
    <p:extLst>
      <p:ext uri="{BB962C8B-B14F-4D97-AF65-F5344CB8AC3E}">
        <p14:creationId xmlns:p14="http://schemas.microsoft.com/office/powerpoint/2010/main" val="1553601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8464" y="260351"/>
            <a:ext cx="8712968" cy="1014413"/>
          </a:xfrm>
        </p:spPr>
        <p:txBody>
          <a:bodyPr/>
          <a:lstStyle/>
          <a:p>
            <a:pPr eaLnBrk="1" hangingPunct="1"/>
            <a:r>
              <a:rPr lang="en-GB" altLang="en-US" sz="3600" dirty="0" smtClean="0">
                <a:solidFill>
                  <a:srgbClr val="00B0F0"/>
                </a:solidFill>
              </a:rPr>
              <a:t>When a  relevant concern arises in school the Case-manager should ask:</a:t>
            </a:r>
          </a:p>
        </p:txBody>
      </p:sp>
      <p:sp>
        <p:nvSpPr>
          <p:cNvPr id="15363" name="Rectangle 3"/>
          <p:cNvSpPr>
            <a:spLocks noGrp="1" noChangeArrowheads="1"/>
          </p:cNvSpPr>
          <p:nvPr>
            <p:ph type="body" idx="1"/>
          </p:nvPr>
        </p:nvSpPr>
        <p:spPr>
          <a:xfrm>
            <a:off x="0" y="1556792"/>
            <a:ext cx="9633520" cy="4574134"/>
          </a:xfrm>
        </p:spPr>
        <p:txBody>
          <a:bodyPr/>
          <a:lstStyle/>
          <a:p>
            <a:r>
              <a:rPr lang="en-GB" altLang="en-US" sz="2600" dirty="0" smtClean="0"/>
              <a:t>Is this an </a:t>
            </a:r>
            <a:r>
              <a:rPr lang="en-GB" altLang="en-US" sz="2600" dirty="0"/>
              <a:t>allegation,</a:t>
            </a:r>
            <a:r>
              <a:rPr lang="en-GB" altLang="en-US" sz="2600" dirty="0">
                <a:solidFill>
                  <a:srgbClr val="FF0000"/>
                </a:solidFill>
              </a:rPr>
              <a:t>(of </a:t>
            </a:r>
            <a:r>
              <a:rPr lang="en-GB" altLang="en-US" sz="2600" dirty="0" smtClean="0">
                <a:solidFill>
                  <a:srgbClr val="FF0000"/>
                </a:solidFill>
              </a:rPr>
              <a:t>Abuse/Harm) </a:t>
            </a:r>
            <a:r>
              <a:rPr lang="en-GB" altLang="en-US" sz="2600" dirty="0"/>
              <a:t>a concern about the quality of care or practice or a complaint</a:t>
            </a:r>
            <a:r>
              <a:rPr lang="en-GB" altLang="en-US" sz="2600" dirty="0" smtClean="0"/>
              <a:t>.) neither or all the above?</a:t>
            </a:r>
          </a:p>
          <a:p>
            <a:pPr eaLnBrk="1" hangingPunct="1"/>
            <a:r>
              <a:rPr lang="en-GB" altLang="en-US" sz="2600" dirty="0" smtClean="0"/>
              <a:t>Are there any potential criminal considerations?</a:t>
            </a:r>
          </a:p>
          <a:p>
            <a:pPr eaLnBrk="1" hangingPunct="1"/>
            <a:r>
              <a:rPr lang="en-GB" altLang="en-US" sz="2600" dirty="0" smtClean="0"/>
              <a:t>If in doubt discuss your concerns – Child Protection Advisor  for Schools and Education Services/ Designated Officers </a:t>
            </a:r>
            <a:r>
              <a:rPr lang="en-GB" altLang="en-US" sz="2600" dirty="0" smtClean="0">
                <a:solidFill>
                  <a:srgbClr val="0070C0"/>
                </a:solidFill>
              </a:rPr>
              <a:t>0121 675 1669</a:t>
            </a:r>
          </a:p>
          <a:p>
            <a:pPr eaLnBrk="1" hangingPunct="1"/>
            <a:r>
              <a:rPr lang="en-GB" altLang="en-US" sz="2600" dirty="0" smtClean="0"/>
              <a:t>Keep a detailed record of all actions and the reason if you do decided  not refer. </a:t>
            </a:r>
          </a:p>
          <a:p>
            <a:pPr eaLnBrk="1" hangingPunct="1"/>
            <a:r>
              <a:rPr lang="en-GB" altLang="en-US" sz="2600" dirty="0" smtClean="0"/>
              <a:t>Ofsted Inspectors routinely ask about LADO referrals.</a:t>
            </a:r>
          </a:p>
        </p:txBody>
      </p:sp>
      <p:sp>
        <p:nvSpPr>
          <p:cNvPr id="15364" name="Text Box 4"/>
          <p:cNvSpPr txBox="1">
            <a:spLocks noChangeArrowheads="1"/>
          </p:cNvSpPr>
          <p:nvPr/>
        </p:nvSpPr>
        <p:spPr bwMode="auto">
          <a:xfrm>
            <a:off x="1073150" y="2286000"/>
            <a:ext cx="8089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a:spcBef>
                <a:spcPct val="50000"/>
              </a:spcBef>
              <a:buClrTx/>
              <a:buSzTx/>
              <a:buFontTx/>
              <a:buNone/>
            </a:pPr>
            <a:endParaRPr lang="en-US" altLang="en-US" sz="2400" dirty="0">
              <a:solidFill>
                <a:schemeClr val="tx1"/>
              </a:solidFill>
              <a:latin typeface="Times New Roman" pitchFamily="18" charset="0"/>
            </a:endParaRPr>
          </a:p>
        </p:txBody>
      </p:sp>
      <p:sp>
        <p:nvSpPr>
          <p:cNvPr id="15365" name="Text Box 5"/>
          <p:cNvSpPr txBox="1">
            <a:spLocks noChangeArrowheads="1"/>
          </p:cNvSpPr>
          <p:nvPr/>
        </p:nvSpPr>
        <p:spPr bwMode="auto">
          <a:xfrm>
            <a:off x="1073150" y="2286000"/>
            <a:ext cx="7264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a:spcBef>
                <a:spcPct val="50000"/>
              </a:spcBef>
              <a:buClrTx/>
              <a:buSzTx/>
              <a:buFontTx/>
              <a:buNone/>
            </a:pPr>
            <a:endParaRPr lang="en-US" altLang="en-US" sz="2400" dirty="0">
              <a:solidFill>
                <a:schemeClr val="tx1"/>
              </a:solidFill>
              <a:latin typeface="Times New Roman" pitchFamily="18" charset="0"/>
            </a:endParaRPr>
          </a:p>
        </p:txBody>
      </p:sp>
      <p:sp>
        <p:nvSpPr>
          <p:cNvPr id="15366" name="Rectangle 6"/>
          <p:cNvSpPr>
            <a:spLocks noChangeArrowheads="1"/>
          </p:cNvSpPr>
          <p:nvPr/>
        </p:nvSpPr>
        <p:spPr bwMode="auto">
          <a:xfrm>
            <a:off x="507339" y="2997200"/>
            <a:ext cx="89154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eaLnBrk="1" hangingPunct="1">
              <a:lnSpc>
                <a:spcPct val="90000"/>
              </a:lnSpc>
            </a:pPr>
            <a:endParaRPr lang="en-US" altLang="en-US" sz="2800" i="1" dirty="0"/>
          </a:p>
        </p:txBody>
      </p:sp>
    </p:spTree>
    <p:extLst>
      <p:ext uri="{BB962C8B-B14F-4D97-AF65-F5344CB8AC3E}">
        <p14:creationId xmlns:p14="http://schemas.microsoft.com/office/powerpoint/2010/main" val="1142654764"/>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1196752"/>
          </a:xfrm>
        </p:spPr>
        <p:txBody>
          <a:bodyPr/>
          <a:lstStyle/>
          <a:p>
            <a:r>
              <a:rPr lang="en-GB" sz="3600" dirty="0">
                <a:solidFill>
                  <a:srgbClr val="00B0F0"/>
                </a:solidFill>
              </a:rPr>
              <a:t>Initial Consideration with the Designated Officer.</a:t>
            </a:r>
          </a:p>
        </p:txBody>
      </p:sp>
      <p:sp>
        <p:nvSpPr>
          <p:cNvPr id="3" name="Content Placeholder 2"/>
          <p:cNvSpPr>
            <a:spLocks noGrp="1"/>
          </p:cNvSpPr>
          <p:nvPr>
            <p:ph idx="1"/>
          </p:nvPr>
        </p:nvSpPr>
        <p:spPr>
          <a:xfrm>
            <a:off x="495300" y="1196752"/>
            <a:ext cx="8915400" cy="4929411"/>
          </a:xfrm>
        </p:spPr>
        <p:txBody>
          <a:bodyPr/>
          <a:lstStyle/>
          <a:p>
            <a:pPr marL="0" indent="0">
              <a:lnSpc>
                <a:spcPct val="80000"/>
              </a:lnSpc>
              <a:buNone/>
            </a:pPr>
            <a:r>
              <a:rPr lang="en-GB" altLang="en-US" sz="2000" dirty="0"/>
              <a:t>The  following would not necessarily require referral</a:t>
            </a:r>
            <a:r>
              <a:rPr lang="en-GB" altLang="en-US" sz="2000" dirty="0" smtClean="0"/>
              <a:t>:</a:t>
            </a:r>
          </a:p>
          <a:p>
            <a:pPr marL="0" indent="0">
              <a:lnSpc>
                <a:spcPct val="80000"/>
              </a:lnSpc>
              <a:buNone/>
            </a:pPr>
            <a:endParaRPr lang="en-GB" altLang="en-US" sz="2000" dirty="0" smtClean="0"/>
          </a:p>
          <a:p>
            <a:pPr marL="457200" indent="-457200">
              <a:lnSpc>
                <a:spcPct val="80000"/>
              </a:lnSpc>
              <a:buFont typeface="+mj-lt"/>
              <a:buAutoNum type="arabicPeriod"/>
            </a:pPr>
            <a:r>
              <a:rPr lang="en-GB" altLang="en-US" sz="2000" dirty="0" smtClean="0"/>
              <a:t>Physical Restraint </a:t>
            </a:r>
            <a:r>
              <a:rPr lang="en-GB" altLang="en-US" sz="2000" dirty="0"/>
              <a:t>carried out in accordance with </a:t>
            </a:r>
            <a:r>
              <a:rPr lang="en-GB" altLang="en-US" sz="2000" dirty="0" smtClean="0"/>
              <a:t>procedures</a:t>
            </a:r>
            <a:r>
              <a:rPr lang="en-GB" altLang="en-US" sz="2000" dirty="0" smtClean="0">
                <a:solidFill>
                  <a:srgbClr val="FF0000"/>
                </a:solidFill>
              </a:rPr>
              <a:t>(NPL)</a:t>
            </a:r>
            <a:endParaRPr lang="en-GB" altLang="en-US" sz="2000" dirty="0">
              <a:solidFill>
                <a:srgbClr val="FF0000"/>
              </a:solidFill>
            </a:endParaRPr>
          </a:p>
          <a:p>
            <a:pPr marL="457200" indent="-457200">
              <a:lnSpc>
                <a:spcPct val="80000"/>
              </a:lnSpc>
              <a:buFont typeface="+mj-lt"/>
              <a:buAutoNum type="arabicPeriod"/>
            </a:pPr>
            <a:r>
              <a:rPr lang="en-GB" altLang="en-US" sz="2000" dirty="0"/>
              <a:t>An inappropriate act which did not cause any injury </a:t>
            </a:r>
            <a:r>
              <a:rPr lang="en-GB" altLang="en-US" sz="2000" dirty="0" smtClean="0"/>
              <a:t>or put </a:t>
            </a:r>
            <a:r>
              <a:rPr lang="en-GB" altLang="en-US" sz="2000" dirty="0"/>
              <a:t>children at risk of harm. </a:t>
            </a:r>
            <a:r>
              <a:rPr lang="en-GB" altLang="en-US" sz="2000" dirty="0" smtClean="0">
                <a:solidFill>
                  <a:srgbClr val="FF0000"/>
                </a:solidFill>
              </a:rPr>
              <a:t>(incompetence </a:t>
            </a:r>
            <a:r>
              <a:rPr lang="en-GB" altLang="en-US" sz="2000" dirty="0">
                <a:solidFill>
                  <a:srgbClr val="FF0000"/>
                </a:solidFill>
              </a:rPr>
              <a:t>/</a:t>
            </a:r>
            <a:r>
              <a:rPr lang="en-GB" altLang="en-US" sz="2000" dirty="0" smtClean="0">
                <a:solidFill>
                  <a:srgbClr val="FF0000"/>
                </a:solidFill>
              </a:rPr>
              <a:t>misconduct)</a:t>
            </a:r>
            <a:endParaRPr lang="en-GB" altLang="en-US" sz="2000" dirty="0">
              <a:solidFill>
                <a:srgbClr val="FF0000"/>
              </a:solidFill>
            </a:endParaRPr>
          </a:p>
          <a:p>
            <a:pPr marL="457200" indent="-457200">
              <a:lnSpc>
                <a:spcPct val="80000"/>
              </a:lnSpc>
              <a:buFont typeface="+mj-lt"/>
              <a:buAutoNum type="arabicPeriod"/>
            </a:pPr>
            <a:r>
              <a:rPr lang="en-GB" altLang="en-US" sz="2000" dirty="0"/>
              <a:t>An allegation which, based on readily available  factual </a:t>
            </a:r>
            <a:r>
              <a:rPr lang="en-GB" altLang="en-US" sz="2000" dirty="0" smtClean="0"/>
              <a:t>information, could </a:t>
            </a:r>
            <a:r>
              <a:rPr lang="en-GB" altLang="en-US" sz="2000" dirty="0"/>
              <a:t>not have happened </a:t>
            </a:r>
            <a:r>
              <a:rPr lang="en-GB" altLang="en-US" sz="2000" dirty="0" smtClean="0"/>
              <a:t>as described</a:t>
            </a:r>
            <a:r>
              <a:rPr lang="en-GB" altLang="en-US" sz="2000" dirty="0" smtClean="0">
                <a:solidFill>
                  <a:srgbClr val="FF0000"/>
                </a:solidFill>
              </a:rPr>
              <a:t>.(Not credible)</a:t>
            </a:r>
            <a:endParaRPr lang="en-GB" altLang="en-US" sz="2000" dirty="0">
              <a:solidFill>
                <a:srgbClr val="FF0000"/>
              </a:solidFill>
            </a:endParaRPr>
          </a:p>
          <a:p>
            <a:pPr>
              <a:lnSpc>
                <a:spcPct val="80000"/>
              </a:lnSpc>
            </a:pPr>
            <a:r>
              <a:rPr lang="en-GB" altLang="en-US" sz="2000" dirty="0" smtClean="0"/>
              <a:t>However </a:t>
            </a:r>
            <a:r>
              <a:rPr lang="en-GB" altLang="en-US" sz="2000" dirty="0"/>
              <a:t>the </a:t>
            </a:r>
            <a:r>
              <a:rPr lang="en-GB" altLang="en-US" sz="2000" dirty="0" smtClean="0"/>
              <a:t>complainant may </a:t>
            </a:r>
            <a:r>
              <a:rPr lang="en-GB" altLang="en-US" sz="2000" dirty="0"/>
              <a:t>go directly to the police or </a:t>
            </a:r>
            <a:r>
              <a:rPr lang="en-GB" altLang="en-US" sz="2000" dirty="0" smtClean="0"/>
              <a:t>MASH raising </a:t>
            </a:r>
            <a:r>
              <a:rPr lang="en-GB" altLang="en-US" sz="2000" dirty="0"/>
              <a:t>an allegation </a:t>
            </a:r>
            <a:r>
              <a:rPr lang="en-GB" altLang="en-US" sz="2000" dirty="0" smtClean="0"/>
              <a:t>and </a:t>
            </a:r>
            <a:r>
              <a:rPr lang="en-GB" altLang="en-US" sz="2000" dirty="0"/>
              <a:t>this may result </a:t>
            </a:r>
            <a:r>
              <a:rPr lang="en-GB" altLang="en-US" sz="2000" dirty="0" smtClean="0"/>
              <a:t>in a LADO Referral.</a:t>
            </a:r>
            <a:endParaRPr lang="en-GB" altLang="en-US" sz="2000" dirty="0"/>
          </a:p>
          <a:p>
            <a:pPr>
              <a:lnSpc>
                <a:spcPct val="80000"/>
              </a:lnSpc>
            </a:pPr>
            <a:r>
              <a:rPr lang="en-GB" altLang="en-US" sz="2000" dirty="0"/>
              <a:t>Equally , parents who are not satisfied with the school’s </a:t>
            </a:r>
            <a:r>
              <a:rPr lang="en-GB" altLang="en-US" sz="2000" dirty="0" smtClean="0"/>
              <a:t>management of concerns </a:t>
            </a:r>
            <a:r>
              <a:rPr lang="en-GB" altLang="en-US" sz="2000" dirty="0"/>
              <a:t>should be </a:t>
            </a:r>
            <a:r>
              <a:rPr lang="en-GB" altLang="en-US" sz="2000" dirty="0" smtClean="0"/>
              <a:t>supported </a:t>
            </a:r>
            <a:r>
              <a:rPr lang="en-GB" altLang="en-US" sz="2000" dirty="0"/>
              <a:t>to follow the </a:t>
            </a:r>
            <a:r>
              <a:rPr lang="en-GB" altLang="en-US" sz="2000" dirty="0" smtClean="0"/>
              <a:t> </a:t>
            </a:r>
            <a:r>
              <a:rPr lang="en-GB" altLang="en-US" sz="2000" dirty="0"/>
              <a:t>Complaints Procedure</a:t>
            </a:r>
            <a:r>
              <a:rPr lang="en-GB" altLang="en-US" sz="2000" dirty="0" smtClean="0"/>
              <a:t>.</a:t>
            </a:r>
          </a:p>
          <a:p>
            <a:pPr>
              <a:lnSpc>
                <a:spcPct val="80000"/>
              </a:lnSpc>
            </a:pPr>
            <a:r>
              <a:rPr lang="en-GB" altLang="en-US" sz="2000" dirty="0" smtClean="0"/>
              <a:t>However, many prefer to go to Ofsted /DfE, again leading to a LADO referral.</a:t>
            </a:r>
            <a:endParaRPr lang="en-GB" altLang="en-US" sz="2000" dirty="0"/>
          </a:p>
          <a:p>
            <a:endParaRPr lang="en-GB" dirty="0"/>
          </a:p>
        </p:txBody>
      </p:sp>
    </p:spTree>
    <p:extLst>
      <p:ext uri="{BB962C8B-B14F-4D97-AF65-F5344CB8AC3E}">
        <p14:creationId xmlns:p14="http://schemas.microsoft.com/office/powerpoint/2010/main" val="2831863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5300" y="274638"/>
            <a:ext cx="8915400" cy="778098"/>
          </a:xfrm>
        </p:spPr>
        <p:txBody>
          <a:bodyPr/>
          <a:lstStyle/>
          <a:p>
            <a:pPr algn="ctr" eaLnBrk="1" hangingPunct="1"/>
            <a:r>
              <a:rPr lang="en-GB" altLang="en-US" sz="3600" dirty="0" smtClean="0">
                <a:solidFill>
                  <a:srgbClr val="00B0F0"/>
                </a:solidFill>
              </a:rPr>
              <a:t>Conclusion of process</a:t>
            </a:r>
          </a:p>
        </p:txBody>
      </p:sp>
      <p:sp>
        <p:nvSpPr>
          <p:cNvPr id="21507" name="Rectangle 3"/>
          <p:cNvSpPr>
            <a:spLocks noGrp="1" noChangeArrowheads="1"/>
          </p:cNvSpPr>
          <p:nvPr>
            <p:ph type="body" idx="1"/>
          </p:nvPr>
        </p:nvSpPr>
        <p:spPr>
          <a:xfrm>
            <a:off x="0" y="1052736"/>
            <a:ext cx="9906000" cy="5805265"/>
          </a:xfrm>
        </p:spPr>
        <p:txBody>
          <a:bodyPr/>
          <a:lstStyle/>
          <a:p>
            <a:pPr eaLnBrk="1" hangingPunct="1"/>
            <a:r>
              <a:rPr lang="en-GB" altLang="en-US" dirty="0" smtClean="0"/>
              <a:t>End of criminal process – </a:t>
            </a:r>
          </a:p>
          <a:p>
            <a:pPr marL="344487" lvl="1" indent="0" eaLnBrk="1" hangingPunct="1">
              <a:buNone/>
            </a:pPr>
            <a:r>
              <a:rPr lang="en-GB" altLang="en-US" dirty="0" smtClean="0"/>
              <a:t>The </a:t>
            </a:r>
            <a:r>
              <a:rPr lang="en-GB" altLang="en-US" dirty="0"/>
              <a:t>police </a:t>
            </a:r>
            <a:r>
              <a:rPr lang="en-GB" altLang="en-US" dirty="0" smtClean="0"/>
              <a:t>inform </a:t>
            </a:r>
            <a:r>
              <a:rPr lang="en-GB" altLang="en-US" dirty="0"/>
              <a:t>the employer and designated officer(s) immediately </a:t>
            </a:r>
            <a:r>
              <a:rPr lang="en-GB" altLang="en-US" dirty="0" smtClean="0"/>
              <a:t>when a </a:t>
            </a:r>
            <a:r>
              <a:rPr lang="en-GB" altLang="en-US" dirty="0"/>
              <a:t>criminal investigation and any subsequent trial is </a:t>
            </a:r>
            <a:r>
              <a:rPr lang="en-GB" altLang="en-US" dirty="0" smtClean="0"/>
              <a:t>complete</a:t>
            </a:r>
          </a:p>
          <a:p>
            <a:pPr marL="344487" lvl="1" indent="0" eaLnBrk="1" hangingPunct="1">
              <a:buNone/>
            </a:pPr>
            <a:r>
              <a:rPr lang="en-GB" altLang="en-US" dirty="0" smtClean="0"/>
              <a:t>Designated Officer discusses implications with employer</a:t>
            </a:r>
          </a:p>
          <a:p>
            <a:r>
              <a:rPr lang="en-GB" altLang="en-US" dirty="0" smtClean="0"/>
              <a:t>End of disciplinary process- </a:t>
            </a:r>
            <a:endParaRPr lang="en-GB" altLang="en-US" dirty="0"/>
          </a:p>
          <a:p>
            <a:pPr lvl="1" eaLnBrk="1" hangingPunct="1"/>
            <a:r>
              <a:rPr lang="en-GB" altLang="en-US" dirty="0" smtClean="0"/>
              <a:t>Employer reports outcome of any disciplinary process to Designated Officer and consider implications</a:t>
            </a:r>
          </a:p>
          <a:p>
            <a:pPr lvl="1" eaLnBrk="1" hangingPunct="1"/>
            <a:r>
              <a:rPr lang="en-GB" altLang="en-US" dirty="0" smtClean="0"/>
              <a:t>Employer must make referral to the DBS if an employee is dismissed as a result of harm to a child.</a:t>
            </a:r>
          </a:p>
          <a:p>
            <a:pPr marL="457200" lvl="1" indent="0" eaLnBrk="1" hangingPunct="1">
              <a:buNone/>
            </a:pPr>
            <a:endParaRPr lang="en-GB" altLang="en-US" dirty="0" smtClean="0"/>
          </a:p>
          <a:p>
            <a:pPr lvl="1" eaLnBrk="1" hangingPunct="1"/>
            <a:endParaRPr lang="en-GB" altLang="en-US" dirty="0" smtClean="0"/>
          </a:p>
          <a:p>
            <a:pPr marL="344487" lvl="1" indent="0" eaLnBrk="1" hangingPunct="1">
              <a:buNone/>
            </a:pPr>
            <a:endParaRPr lang="en-GB" altLang="en-US" dirty="0" smtClean="0"/>
          </a:p>
        </p:txBody>
      </p:sp>
      <p:sp>
        <p:nvSpPr>
          <p:cNvPr id="21508" name="Text Box 4"/>
          <p:cNvSpPr txBox="1">
            <a:spLocks noChangeArrowheads="1"/>
          </p:cNvSpPr>
          <p:nvPr/>
        </p:nvSpPr>
        <p:spPr bwMode="auto">
          <a:xfrm>
            <a:off x="1073150" y="2286000"/>
            <a:ext cx="8089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a:spcBef>
                <a:spcPct val="50000"/>
              </a:spcBef>
              <a:buClrTx/>
              <a:buSzTx/>
              <a:buFontTx/>
              <a:buNone/>
            </a:pPr>
            <a:endParaRPr lang="en-US" altLang="en-US" sz="2400" dirty="0">
              <a:solidFill>
                <a:schemeClr val="tx1"/>
              </a:solidFill>
              <a:latin typeface="Times New Roman" pitchFamily="18" charset="0"/>
            </a:endParaRPr>
          </a:p>
        </p:txBody>
      </p:sp>
      <p:sp>
        <p:nvSpPr>
          <p:cNvPr id="275462" name="Rectangle 6"/>
          <p:cNvSpPr>
            <a:spLocks noChangeArrowheads="1"/>
          </p:cNvSpPr>
          <p:nvPr/>
        </p:nvSpPr>
        <p:spPr bwMode="auto">
          <a:xfrm>
            <a:off x="507339" y="2997200"/>
            <a:ext cx="89154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eaLnBrk="1" hangingPunct="1">
              <a:lnSpc>
                <a:spcPct val="90000"/>
              </a:lnSpc>
            </a:pPr>
            <a:endParaRPr lang="en-US" altLang="en-US" sz="2800" i="1" dirty="0"/>
          </a:p>
        </p:txBody>
      </p:sp>
    </p:spTree>
    <p:extLst>
      <p:ext uri="{BB962C8B-B14F-4D97-AF65-F5344CB8AC3E}">
        <p14:creationId xmlns:p14="http://schemas.microsoft.com/office/powerpoint/2010/main" val="224193029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75462"/>
                                        </p:tgtEl>
                                        <p:attrNameLst>
                                          <p:attrName>style.visibility</p:attrName>
                                        </p:attrNameLst>
                                      </p:cBhvr>
                                      <p:to>
                                        <p:strVal val="visible"/>
                                      </p:to>
                                    </p:set>
                                    <p:animEffect transition="in" filter="blinds(horizontal)">
                                      <p:cBhvr>
                                        <p:cTn id="7" dur="500"/>
                                        <p:tgtEl>
                                          <p:spTgt spid="275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4488" y="63062"/>
            <a:ext cx="8892988" cy="1295400"/>
          </a:xfrm>
        </p:spPr>
        <p:txBody>
          <a:bodyPr/>
          <a:lstStyle/>
          <a:p>
            <a:pPr eaLnBrk="1" hangingPunct="1"/>
            <a:r>
              <a:rPr lang="en-GB" altLang="en-US" sz="3600" dirty="0" smtClean="0">
                <a:solidFill>
                  <a:srgbClr val="00B0F0"/>
                </a:solidFill>
              </a:rPr>
              <a:t>Recording Outcome </a:t>
            </a:r>
            <a:r>
              <a:rPr lang="en-GB" altLang="en-US" sz="3600" dirty="0">
                <a:solidFill>
                  <a:srgbClr val="00B0F0"/>
                </a:solidFill>
              </a:rPr>
              <a:t>of </a:t>
            </a:r>
            <a:r>
              <a:rPr lang="en-GB" altLang="en-US" sz="3600" dirty="0" smtClean="0">
                <a:solidFill>
                  <a:srgbClr val="00B0F0"/>
                </a:solidFill>
              </a:rPr>
              <a:t>Investigation</a:t>
            </a:r>
          </a:p>
        </p:txBody>
      </p:sp>
      <p:sp>
        <p:nvSpPr>
          <p:cNvPr id="19459" name="Rectangle 3"/>
          <p:cNvSpPr>
            <a:spLocks noGrp="1" noChangeArrowheads="1"/>
          </p:cNvSpPr>
          <p:nvPr>
            <p:ph type="body" idx="1"/>
          </p:nvPr>
        </p:nvSpPr>
        <p:spPr>
          <a:xfrm>
            <a:off x="505620" y="764704"/>
            <a:ext cx="9127900" cy="4915718"/>
          </a:xfrm>
        </p:spPr>
        <p:txBody>
          <a:bodyPr/>
          <a:lstStyle/>
          <a:p>
            <a:pPr eaLnBrk="1" hangingPunct="1"/>
            <a:r>
              <a:rPr lang="en-GB" altLang="en-US" dirty="0" smtClean="0"/>
              <a:t>Substantiated</a:t>
            </a:r>
            <a:r>
              <a:rPr lang="en-GB" altLang="en-US" dirty="0"/>
              <a:t>: </a:t>
            </a:r>
            <a:r>
              <a:rPr lang="en-GB" altLang="en-US" dirty="0" smtClean="0"/>
              <a:t>sufficient </a:t>
            </a:r>
            <a:r>
              <a:rPr lang="en-GB" altLang="en-US" dirty="0"/>
              <a:t>evidence to prove the allegation</a:t>
            </a:r>
            <a:r>
              <a:rPr lang="en-GB" altLang="en-US" dirty="0" smtClean="0"/>
              <a:t>;</a:t>
            </a:r>
          </a:p>
          <a:p>
            <a:pPr eaLnBrk="1" hangingPunct="1"/>
            <a:r>
              <a:rPr lang="en-GB" altLang="en-US" dirty="0"/>
              <a:t>Unsubstantiated: </a:t>
            </a:r>
            <a:r>
              <a:rPr lang="en-GB" altLang="en-US" dirty="0" smtClean="0"/>
              <a:t>insufficient </a:t>
            </a:r>
            <a:r>
              <a:rPr lang="en-GB" altLang="en-US" dirty="0"/>
              <a:t>evidence to either prove or disprove the allegation. </a:t>
            </a:r>
            <a:endParaRPr lang="en-GB" altLang="en-US" dirty="0" smtClean="0"/>
          </a:p>
          <a:p>
            <a:pPr eaLnBrk="1" hangingPunct="1"/>
            <a:r>
              <a:rPr lang="en-GB" altLang="en-US" dirty="0"/>
              <a:t>False: sufficient evidence to disprove the allegation; </a:t>
            </a:r>
          </a:p>
          <a:p>
            <a:pPr eaLnBrk="1" hangingPunct="1"/>
            <a:r>
              <a:rPr lang="en-GB" altLang="en-US" dirty="0" smtClean="0"/>
              <a:t> </a:t>
            </a:r>
            <a:r>
              <a:rPr lang="en-GB" altLang="en-US" dirty="0"/>
              <a:t>Malicious: </a:t>
            </a:r>
            <a:r>
              <a:rPr lang="en-GB" altLang="en-US" dirty="0" smtClean="0"/>
              <a:t>sufficient </a:t>
            </a:r>
            <a:r>
              <a:rPr lang="en-GB" altLang="en-US" dirty="0"/>
              <a:t>evidence to disprove the allegation and </a:t>
            </a:r>
            <a:r>
              <a:rPr lang="en-GB" altLang="en-US" dirty="0" smtClean="0"/>
              <a:t>show that there </a:t>
            </a:r>
            <a:r>
              <a:rPr lang="en-GB" altLang="en-US" dirty="0"/>
              <a:t>has been a deliberate act to deceive;</a:t>
            </a:r>
          </a:p>
          <a:p>
            <a:pPr eaLnBrk="1" hangingPunct="1"/>
            <a:r>
              <a:rPr lang="en-GB" altLang="en-US" dirty="0" smtClean="0"/>
              <a:t> (</a:t>
            </a:r>
            <a:r>
              <a:rPr lang="en-GB" altLang="en-US" dirty="0"/>
              <a:t>KCSIE 2016:) </a:t>
            </a:r>
          </a:p>
          <a:p>
            <a:pPr eaLnBrk="1" hangingPunct="1"/>
            <a:endParaRPr lang="en-US" altLang="en-US" dirty="0"/>
          </a:p>
        </p:txBody>
      </p:sp>
      <p:sp>
        <p:nvSpPr>
          <p:cNvPr id="277510" name="Rectangle 6"/>
          <p:cNvSpPr>
            <a:spLocks noChangeArrowheads="1"/>
          </p:cNvSpPr>
          <p:nvPr/>
        </p:nvSpPr>
        <p:spPr bwMode="auto">
          <a:xfrm>
            <a:off x="507339" y="2997200"/>
            <a:ext cx="89154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eaLnBrk="1" hangingPunct="1">
              <a:lnSpc>
                <a:spcPct val="90000"/>
              </a:lnSpc>
            </a:pPr>
            <a:endParaRPr lang="en-US" altLang="en-US" sz="2800" i="1" dirty="0"/>
          </a:p>
        </p:txBody>
      </p:sp>
    </p:spTree>
    <p:extLst>
      <p:ext uri="{BB962C8B-B14F-4D97-AF65-F5344CB8AC3E}">
        <p14:creationId xmlns:p14="http://schemas.microsoft.com/office/powerpoint/2010/main" val="4002855131"/>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77510"/>
                                        </p:tgtEl>
                                        <p:attrNameLst>
                                          <p:attrName>style.visibility</p:attrName>
                                        </p:attrNameLst>
                                      </p:cBhvr>
                                      <p:to>
                                        <p:strVal val="visible"/>
                                      </p:to>
                                    </p:set>
                                    <p:animEffect transition="in" filter="blinds(horizontal)">
                                      <p:cBhvr>
                                        <p:cTn id="7" dur="500"/>
                                        <p:tgtEl>
                                          <p:spTgt spid="277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6506" y="260649"/>
            <a:ext cx="8334926" cy="936104"/>
          </a:xfrm>
        </p:spPr>
        <p:txBody>
          <a:bodyPr/>
          <a:lstStyle/>
          <a:p>
            <a:pPr algn="ctr" eaLnBrk="1" hangingPunct="1"/>
            <a:r>
              <a:rPr lang="en-GB" altLang="en-US" sz="3600" dirty="0">
                <a:solidFill>
                  <a:srgbClr val="00B0F0"/>
                </a:solidFill>
              </a:rPr>
              <a:t>Your responsibilities</a:t>
            </a:r>
          </a:p>
        </p:txBody>
      </p:sp>
      <p:sp>
        <p:nvSpPr>
          <p:cNvPr id="6147" name="Rectangle 3"/>
          <p:cNvSpPr>
            <a:spLocks noGrp="1" noChangeArrowheads="1"/>
          </p:cNvSpPr>
          <p:nvPr>
            <p:ph type="body" idx="1"/>
          </p:nvPr>
        </p:nvSpPr>
        <p:spPr>
          <a:xfrm>
            <a:off x="488505" y="836712"/>
            <a:ext cx="8928992" cy="5328591"/>
          </a:xfrm>
        </p:spPr>
        <p:txBody>
          <a:bodyPr/>
          <a:lstStyle/>
          <a:p>
            <a:pPr eaLnBrk="1" hangingPunct="1"/>
            <a:r>
              <a:rPr lang="en-GB" altLang="en-US" dirty="0" smtClean="0"/>
              <a:t>All within </a:t>
            </a:r>
            <a:r>
              <a:rPr lang="en-GB" altLang="en-US" dirty="0"/>
              <a:t>the children’s workforce </a:t>
            </a:r>
            <a:r>
              <a:rPr lang="en-GB" altLang="en-US" dirty="0" smtClean="0"/>
              <a:t>have </a:t>
            </a:r>
            <a:r>
              <a:rPr lang="en-GB" altLang="en-US" dirty="0"/>
              <a:t>a responsibility to </a:t>
            </a:r>
            <a:r>
              <a:rPr lang="en-GB" altLang="en-US" dirty="0" smtClean="0"/>
              <a:t> safeguard and promote </a:t>
            </a:r>
            <a:r>
              <a:rPr lang="en-GB" altLang="en-US" dirty="0"/>
              <a:t>the welfare of children and young </a:t>
            </a:r>
            <a:r>
              <a:rPr lang="en-GB" altLang="en-US" dirty="0" smtClean="0"/>
              <a:t>people: (</a:t>
            </a:r>
            <a:r>
              <a:rPr lang="en-GB" altLang="en-US" dirty="0" smtClean="0">
                <a:solidFill>
                  <a:srgbClr val="FF0000"/>
                </a:solidFill>
              </a:rPr>
              <a:t>personal and professional) </a:t>
            </a:r>
          </a:p>
          <a:p>
            <a:r>
              <a:rPr lang="en-GB" altLang="en-US" dirty="0" smtClean="0"/>
              <a:t>The </a:t>
            </a:r>
            <a:r>
              <a:rPr lang="en-GB" altLang="en-US" dirty="0"/>
              <a:t>role of the </a:t>
            </a:r>
            <a:r>
              <a:rPr lang="en-GB" altLang="en-US" dirty="0" smtClean="0"/>
              <a:t>D.S.P. now DSL  </a:t>
            </a:r>
            <a:r>
              <a:rPr lang="en-GB" altLang="en-US" dirty="0"/>
              <a:t>was </a:t>
            </a:r>
            <a:r>
              <a:rPr lang="en-GB" altLang="en-US" dirty="0" smtClean="0"/>
              <a:t>legislated by the </a:t>
            </a:r>
            <a:r>
              <a:rPr lang="en-GB" altLang="en-US" dirty="0"/>
              <a:t>Children Act 2004 </a:t>
            </a:r>
            <a:r>
              <a:rPr lang="en-GB" altLang="en-US" dirty="0" smtClean="0"/>
              <a:t>to  ensure that every </a:t>
            </a:r>
            <a:r>
              <a:rPr lang="en-GB" altLang="en-US" dirty="0"/>
              <a:t>organisation </a:t>
            </a:r>
            <a:r>
              <a:rPr lang="en-GB" altLang="en-US" dirty="0" smtClean="0"/>
              <a:t>has </a:t>
            </a:r>
            <a:r>
              <a:rPr lang="en-GB" altLang="en-US" dirty="0"/>
              <a:t>a “named person” for safeguarding children and young people.</a:t>
            </a:r>
            <a:endParaRPr lang="en-GB" altLang="en-US" dirty="0" smtClean="0"/>
          </a:p>
          <a:p>
            <a:pPr eaLnBrk="1" hangingPunct="1"/>
            <a:r>
              <a:rPr lang="en-GB" altLang="en-US" dirty="0" smtClean="0"/>
              <a:t> The Headteacher is the Chief Accountable Officer and Case- Manager</a:t>
            </a:r>
            <a:endParaRPr lang="en-GB" altLang="en-US" dirty="0"/>
          </a:p>
          <a:p>
            <a:pPr eaLnBrk="1" hangingPunct="1"/>
            <a:endParaRPr lang="en-GB" altLang="en-US" b="1" dirty="0"/>
          </a:p>
        </p:txBody>
      </p:sp>
    </p:spTree>
    <p:extLst>
      <p:ext uri="{BB962C8B-B14F-4D97-AF65-F5344CB8AC3E}">
        <p14:creationId xmlns:p14="http://schemas.microsoft.com/office/powerpoint/2010/main" val="134698089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6506" y="260649"/>
            <a:ext cx="8334926" cy="936104"/>
          </a:xfrm>
        </p:spPr>
        <p:txBody>
          <a:bodyPr/>
          <a:lstStyle/>
          <a:p>
            <a:r>
              <a:rPr lang="en-GB" altLang="en-US" sz="3600" dirty="0" smtClean="0">
                <a:solidFill>
                  <a:srgbClr val="00B0F0"/>
                </a:solidFill>
              </a:rPr>
              <a:t>DSL   Key Tasks: KCSIE </a:t>
            </a:r>
            <a:r>
              <a:rPr lang="en-GB" altLang="en-US" sz="3600" dirty="0">
                <a:solidFill>
                  <a:srgbClr val="00B0F0"/>
                </a:solidFill>
              </a:rPr>
              <a:t>Annex B:</a:t>
            </a:r>
          </a:p>
        </p:txBody>
      </p:sp>
      <p:sp>
        <p:nvSpPr>
          <p:cNvPr id="6147" name="Rectangle 3"/>
          <p:cNvSpPr>
            <a:spLocks noGrp="1" noChangeArrowheads="1"/>
          </p:cNvSpPr>
          <p:nvPr>
            <p:ph type="body" idx="1"/>
          </p:nvPr>
        </p:nvSpPr>
        <p:spPr>
          <a:xfrm>
            <a:off x="488504" y="980728"/>
            <a:ext cx="9001000" cy="5472607"/>
          </a:xfrm>
        </p:spPr>
        <p:txBody>
          <a:bodyPr/>
          <a:lstStyle/>
          <a:p>
            <a:r>
              <a:rPr lang="en-GB" altLang="en-US" dirty="0"/>
              <a:t>Making sure </a:t>
            </a:r>
            <a:r>
              <a:rPr lang="en-GB" altLang="en-US" dirty="0" smtClean="0"/>
              <a:t>ALL   </a:t>
            </a:r>
            <a:r>
              <a:rPr lang="en-GB" altLang="en-US" dirty="0"/>
              <a:t>staff are aware how to raise safeguarding concerns</a:t>
            </a:r>
            <a:r>
              <a:rPr lang="en-GB" altLang="en-US" dirty="0" smtClean="0"/>
              <a:t>: ensure child </a:t>
            </a:r>
            <a:r>
              <a:rPr lang="en-GB" altLang="en-US" dirty="0"/>
              <a:t>protection policies are known, understood </a:t>
            </a:r>
            <a:r>
              <a:rPr lang="en-GB" altLang="en-US" dirty="0" smtClean="0"/>
              <a:t>and used </a:t>
            </a:r>
            <a:r>
              <a:rPr lang="en-GB" altLang="en-US" dirty="0"/>
              <a:t>appropriately;</a:t>
            </a:r>
          </a:p>
          <a:p>
            <a:r>
              <a:rPr lang="en-GB" altLang="en-US" dirty="0" smtClean="0"/>
              <a:t>liaise </a:t>
            </a:r>
            <a:r>
              <a:rPr lang="en-GB" altLang="en-US" dirty="0"/>
              <a:t>with the “case manager” (as per Part four</a:t>
            </a:r>
            <a:r>
              <a:rPr lang="en-GB" altLang="en-US" dirty="0" smtClean="0"/>
              <a:t>)</a:t>
            </a:r>
          </a:p>
          <a:p>
            <a:r>
              <a:rPr lang="en-GB" altLang="en-US" dirty="0" smtClean="0"/>
              <a:t>Advise Case Manager to make Referral within 24 hours.</a:t>
            </a:r>
          </a:p>
          <a:p>
            <a:r>
              <a:rPr lang="en-GB" altLang="en-US" dirty="0" smtClean="0"/>
              <a:t>support </a:t>
            </a:r>
            <a:r>
              <a:rPr lang="en-GB" altLang="en-US" dirty="0"/>
              <a:t>staff who make referrals to </a:t>
            </a:r>
            <a:r>
              <a:rPr lang="en-GB" altLang="en-US" dirty="0" smtClean="0"/>
              <a:t>the </a:t>
            </a:r>
            <a:r>
              <a:rPr lang="en-GB" altLang="en-US" dirty="0"/>
              <a:t>Channel </a:t>
            </a:r>
            <a:r>
              <a:rPr lang="en-GB" altLang="en-US" dirty="0" smtClean="0"/>
              <a:t>programme</a:t>
            </a:r>
            <a:endParaRPr lang="en-GB" altLang="en-US" dirty="0"/>
          </a:p>
          <a:p>
            <a:pPr eaLnBrk="1" hangingPunct="1"/>
            <a:endParaRPr lang="en-GB" altLang="en-US" b="1" dirty="0"/>
          </a:p>
        </p:txBody>
      </p:sp>
    </p:spTree>
    <p:extLst>
      <p:ext uri="{BB962C8B-B14F-4D97-AF65-F5344CB8AC3E}">
        <p14:creationId xmlns:p14="http://schemas.microsoft.com/office/powerpoint/2010/main" val="109669219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6506" y="260649"/>
            <a:ext cx="8334926" cy="936104"/>
          </a:xfrm>
        </p:spPr>
        <p:txBody>
          <a:bodyPr/>
          <a:lstStyle/>
          <a:p>
            <a:r>
              <a:rPr lang="en-GB" altLang="en-US" sz="3600" dirty="0" smtClean="0">
                <a:solidFill>
                  <a:srgbClr val="00B0F0"/>
                </a:solidFill>
              </a:rPr>
              <a:t>DSL   Key Tasks:</a:t>
            </a:r>
            <a:endParaRPr lang="en-GB" altLang="en-US" sz="3600" dirty="0">
              <a:solidFill>
                <a:srgbClr val="00B0F0"/>
              </a:solidFill>
            </a:endParaRPr>
          </a:p>
        </p:txBody>
      </p:sp>
      <p:sp>
        <p:nvSpPr>
          <p:cNvPr id="6147" name="Rectangle 3"/>
          <p:cNvSpPr>
            <a:spLocks noGrp="1" noChangeArrowheads="1"/>
          </p:cNvSpPr>
          <p:nvPr>
            <p:ph type="body" idx="1"/>
          </p:nvPr>
        </p:nvSpPr>
        <p:spPr>
          <a:xfrm>
            <a:off x="488504" y="980728"/>
            <a:ext cx="9001000" cy="5472607"/>
          </a:xfrm>
        </p:spPr>
        <p:txBody>
          <a:bodyPr/>
          <a:lstStyle/>
          <a:p>
            <a:r>
              <a:rPr lang="en-GB" altLang="en-US" dirty="0" smtClean="0"/>
              <a:t>refer </a:t>
            </a:r>
            <a:r>
              <a:rPr lang="en-GB" altLang="en-US" dirty="0"/>
              <a:t>cases where a person is dismissed or left due to risk/harm to a child to </a:t>
            </a:r>
            <a:r>
              <a:rPr lang="en-GB" altLang="en-US" dirty="0" smtClean="0"/>
              <a:t>the Disclosure </a:t>
            </a:r>
            <a:r>
              <a:rPr lang="en-GB" altLang="en-US" dirty="0"/>
              <a:t>and Barring Service as required; </a:t>
            </a:r>
            <a:r>
              <a:rPr lang="en-GB" altLang="en-US" dirty="0" smtClean="0"/>
              <a:t>and refer </a:t>
            </a:r>
            <a:r>
              <a:rPr lang="en-GB" altLang="en-US" dirty="0"/>
              <a:t>cases where a crime may have been committed to the Police as required</a:t>
            </a:r>
            <a:r>
              <a:rPr lang="en-GB" altLang="en-US" dirty="0" smtClean="0"/>
              <a:t>.</a:t>
            </a:r>
          </a:p>
          <a:p>
            <a:r>
              <a:rPr lang="en-GB" altLang="en-US" dirty="0" smtClean="0"/>
              <a:t>When the school fails to protect children-  it is the DLS and </a:t>
            </a:r>
            <a:r>
              <a:rPr lang="en-GB" altLang="en-US" dirty="0" err="1" smtClean="0"/>
              <a:t>Headteacher</a:t>
            </a:r>
            <a:r>
              <a:rPr lang="en-GB" altLang="en-US" dirty="0" smtClean="0"/>
              <a:t> who have failed&gt;</a:t>
            </a:r>
          </a:p>
          <a:p>
            <a:endParaRPr lang="en-GB" altLang="en-US" dirty="0" smtClean="0"/>
          </a:p>
        </p:txBody>
      </p:sp>
    </p:spTree>
    <p:extLst>
      <p:ext uri="{BB962C8B-B14F-4D97-AF65-F5344CB8AC3E}">
        <p14:creationId xmlns:p14="http://schemas.microsoft.com/office/powerpoint/2010/main" val="57712851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00B0F0"/>
                </a:solidFill>
              </a:rPr>
              <a:t>Lessons Learned</a:t>
            </a:r>
            <a:endParaRPr lang="en-GB" sz="3600" dirty="0">
              <a:solidFill>
                <a:srgbClr val="00B0F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2560" y="1196752"/>
            <a:ext cx="6942771" cy="369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76536" y="4941168"/>
            <a:ext cx="7632848" cy="923330"/>
          </a:xfrm>
          <a:prstGeom prst="rect">
            <a:avLst/>
          </a:prstGeom>
        </p:spPr>
        <p:txBody>
          <a:bodyPr wrap="square">
            <a:spAutoFit/>
          </a:bodyPr>
          <a:lstStyle/>
          <a:p>
            <a:r>
              <a:rPr lang="en-GB" dirty="0">
                <a:hlinkClick r:id="rId4"/>
              </a:rPr>
              <a:t>https://</a:t>
            </a:r>
            <a:r>
              <a:rPr lang="en-GB" dirty="0" smtClean="0">
                <a:hlinkClick r:id="rId4"/>
              </a:rPr>
              <a:t>www.gov.uk/government/uploads/system/uploads/attachment_data/file/510543/prohibition_order_mr_christopher_raymond_hood_001.pdf</a:t>
            </a:r>
            <a:endParaRPr lang="en-GB" dirty="0" smtClean="0"/>
          </a:p>
          <a:p>
            <a:endParaRPr lang="en-GB" dirty="0"/>
          </a:p>
        </p:txBody>
      </p:sp>
    </p:spTree>
    <p:extLst>
      <p:ext uri="{BB962C8B-B14F-4D97-AF65-F5344CB8AC3E}">
        <p14:creationId xmlns:p14="http://schemas.microsoft.com/office/powerpoint/2010/main" val="363654569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9410700" cy="1417638"/>
          </a:xfrm>
        </p:spPr>
        <p:txBody>
          <a:bodyPr/>
          <a:lstStyle/>
          <a:p>
            <a:r>
              <a:rPr lang="en-GB" dirty="0" smtClean="0">
                <a:solidFill>
                  <a:srgbClr val="00B0F0"/>
                </a:solidFill>
              </a:rPr>
              <a:t>Professional </a:t>
            </a:r>
            <a:r>
              <a:rPr lang="en-GB" dirty="0">
                <a:solidFill>
                  <a:srgbClr val="00B0F0"/>
                </a:solidFill>
              </a:rPr>
              <a:t>Conduct Panel </a:t>
            </a:r>
            <a:r>
              <a:rPr lang="en-GB" dirty="0" smtClean="0">
                <a:solidFill>
                  <a:srgbClr val="00B0F0"/>
                </a:solidFill>
              </a:rPr>
              <a:t>concluded </a:t>
            </a:r>
            <a:r>
              <a:rPr lang="en-GB" dirty="0">
                <a:solidFill>
                  <a:srgbClr val="00B0F0"/>
                </a:solidFill>
              </a:rPr>
              <a:t>that Mr Hood had:</a:t>
            </a:r>
          </a:p>
        </p:txBody>
      </p:sp>
      <p:sp>
        <p:nvSpPr>
          <p:cNvPr id="3" name="Content Placeholder 2"/>
          <p:cNvSpPr>
            <a:spLocks noGrp="1"/>
          </p:cNvSpPr>
          <p:nvPr>
            <p:ph idx="1"/>
          </p:nvPr>
        </p:nvSpPr>
        <p:spPr>
          <a:xfrm>
            <a:off x="495300" y="1600201"/>
            <a:ext cx="8915400" cy="4205064"/>
          </a:xfrm>
        </p:spPr>
        <p:txBody>
          <a:bodyPr/>
          <a:lstStyle/>
          <a:p>
            <a:r>
              <a:rPr lang="en-GB" dirty="0" smtClean="0"/>
              <a:t> </a:t>
            </a:r>
            <a:r>
              <a:rPr lang="en-GB" dirty="0"/>
              <a:t>Failed to fulfil management responsibilities in relation to the conduct of </a:t>
            </a:r>
            <a:r>
              <a:rPr lang="en-GB" dirty="0" smtClean="0"/>
              <a:t>N.L in </a:t>
            </a:r>
            <a:r>
              <a:rPr lang="en-GB" dirty="0"/>
              <a:t>that he:</a:t>
            </a:r>
          </a:p>
          <a:p>
            <a:pPr marL="514350" indent="-514350">
              <a:buAutoNum type="alphaLcPeriod"/>
            </a:pPr>
            <a:r>
              <a:rPr lang="en-GB" dirty="0" smtClean="0"/>
              <a:t>Did </a:t>
            </a:r>
            <a:r>
              <a:rPr lang="en-GB" dirty="0"/>
              <a:t>not take appropriate action on safeguarding incidents brought to his  attention </a:t>
            </a:r>
            <a:r>
              <a:rPr lang="en-GB" dirty="0" smtClean="0"/>
              <a:t>.</a:t>
            </a:r>
          </a:p>
          <a:p>
            <a:pPr marL="514350" indent="-514350">
              <a:buAutoNum type="alphaLcPeriod"/>
            </a:pPr>
            <a:r>
              <a:rPr lang="en-GB" dirty="0" smtClean="0"/>
              <a:t>ALLOWED  N.L, </a:t>
            </a:r>
            <a:r>
              <a:rPr lang="en-GB" dirty="0"/>
              <a:t>to behave in a manner </a:t>
            </a:r>
            <a:r>
              <a:rPr lang="en-GB" dirty="0" smtClean="0"/>
              <a:t>which was incompatible </a:t>
            </a:r>
            <a:r>
              <a:rPr lang="en-GB" dirty="0"/>
              <a:t>with safeguarding guidance;</a:t>
            </a:r>
          </a:p>
          <a:p>
            <a:endParaRPr lang="en-GB" dirty="0"/>
          </a:p>
          <a:p>
            <a:endParaRPr lang="en-GB" dirty="0"/>
          </a:p>
        </p:txBody>
      </p:sp>
    </p:spTree>
    <p:extLst>
      <p:ext uri="{BB962C8B-B14F-4D97-AF65-F5344CB8AC3E}">
        <p14:creationId xmlns:p14="http://schemas.microsoft.com/office/powerpoint/2010/main" val="2941953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0"/>
            <a:ext cx="9210228" cy="6126163"/>
          </a:xfrm>
        </p:spPr>
        <p:txBody>
          <a:bodyPr/>
          <a:lstStyle/>
          <a:p>
            <a:pPr marL="0" indent="0">
              <a:buNone/>
            </a:pPr>
            <a:r>
              <a:rPr lang="en-GB" dirty="0"/>
              <a:t>c. Did not keep accurate records of all safeguarding incidents brought to his attention in connection </a:t>
            </a:r>
            <a:r>
              <a:rPr lang="en-GB" dirty="0" smtClean="0"/>
              <a:t>with N.L </a:t>
            </a:r>
            <a:r>
              <a:rPr lang="en-GB" dirty="0"/>
              <a:t>;</a:t>
            </a:r>
          </a:p>
          <a:p>
            <a:pPr marL="0" indent="0">
              <a:buNone/>
            </a:pPr>
            <a:r>
              <a:rPr lang="en-GB" dirty="0"/>
              <a:t>d. Did not raise concerns about N.L </a:t>
            </a:r>
            <a:r>
              <a:rPr lang="en-GB" dirty="0" smtClean="0"/>
              <a:t>with </a:t>
            </a:r>
            <a:r>
              <a:rPr lang="en-GB" dirty="0"/>
              <a:t>the Senior Education Officer or the Local Authority Designated Officer (LADO);</a:t>
            </a:r>
          </a:p>
          <a:p>
            <a:pPr marL="0" indent="0">
              <a:buNone/>
            </a:pPr>
            <a:r>
              <a:rPr lang="en-GB" dirty="0"/>
              <a:t>e. Did not support staff to raise concerns with him  about N.L</a:t>
            </a:r>
          </a:p>
          <a:p>
            <a:pPr marL="0" indent="0">
              <a:buNone/>
            </a:pPr>
            <a:r>
              <a:rPr lang="en-GB" dirty="0"/>
              <a:t>2. Did not </a:t>
            </a:r>
            <a:r>
              <a:rPr lang="en-GB" dirty="0" smtClean="0"/>
              <a:t>meet </a:t>
            </a:r>
            <a:r>
              <a:rPr lang="en-GB" dirty="0"/>
              <a:t>his  responsibilities as Head Teacher in that he </a:t>
            </a:r>
            <a:r>
              <a:rPr lang="en-GB" dirty="0" smtClean="0"/>
              <a:t> failed </a:t>
            </a:r>
            <a:r>
              <a:rPr lang="en-GB" dirty="0"/>
              <a:t>to secure a safe environment for children who came into </a:t>
            </a:r>
            <a:r>
              <a:rPr lang="en-GB" dirty="0" smtClean="0"/>
              <a:t>contact with N.L at </a:t>
            </a:r>
            <a:r>
              <a:rPr lang="en-GB" dirty="0"/>
              <a:t>the School.</a:t>
            </a:r>
          </a:p>
        </p:txBody>
      </p:sp>
    </p:spTree>
    <p:extLst>
      <p:ext uri="{BB962C8B-B14F-4D97-AF65-F5344CB8AC3E}">
        <p14:creationId xmlns:p14="http://schemas.microsoft.com/office/powerpoint/2010/main" val="159642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6496" y="0"/>
            <a:ext cx="8280920" cy="646331"/>
          </a:xfrm>
          <a:prstGeom prst="rect">
            <a:avLst/>
          </a:prstGeom>
          <a:noFill/>
        </p:spPr>
        <p:txBody>
          <a:bodyPr wrap="square" rtlCol="0">
            <a:spAutoFit/>
          </a:bodyPr>
          <a:lstStyle/>
          <a:p>
            <a:pPr algn="ctr"/>
            <a:r>
              <a:rPr lang="en-GB" sz="3600" b="1" dirty="0" smtClean="0">
                <a:solidFill>
                  <a:srgbClr val="00B0F0"/>
                </a:solidFill>
                <a:latin typeface="Arial" panose="020B0604020202020204" pitchFamily="34" charset="0"/>
                <a:cs typeface="Arial" panose="020B0604020202020204" pitchFamily="34" charset="0"/>
              </a:rPr>
              <a:t>Aims</a:t>
            </a:r>
            <a:endParaRPr lang="en-GB" sz="3600" dirty="0">
              <a:solidFill>
                <a:srgbClr val="00B0F0"/>
              </a:solidFill>
              <a:latin typeface="Arial" panose="020B0604020202020204" pitchFamily="34" charset="0"/>
              <a:cs typeface="Arial" panose="020B0604020202020204" pitchFamily="34" charset="0"/>
            </a:endParaRPr>
          </a:p>
        </p:txBody>
      </p:sp>
      <p:sp>
        <p:nvSpPr>
          <p:cNvPr id="7" name="TextBox 6"/>
          <p:cNvSpPr txBox="1"/>
          <p:nvPr/>
        </p:nvSpPr>
        <p:spPr>
          <a:xfrm>
            <a:off x="164468" y="1768107"/>
            <a:ext cx="9109012" cy="2585323"/>
          </a:xfrm>
          <a:prstGeom prst="rect">
            <a:avLst/>
          </a:prstGeom>
          <a:noFill/>
        </p:spPr>
        <p:txBody>
          <a:bodyPr wrap="square" rtlCol="0">
            <a:spAutoFit/>
          </a:bodyPr>
          <a:lstStyle/>
          <a:p>
            <a:pPr marL="457200" indent="-457200">
              <a:buFont typeface="+mj-lt"/>
              <a:buAutoNum type="arabicPeriod"/>
            </a:pPr>
            <a:r>
              <a:rPr lang="en-GB" sz="2400" dirty="0" smtClean="0">
                <a:solidFill>
                  <a:prstClr val="black"/>
                </a:solidFill>
                <a:latin typeface="Arial" panose="020B0604020202020204" pitchFamily="34" charset="0"/>
                <a:cs typeface="Arial" panose="020B0604020202020204" pitchFamily="34" charset="0"/>
              </a:rPr>
              <a:t>Refresh your memories regarding your Safeguarding duties &lt; emphasis on abuse in Professional Relationships.</a:t>
            </a:r>
            <a:endParaRPr lang="en-GB" sz="2400" dirty="0">
              <a:solidFill>
                <a:prstClr val="black"/>
              </a:solidFill>
              <a:latin typeface="Arial" panose="020B0604020202020204" pitchFamily="34" charset="0"/>
              <a:cs typeface="Arial" panose="020B0604020202020204" pitchFamily="34" charset="0"/>
            </a:endParaRPr>
          </a:p>
          <a:p>
            <a:pPr marL="457200" indent="-457200">
              <a:buFont typeface="+mj-lt"/>
              <a:buAutoNum type="arabicPeriod"/>
            </a:pPr>
            <a:r>
              <a:rPr lang="en-GB" sz="2400" dirty="0" smtClean="0">
                <a:solidFill>
                  <a:prstClr val="black"/>
                </a:solidFill>
                <a:latin typeface="Arial" panose="020B0604020202020204" pitchFamily="34" charset="0"/>
                <a:cs typeface="Arial" panose="020B0604020202020204" pitchFamily="34" charset="0"/>
              </a:rPr>
              <a:t>Review the Threshold for the LADO involvement</a:t>
            </a:r>
          </a:p>
          <a:p>
            <a:pPr marL="457200" indent="-457200">
              <a:buFont typeface="+mj-lt"/>
              <a:buAutoNum type="arabicPeriod"/>
            </a:pPr>
            <a:r>
              <a:rPr lang="en-GB" sz="2400" dirty="0" smtClean="0">
                <a:solidFill>
                  <a:prstClr val="black"/>
                </a:solidFill>
                <a:latin typeface="Arial" panose="020B0604020202020204" pitchFamily="34" charset="0"/>
                <a:cs typeface="Arial" panose="020B0604020202020204" pitchFamily="34" charset="0"/>
              </a:rPr>
              <a:t>Identify Key DSL and Headteacher(Case-manager) tasks within the allegations management procedures </a:t>
            </a:r>
          </a:p>
          <a:p>
            <a:pPr marL="457200" indent="-457200">
              <a:buFont typeface="+mj-lt"/>
              <a:buAutoNum type="arabicPeriod"/>
            </a:pPr>
            <a:r>
              <a:rPr lang="en-GB" sz="2400" dirty="0" smtClean="0">
                <a:solidFill>
                  <a:prstClr val="black"/>
                </a:solidFill>
                <a:latin typeface="Arial" panose="020B0604020202020204" pitchFamily="34" charset="0"/>
                <a:cs typeface="Arial" panose="020B0604020202020204" pitchFamily="34" charset="0"/>
              </a:rPr>
              <a:t>Conclude with a </a:t>
            </a:r>
            <a:r>
              <a:rPr lang="en-GB" sz="2400" dirty="0" err="1" smtClean="0">
                <a:solidFill>
                  <a:prstClr val="black"/>
                </a:solidFill>
                <a:latin typeface="Arial" panose="020B0604020202020204" pitchFamily="34" charset="0"/>
                <a:cs typeface="Arial" panose="020B0604020202020204" pitchFamily="34" charset="0"/>
              </a:rPr>
              <a:t>Casestudy</a:t>
            </a:r>
            <a:r>
              <a:rPr lang="en-GB" sz="2400" dirty="0" smtClean="0">
                <a:solidFill>
                  <a:prstClr val="black"/>
                </a:solidFill>
                <a:latin typeface="Arial" panose="020B0604020202020204" pitchFamily="34" charset="0"/>
                <a:cs typeface="Arial" panose="020B0604020202020204" pitchFamily="34" charset="0"/>
              </a:rPr>
              <a:t>.</a:t>
            </a:r>
            <a:endParaRPr lang="en-GB" sz="2400" dirty="0">
              <a:solidFill>
                <a:prstClr val="black"/>
              </a:solidFill>
              <a:latin typeface="Arial" panose="020B0604020202020204" pitchFamily="34" charset="0"/>
              <a:cs typeface="Arial" panose="020B0604020202020204" pitchFamily="34" charset="0"/>
            </a:endParaRPr>
          </a:p>
          <a:p>
            <a:endParaRPr lang="en-GB" dirty="0">
              <a:solidFill>
                <a:srgbClr val="FF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104" y="-34279"/>
            <a:ext cx="3736975" cy="151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19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56" y="116632"/>
            <a:ext cx="9721080" cy="57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271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52567" y="1"/>
            <a:ext cx="8190910" cy="652463"/>
          </a:xfrm>
        </p:spPr>
        <p:txBody>
          <a:bodyPr/>
          <a:lstStyle/>
          <a:p>
            <a:pPr algn="ctr" eaLnBrk="1" hangingPunct="1"/>
            <a:r>
              <a:rPr lang="en-GB" altLang="en-US" sz="3600" dirty="0" smtClean="0">
                <a:solidFill>
                  <a:srgbClr val="00B0F0"/>
                </a:solidFill>
              </a:rPr>
              <a:t>The Law  and Statutory Guidance</a:t>
            </a:r>
          </a:p>
        </p:txBody>
      </p:sp>
      <p:sp>
        <p:nvSpPr>
          <p:cNvPr id="6147" name="Rectangle 3"/>
          <p:cNvSpPr>
            <a:spLocks noGrp="1" noChangeArrowheads="1"/>
          </p:cNvSpPr>
          <p:nvPr>
            <p:ph type="body" idx="1"/>
          </p:nvPr>
        </p:nvSpPr>
        <p:spPr>
          <a:xfrm>
            <a:off x="350489" y="764704"/>
            <a:ext cx="9283031" cy="6624736"/>
          </a:xfrm>
        </p:spPr>
        <p:txBody>
          <a:bodyPr/>
          <a:lstStyle/>
          <a:p>
            <a:pPr eaLnBrk="1" hangingPunct="1"/>
            <a:r>
              <a:rPr lang="en-GB" altLang="en-US" dirty="0" smtClean="0"/>
              <a:t>Working Together 2015  states that :  “</a:t>
            </a:r>
            <a:r>
              <a:rPr lang="en-GB" altLang="en-US" i="1" dirty="0" smtClean="0"/>
              <a:t>individual </a:t>
            </a:r>
            <a:r>
              <a:rPr lang="en-GB" altLang="en-US" i="1" dirty="0"/>
              <a:t>organisations and p</a:t>
            </a:r>
            <a:r>
              <a:rPr lang="en-GB" altLang="en-US" i="1" dirty="0" smtClean="0"/>
              <a:t>rofessionals </a:t>
            </a:r>
            <a:r>
              <a:rPr lang="en-GB" altLang="en-US" i="1" dirty="0"/>
              <a:t>working </a:t>
            </a:r>
            <a:r>
              <a:rPr lang="en-GB" altLang="en-US" i="1" dirty="0" smtClean="0"/>
              <a:t>with children… have </a:t>
            </a:r>
            <a:r>
              <a:rPr lang="en-GB" altLang="en-US" i="1" dirty="0"/>
              <a:t>specific statutory duties to promote the welfare of children </a:t>
            </a:r>
            <a:r>
              <a:rPr lang="en-GB" altLang="en-US" i="1" dirty="0" smtClean="0"/>
              <a:t>and ensure </a:t>
            </a:r>
            <a:r>
              <a:rPr lang="en-GB" altLang="en-US" i="1" dirty="0"/>
              <a:t>they are protected from harm</a:t>
            </a:r>
            <a:r>
              <a:rPr lang="en-GB" altLang="en-US" i="1" dirty="0" smtClean="0"/>
              <a:t>.”</a:t>
            </a:r>
            <a:endParaRPr lang="en-GB" altLang="en-US" dirty="0"/>
          </a:p>
          <a:p>
            <a:pPr eaLnBrk="1" hangingPunct="1"/>
            <a:r>
              <a:rPr lang="en-GB" altLang="en-US" dirty="0" smtClean="0"/>
              <a:t>Organisations should have in place  effective policies for dealing with allegations against people who work with children, in line with those of the LSCB</a:t>
            </a:r>
            <a:r>
              <a:rPr lang="en-GB" altLang="en-US" b="1" dirty="0" smtClean="0"/>
              <a:t>.&gt;</a:t>
            </a:r>
          </a:p>
          <a:p>
            <a:pPr eaLnBrk="1" hangingPunct="1"/>
            <a:endParaRPr lang="en-GB" altLang="en-US" b="1" i="1" dirty="0" smtClean="0"/>
          </a:p>
          <a:p>
            <a:pPr eaLnBrk="1" hangingPunct="1"/>
            <a:endParaRPr lang="en-GB" altLang="en-US" i="1" dirty="0" smtClean="0"/>
          </a:p>
          <a:p>
            <a:pPr marL="0" indent="0" eaLnBrk="1" hangingPunct="1">
              <a:buNone/>
            </a:pPr>
            <a:endParaRPr lang="en-GB" altLang="en-US" b="1" dirty="0" smtClean="0"/>
          </a:p>
        </p:txBody>
      </p:sp>
    </p:spTree>
    <p:extLst>
      <p:ext uri="{BB962C8B-B14F-4D97-AF65-F5344CB8AC3E}">
        <p14:creationId xmlns:p14="http://schemas.microsoft.com/office/powerpoint/2010/main" val="45244973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0489" y="332657"/>
            <a:ext cx="8172450" cy="652463"/>
          </a:xfrm>
        </p:spPr>
        <p:txBody>
          <a:bodyPr/>
          <a:lstStyle/>
          <a:p>
            <a:pPr algn="ctr" eaLnBrk="1" hangingPunct="1"/>
            <a:r>
              <a:rPr lang="en-GB" altLang="en-US" sz="3600" dirty="0" smtClean="0">
                <a:solidFill>
                  <a:srgbClr val="00B0F0"/>
                </a:solidFill>
              </a:rPr>
              <a:t>Local Authorities</a:t>
            </a:r>
          </a:p>
        </p:txBody>
      </p:sp>
      <p:sp>
        <p:nvSpPr>
          <p:cNvPr id="6147" name="Rectangle 3"/>
          <p:cNvSpPr>
            <a:spLocks noGrp="1" noChangeArrowheads="1"/>
          </p:cNvSpPr>
          <p:nvPr>
            <p:ph type="body" idx="1"/>
          </p:nvPr>
        </p:nvSpPr>
        <p:spPr>
          <a:xfrm>
            <a:off x="428497" y="1196752"/>
            <a:ext cx="8915400" cy="5328592"/>
          </a:xfrm>
        </p:spPr>
        <p:txBody>
          <a:bodyPr/>
          <a:lstStyle/>
          <a:p>
            <a:pPr eaLnBrk="1" hangingPunct="1"/>
            <a:r>
              <a:rPr lang="en-GB" altLang="en-US" dirty="0" smtClean="0"/>
              <a:t>Similarly, L.As should have  </a:t>
            </a:r>
            <a:r>
              <a:rPr lang="en-GB" altLang="en-US" dirty="0"/>
              <a:t>in </a:t>
            </a:r>
            <a:r>
              <a:rPr lang="en-GB" altLang="en-US" dirty="0" smtClean="0"/>
              <a:t>place a </a:t>
            </a:r>
            <a:r>
              <a:rPr lang="en-GB" altLang="en-US" dirty="0"/>
              <a:t>particular officer, or team of officers </a:t>
            </a:r>
            <a:r>
              <a:rPr lang="en-GB" altLang="en-US" dirty="0" smtClean="0"/>
              <a:t>to:</a:t>
            </a:r>
          </a:p>
          <a:p>
            <a:pPr eaLnBrk="1" hangingPunct="1"/>
            <a:r>
              <a:rPr lang="en-GB" altLang="en-US" dirty="0" smtClean="0"/>
              <a:t> </a:t>
            </a:r>
            <a:r>
              <a:rPr lang="en-GB" altLang="en-US" dirty="0"/>
              <a:t>be involved in the management and oversight </a:t>
            </a:r>
            <a:r>
              <a:rPr lang="en-GB" altLang="en-US" dirty="0" smtClean="0"/>
              <a:t>of allegations </a:t>
            </a:r>
            <a:r>
              <a:rPr lang="en-GB" altLang="en-US" dirty="0"/>
              <a:t>against people that work with children</a:t>
            </a:r>
            <a:r>
              <a:rPr lang="en-GB" altLang="en-US" dirty="0" smtClean="0"/>
              <a:t>.</a:t>
            </a:r>
          </a:p>
          <a:p>
            <a:pPr eaLnBrk="1" hangingPunct="1"/>
            <a:r>
              <a:rPr lang="en-GB" altLang="en-US" dirty="0" smtClean="0"/>
              <a:t>provide </a:t>
            </a:r>
            <a:r>
              <a:rPr lang="en-GB" altLang="en-US" dirty="0"/>
              <a:t>advice and guidance on how to deal with allegations </a:t>
            </a:r>
            <a:r>
              <a:rPr lang="en-GB" altLang="en-US" dirty="0" smtClean="0"/>
              <a:t>to </a:t>
            </a:r>
            <a:r>
              <a:rPr lang="en-GB" altLang="en-US" dirty="0"/>
              <a:t>employers and voluntary organisations</a:t>
            </a:r>
            <a:r>
              <a:rPr lang="en-GB" altLang="en-US" dirty="0" smtClean="0"/>
              <a:t>.</a:t>
            </a:r>
          </a:p>
          <a:p>
            <a:pPr eaLnBrk="1" hangingPunct="1"/>
            <a:r>
              <a:rPr lang="en-GB" altLang="en-US" dirty="0" smtClean="0"/>
              <a:t>The role </a:t>
            </a:r>
            <a:r>
              <a:rPr lang="en-GB" altLang="en-US" dirty="0"/>
              <a:t>of  the </a:t>
            </a:r>
            <a:r>
              <a:rPr lang="en-GB" altLang="en-US" dirty="0" smtClean="0"/>
              <a:t>P.O </a:t>
            </a:r>
            <a:r>
              <a:rPr lang="en-GB" altLang="en-US" dirty="0"/>
              <a:t>Safeguarding- </a:t>
            </a:r>
            <a:r>
              <a:rPr lang="en-GB" altLang="en-US" dirty="0" smtClean="0"/>
              <a:t>(Schools </a:t>
            </a:r>
            <a:r>
              <a:rPr lang="en-GB" altLang="en-US" dirty="0"/>
              <a:t>and Education Services CP Advisor</a:t>
            </a:r>
            <a:r>
              <a:rPr lang="en-GB" altLang="en-US" dirty="0" smtClean="0"/>
              <a:t>) </a:t>
            </a:r>
            <a:r>
              <a:rPr lang="en-GB" altLang="en-US" dirty="0" err="1" smtClean="0"/>
              <a:t>fulfills</a:t>
            </a:r>
            <a:r>
              <a:rPr lang="en-GB" altLang="en-US" dirty="0" smtClean="0"/>
              <a:t> the above</a:t>
            </a:r>
          </a:p>
        </p:txBody>
      </p:sp>
    </p:spTree>
    <p:extLst>
      <p:ext uri="{BB962C8B-B14F-4D97-AF65-F5344CB8AC3E}">
        <p14:creationId xmlns:p14="http://schemas.microsoft.com/office/powerpoint/2010/main" val="11837103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40532" y="19870"/>
            <a:ext cx="8172450" cy="1732583"/>
          </a:xfrm>
        </p:spPr>
        <p:txBody>
          <a:bodyPr/>
          <a:lstStyle/>
          <a:p>
            <a:pPr algn="ctr" eaLnBrk="1" hangingPunct="1"/>
            <a:r>
              <a:rPr lang="en-GB" altLang="en-US" sz="3600" dirty="0" smtClean="0">
                <a:solidFill>
                  <a:srgbClr val="00B0F0"/>
                </a:solidFill>
              </a:rPr>
              <a:t>Keeping </a:t>
            </a:r>
            <a:r>
              <a:rPr lang="en-GB" altLang="en-US" sz="3600" dirty="0">
                <a:solidFill>
                  <a:srgbClr val="00B0F0"/>
                </a:solidFill>
              </a:rPr>
              <a:t>children</a:t>
            </a:r>
            <a:br>
              <a:rPr lang="en-GB" altLang="en-US" sz="3600" dirty="0">
                <a:solidFill>
                  <a:srgbClr val="00B0F0"/>
                </a:solidFill>
              </a:rPr>
            </a:br>
            <a:r>
              <a:rPr lang="en-GB" altLang="en-US" sz="3600" dirty="0">
                <a:solidFill>
                  <a:srgbClr val="00B0F0"/>
                </a:solidFill>
              </a:rPr>
              <a:t>safe in </a:t>
            </a:r>
            <a:r>
              <a:rPr lang="en-GB" altLang="en-US" sz="3600" dirty="0" smtClean="0">
                <a:solidFill>
                  <a:srgbClr val="00B0F0"/>
                </a:solidFill>
              </a:rPr>
              <a:t>education(KCSIE) 2016</a:t>
            </a:r>
            <a:r>
              <a:rPr lang="en-GB" altLang="en-US" sz="3600" dirty="0">
                <a:solidFill>
                  <a:srgbClr val="00B0F0"/>
                </a:solidFill>
              </a:rPr>
              <a:t/>
            </a:r>
            <a:br>
              <a:rPr lang="en-GB" altLang="en-US" sz="3600" dirty="0">
                <a:solidFill>
                  <a:srgbClr val="00B0F0"/>
                </a:solidFill>
              </a:rPr>
            </a:br>
            <a:endParaRPr lang="en-GB" altLang="en-US" sz="3600" dirty="0" smtClean="0">
              <a:solidFill>
                <a:srgbClr val="00B0F0"/>
              </a:solidFill>
            </a:endParaRPr>
          </a:p>
        </p:txBody>
      </p:sp>
      <p:sp>
        <p:nvSpPr>
          <p:cNvPr id="6147" name="Rectangle 3"/>
          <p:cNvSpPr>
            <a:spLocks noGrp="1" noChangeArrowheads="1"/>
          </p:cNvSpPr>
          <p:nvPr>
            <p:ph type="body" idx="1"/>
          </p:nvPr>
        </p:nvSpPr>
        <p:spPr>
          <a:xfrm>
            <a:off x="495300" y="1484784"/>
            <a:ext cx="8915400" cy="4968552"/>
          </a:xfrm>
        </p:spPr>
        <p:txBody>
          <a:bodyPr/>
          <a:lstStyle/>
          <a:p>
            <a:pPr eaLnBrk="1" hangingPunct="1"/>
            <a:r>
              <a:rPr lang="en-GB" altLang="en-US" dirty="0" smtClean="0"/>
              <a:t>Issued </a:t>
            </a:r>
            <a:r>
              <a:rPr lang="en-GB" altLang="en-US" dirty="0"/>
              <a:t>under </a:t>
            </a:r>
            <a:r>
              <a:rPr lang="en-GB" altLang="en-US" dirty="0" smtClean="0"/>
              <a:t>S.175 of </a:t>
            </a:r>
            <a:r>
              <a:rPr lang="en-GB" altLang="en-US" dirty="0"/>
              <a:t>the Education Act 2002, the </a:t>
            </a:r>
            <a:r>
              <a:rPr lang="en-GB" altLang="en-US" dirty="0" smtClean="0"/>
              <a:t>Independent </a:t>
            </a:r>
            <a:r>
              <a:rPr lang="en-GB" altLang="en-US" dirty="0"/>
              <a:t>School Standards) </a:t>
            </a:r>
            <a:r>
              <a:rPr lang="en-GB" altLang="en-US" dirty="0" smtClean="0"/>
              <a:t>Regs. 2014 </a:t>
            </a:r>
            <a:r>
              <a:rPr lang="en-GB" altLang="en-US" dirty="0"/>
              <a:t>and the </a:t>
            </a:r>
            <a:r>
              <a:rPr lang="en-GB" altLang="en-US" dirty="0" smtClean="0"/>
              <a:t>Non-Maintained </a:t>
            </a:r>
            <a:r>
              <a:rPr lang="en-GB" altLang="en-US" dirty="0"/>
              <a:t>Special </a:t>
            </a:r>
            <a:r>
              <a:rPr lang="en-GB" altLang="en-US" dirty="0" smtClean="0"/>
              <a:t>Schools Regs. 2015.</a:t>
            </a:r>
            <a:endParaRPr lang="en-GB" altLang="en-US" dirty="0"/>
          </a:p>
          <a:p>
            <a:pPr eaLnBrk="1" hangingPunct="1"/>
            <a:r>
              <a:rPr lang="en-GB" altLang="en-US" dirty="0"/>
              <a:t>Part 1:What </a:t>
            </a:r>
            <a:r>
              <a:rPr lang="en-GB" altLang="en-US" dirty="0" smtClean="0"/>
              <a:t>(ALL) staff </a:t>
            </a:r>
            <a:r>
              <a:rPr lang="en-GB" altLang="en-US" dirty="0"/>
              <a:t>should know and do :</a:t>
            </a:r>
          </a:p>
          <a:p>
            <a:pPr eaLnBrk="1" hangingPunct="1"/>
            <a:r>
              <a:rPr lang="en-GB" altLang="en-US" dirty="0"/>
              <a:t>Part 2: Management of safeguarding</a:t>
            </a:r>
          </a:p>
          <a:p>
            <a:pPr eaLnBrk="1" hangingPunct="1"/>
            <a:r>
              <a:rPr lang="en-GB" altLang="en-US" dirty="0"/>
              <a:t>Part 3: Safer recruitment</a:t>
            </a:r>
          </a:p>
          <a:p>
            <a:pPr eaLnBrk="1" hangingPunct="1"/>
            <a:r>
              <a:rPr lang="en-GB" altLang="en-US" dirty="0"/>
              <a:t>Part 4: Allegations of abuse made against teachers and other staff</a:t>
            </a:r>
          </a:p>
          <a:p>
            <a:pPr eaLnBrk="1" hangingPunct="1"/>
            <a:endParaRPr lang="en-GB" altLang="en-US" dirty="0"/>
          </a:p>
        </p:txBody>
      </p:sp>
    </p:spTree>
    <p:extLst>
      <p:ext uri="{BB962C8B-B14F-4D97-AF65-F5344CB8AC3E}">
        <p14:creationId xmlns:p14="http://schemas.microsoft.com/office/powerpoint/2010/main" val="14588322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472" y="0"/>
            <a:ext cx="8856984" cy="769095"/>
          </a:xfrm>
        </p:spPr>
        <p:txBody>
          <a:bodyPr/>
          <a:lstStyle/>
          <a:p>
            <a:pPr algn="ctr" eaLnBrk="1" hangingPunct="1"/>
            <a:r>
              <a:rPr lang="en-GB" altLang="en-US" sz="3600" dirty="0">
                <a:solidFill>
                  <a:srgbClr val="00B0F0"/>
                </a:solidFill>
              </a:rPr>
              <a:t>Part </a:t>
            </a:r>
            <a:r>
              <a:rPr lang="en-GB" altLang="en-US" sz="3600" dirty="0" smtClean="0">
                <a:solidFill>
                  <a:srgbClr val="00B0F0"/>
                </a:solidFill>
              </a:rPr>
              <a:t>4:  </a:t>
            </a:r>
            <a:r>
              <a:rPr lang="en-GB" altLang="en-US" sz="3600" dirty="0">
                <a:solidFill>
                  <a:srgbClr val="00B0F0"/>
                </a:solidFill>
              </a:rPr>
              <a:t>Allegations of abuse made against teachers and other staff ;</a:t>
            </a:r>
          </a:p>
        </p:txBody>
      </p:sp>
      <p:sp>
        <p:nvSpPr>
          <p:cNvPr id="6147" name="Rectangle 3"/>
          <p:cNvSpPr>
            <a:spLocks noGrp="1" noChangeArrowheads="1"/>
          </p:cNvSpPr>
          <p:nvPr>
            <p:ph type="body" idx="1"/>
          </p:nvPr>
        </p:nvSpPr>
        <p:spPr>
          <a:xfrm>
            <a:off x="495300" y="1124744"/>
            <a:ext cx="8982203" cy="5544616"/>
          </a:xfrm>
        </p:spPr>
        <p:txBody>
          <a:bodyPr/>
          <a:lstStyle/>
          <a:p>
            <a:pPr eaLnBrk="1" hangingPunct="1"/>
            <a:r>
              <a:rPr lang="en-GB" altLang="en-US" dirty="0" smtClean="0"/>
              <a:t>allegations </a:t>
            </a:r>
            <a:r>
              <a:rPr lang="en-GB" altLang="en-US" dirty="0"/>
              <a:t>that </a:t>
            </a:r>
            <a:r>
              <a:rPr lang="en-GB" altLang="en-US" dirty="0" smtClean="0"/>
              <a:t>might indicate </a:t>
            </a:r>
            <a:r>
              <a:rPr lang="en-GB" altLang="en-US" dirty="0"/>
              <a:t>a person would pose a risk of harm if they continue to work in regular or </a:t>
            </a:r>
            <a:r>
              <a:rPr lang="en-GB" altLang="en-US" dirty="0" smtClean="0"/>
              <a:t>close contact </a:t>
            </a:r>
            <a:r>
              <a:rPr lang="en-GB" altLang="en-US" dirty="0"/>
              <a:t>with children in their present position, or in any capacity </a:t>
            </a:r>
            <a:r>
              <a:rPr lang="en-GB" altLang="en-US" dirty="0" smtClean="0"/>
              <a:t>;KCSIE 2016</a:t>
            </a:r>
          </a:p>
          <a:p>
            <a:pPr eaLnBrk="1" hangingPunct="1"/>
            <a:r>
              <a:rPr lang="en-GB" altLang="en-US" dirty="0" smtClean="0"/>
              <a:t>NB. </a:t>
            </a:r>
            <a:r>
              <a:rPr lang="en-GB" altLang="en-US" dirty="0"/>
              <a:t>Policies should </a:t>
            </a:r>
            <a:r>
              <a:rPr lang="en-GB" altLang="en-US" i="1" dirty="0"/>
              <a:t>make a clear distinction</a:t>
            </a:r>
          </a:p>
          <a:p>
            <a:pPr marL="0" indent="0" eaLnBrk="1" hangingPunct="1">
              <a:buNone/>
            </a:pPr>
            <a:r>
              <a:rPr lang="en-GB" altLang="en-US" i="1" dirty="0"/>
              <a:t>between </a:t>
            </a:r>
            <a:r>
              <a:rPr lang="en-GB" altLang="en-US" i="1" dirty="0">
                <a:solidFill>
                  <a:srgbClr val="FF0000"/>
                </a:solidFill>
              </a:rPr>
              <a:t>an </a:t>
            </a:r>
            <a:r>
              <a:rPr lang="en-GB" altLang="en-US" i="1" dirty="0" smtClean="0">
                <a:solidFill>
                  <a:srgbClr val="FF0000"/>
                </a:solidFill>
              </a:rPr>
              <a:t>allegation</a:t>
            </a:r>
            <a:r>
              <a:rPr lang="en-GB" altLang="en-US" i="1" dirty="0" smtClean="0"/>
              <a:t>,(of Abuse) </a:t>
            </a:r>
            <a:r>
              <a:rPr lang="en-GB" altLang="en-US" i="1" dirty="0">
                <a:solidFill>
                  <a:srgbClr val="FFC000"/>
                </a:solidFill>
              </a:rPr>
              <a:t>a concern </a:t>
            </a:r>
            <a:r>
              <a:rPr lang="en-GB" altLang="en-US" i="1" dirty="0"/>
              <a:t>about the quality of care or practice or </a:t>
            </a:r>
            <a:r>
              <a:rPr lang="en-GB" altLang="en-US" i="1" dirty="0" smtClean="0"/>
              <a:t>a </a:t>
            </a:r>
            <a:r>
              <a:rPr lang="en-GB" altLang="en-US" i="1" dirty="0" smtClean="0">
                <a:solidFill>
                  <a:srgbClr val="00B050"/>
                </a:solidFill>
              </a:rPr>
              <a:t>complaint.</a:t>
            </a:r>
          </a:p>
          <a:p>
            <a:pPr marL="0" indent="0" eaLnBrk="1" hangingPunct="1">
              <a:buNone/>
            </a:pPr>
            <a:r>
              <a:rPr lang="en-GB" altLang="en-US" i="1" dirty="0" smtClean="0">
                <a:solidFill>
                  <a:srgbClr val="FF0000"/>
                </a:solidFill>
              </a:rPr>
              <a:t>Key phrase  is </a:t>
            </a:r>
            <a:r>
              <a:rPr lang="en-GB" altLang="en-US" i="1" u="sng" dirty="0" smtClean="0">
                <a:solidFill>
                  <a:srgbClr val="FF0000"/>
                </a:solidFill>
              </a:rPr>
              <a:t>Risk of Harm</a:t>
            </a:r>
          </a:p>
        </p:txBody>
      </p:sp>
    </p:spTree>
    <p:extLst>
      <p:ext uri="{BB962C8B-B14F-4D97-AF65-F5344CB8AC3E}">
        <p14:creationId xmlns:p14="http://schemas.microsoft.com/office/powerpoint/2010/main" val="297857190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7339" y="0"/>
            <a:ext cx="8172450" cy="1295400"/>
          </a:xfrm>
        </p:spPr>
        <p:txBody>
          <a:bodyPr/>
          <a:lstStyle/>
          <a:p>
            <a:pPr eaLnBrk="1" hangingPunct="1"/>
            <a:r>
              <a:rPr lang="en-GB" altLang="en-US" dirty="0" smtClean="0"/>
              <a:t>What is a Position of Trust</a:t>
            </a:r>
          </a:p>
        </p:txBody>
      </p:sp>
      <p:sp>
        <p:nvSpPr>
          <p:cNvPr id="9219" name="Rectangle 3"/>
          <p:cNvSpPr>
            <a:spLocks noGrp="1" noChangeArrowheads="1"/>
          </p:cNvSpPr>
          <p:nvPr>
            <p:ph type="body" idx="1"/>
          </p:nvPr>
        </p:nvSpPr>
        <p:spPr>
          <a:xfrm>
            <a:off x="488504" y="980728"/>
            <a:ext cx="9145016" cy="4525963"/>
          </a:xfrm>
        </p:spPr>
        <p:txBody>
          <a:bodyPr/>
          <a:lstStyle/>
          <a:p>
            <a:pPr marL="0" indent="0" eaLnBrk="1" hangingPunct="1">
              <a:buFont typeface="Wingdings" pitchFamily="2" charset="2"/>
              <a:buNone/>
              <a:defRPr/>
            </a:pPr>
            <a:r>
              <a:rPr lang="en-GB" altLang="en-US" sz="2600" dirty="0" smtClean="0"/>
              <a:t>A person in a position of trust refers to anyone who;</a:t>
            </a:r>
          </a:p>
          <a:p>
            <a:pPr eaLnBrk="1" hangingPunct="1">
              <a:defRPr/>
            </a:pPr>
            <a:r>
              <a:rPr lang="en-GB" altLang="en-US" sz="2600" dirty="0" smtClean="0"/>
              <a:t>Carries out work, paid or unpaid on behalf of an agency</a:t>
            </a:r>
          </a:p>
          <a:p>
            <a:pPr eaLnBrk="1" hangingPunct="1">
              <a:defRPr/>
            </a:pPr>
            <a:r>
              <a:rPr lang="en-GB" altLang="en-US" sz="2600" dirty="0" smtClean="0"/>
              <a:t>Has access to children or confidential information about children as part of their work</a:t>
            </a:r>
          </a:p>
          <a:p>
            <a:pPr>
              <a:defRPr/>
            </a:pPr>
            <a:r>
              <a:rPr lang="en-GB" altLang="en-US" sz="2600" dirty="0" smtClean="0"/>
              <a:t>Works in a </a:t>
            </a:r>
            <a:r>
              <a:rPr lang="en-GB" altLang="en-US" sz="2600" dirty="0"/>
              <a:t>Regulated activity</a:t>
            </a:r>
            <a:r>
              <a:rPr lang="en-GB" altLang="en-US" sz="2600" dirty="0" smtClean="0"/>
              <a:t>&gt;‘  (RA), work </a:t>
            </a:r>
            <a:r>
              <a:rPr lang="en-GB" altLang="en-US" sz="2600" dirty="0"/>
              <a:t>which involves close and unsupervised contact with vulnerable groups including children, </a:t>
            </a:r>
            <a:r>
              <a:rPr lang="en-GB" altLang="en-US" sz="2600" dirty="0" smtClean="0"/>
              <a:t>(Safeguarding </a:t>
            </a:r>
            <a:r>
              <a:rPr lang="en-GB" altLang="en-US" sz="2600" dirty="0"/>
              <a:t>Vulnerable Groups Act 2006 </a:t>
            </a:r>
            <a:r>
              <a:rPr lang="en-GB" altLang="en-US" sz="2600" dirty="0" smtClean="0"/>
              <a:t>)</a:t>
            </a:r>
          </a:p>
          <a:p>
            <a:pPr>
              <a:defRPr/>
            </a:pPr>
            <a:r>
              <a:rPr lang="en-GB" altLang="en-US" sz="2600" dirty="0"/>
              <a:t>Protection of Freedoms Act </a:t>
            </a:r>
            <a:r>
              <a:rPr lang="en-GB" altLang="en-US" sz="2600" dirty="0" smtClean="0"/>
              <a:t>2012, scaled-back </a:t>
            </a:r>
            <a:r>
              <a:rPr lang="en-GB" altLang="en-US" sz="2600" dirty="0"/>
              <a:t>Vetting and Barring Scheme </a:t>
            </a:r>
            <a:r>
              <a:rPr lang="en-GB" altLang="en-US" sz="2600" dirty="0" smtClean="0"/>
              <a:t>narrowed </a:t>
            </a:r>
            <a:r>
              <a:rPr lang="en-GB" altLang="en-US" sz="2600" dirty="0"/>
              <a:t>(RA), </a:t>
            </a:r>
            <a:r>
              <a:rPr lang="en-GB" altLang="en-US" sz="2600" dirty="0" smtClean="0"/>
              <a:t>to </a:t>
            </a:r>
            <a:r>
              <a:rPr lang="en-GB" altLang="en-US" sz="2600" dirty="0"/>
              <a:t>reduce the type and number of activities falling within it. </a:t>
            </a:r>
            <a:endParaRPr lang="en-GB" altLang="en-US" sz="2600" dirty="0" smtClean="0"/>
          </a:p>
        </p:txBody>
      </p:sp>
    </p:spTree>
    <p:extLst>
      <p:ext uri="{BB962C8B-B14F-4D97-AF65-F5344CB8AC3E}">
        <p14:creationId xmlns:p14="http://schemas.microsoft.com/office/powerpoint/2010/main" val="263438742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7339" y="0"/>
            <a:ext cx="8172450" cy="1295400"/>
          </a:xfrm>
        </p:spPr>
        <p:txBody>
          <a:bodyPr/>
          <a:lstStyle/>
          <a:p>
            <a:pPr eaLnBrk="1" hangingPunct="1"/>
            <a:r>
              <a:rPr lang="en-GB" altLang="en-US" dirty="0" smtClean="0"/>
              <a:t>What is an Allegation?</a:t>
            </a:r>
          </a:p>
        </p:txBody>
      </p:sp>
      <p:sp>
        <p:nvSpPr>
          <p:cNvPr id="2" name="Content Placeholder 1"/>
          <p:cNvSpPr>
            <a:spLocks noGrp="1"/>
          </p:cNvSpPr>
          <p:nvPr>
            <p:ph idx="1"/>
          </p:nvPr>
        </p:nvSpPr>
        <p:spPr/>
        <p:txBody>
          <a:bodyPr/>
          <a:lstStyle/>
          <a:p>
            <a:r>
              <a:rPr lang="en-GB" dirty="0"/>
              <a:t>Generally speaking, an allegation is an accusation/assertion against someone, which is sometimes true and sometimes not.</a:t>
            </a:r>
          </a:p>
          <a:p>
            <a:r>
              <a:rPr lang="en-GB" dirty="0"/>
              <a:t>In the legal terms, an allegation is a formal claim against someone which should spark an investigation that leads to someone being proven innocent or found guilty.</a:t>
            </a:r>
          </a:p>
          <a:p>
            <a:endParaRPr lang="en-GB" dirty="0"/>
          </a:p>
        </p:txBody>
      </p:sp>
    </p:spTree>
    <p:extLst>
      <p:ext uri="{BB962C8B-B14F-4D97-AF65-F5344CB8AC3E}">
        <p14:creationId xmlns:p14="http://schemas.microsoft.com/office/powerpoint/2010/main" val="403485653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99096" y="11212"/>
            <a:ext cx="8172450" cy="897508"/>
          </a:xfrm>
        </p:spPr>
        <p:txBody>
          <a:bodyPr/>
          <a:lstStyle/>
          <a:p>
            <a:pPr eaLnBrk="1" hangingPunct="1"/>
            <a:r>
              <a:rPr lang="en-GB" altLang="en-US" sz="3600" dirty="0" smtClean="0">
                <a:solidFill>
                  <a:srgbClr val="00B0F0"/>
                </a:solidFill>
              </a:rPr>
              <a:t>What is  a relevant  allegation???..</a:t>
            </a:r>
          </a:p>
        </p:txBody>
      </p:sp>
      <p:sp>
        <p:nvSpPr>
          <p:cNvPr id="10243" name="Text Box 3"/>
          <p:cNvSpPr txBox="1">
            <a:spLocks noChangeArrowheads="1"/>
          </p:cNvSpPr>
          <p:nvPr/>
        </p:nvSpPr>
        <p:spPr bwMode="auto">
          <a:xfrm>
            <a:off x="1073150" y="2286000"/>
            <a:ext cx="8089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a:spcBef>
                <a:spcPct val="50000"/>
              </a:spcBef>
              <a:buClrTx/>
              <a:buSzTx/>
              <a:buFontTx/>
              <a:buNone/>
            </a:pPr>
            <a:endParaRPr lang="en-US" altLang="en-US" sz="2400" dirty="0">
              <a:solidFill>
                <a:schemeClr val="tx1"/>
              </a:solidFill>
              <a:latin typeface="Times New Roman" pitchFamily="18" charset="0"/>
            </a:endParaRPr>
          </a:p>
        </p:txBody>
      </p:sp>
      <p:sp>
        <p:nvSpPr>
          <p:cNvPr id="10244" name="Text Box 4"/>
          <p:cNvSpPr txBox="1">
            <a:spLocks noChangeArrowheads="1"/>
          </p:cNvSpPr>
          <p:nvPr/>
        </p:nvSpPr>
        <p:spPr bwMode="auto">
          <a:xfrm>
            <a:off x="1073150" y="2286000"/>
            <a:ext cx="7264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a:spcBef>
                <a:spcPct val="50000"/>
              </a:spcBef>
              <a:buClrTx/>
              <a:buSzTx/>
              <a:buFontTx/>
              <a:buNone/>
            </a:pPr>
            <a:endParaRPr lang="en-US" altLang="en-US" sz="2400" dirty="0">
              <a:solidFill>
                <a:schemeClr val="tx1"/>
              </a:solidFill>
              <a:latin typeface="Times New Roman" pitchFamily="18" charset="0"/>
            </a:endParaRPr>
          </a:p>
        </p:txBody>
      </p:sp>
      <p:sp>
        <p:nvSpPr>
          <p:cNvPr id="10245" name="Text Box 5"/>
          <p:cNvSpPr txBox="1">
            <a:spLocks noChangeArrowheads="1"/>
          </p:cNvSpPr>
          <p:nvPr/>
        </p:nvSpPr>
        <p:spPr bwMode="auto">
          <a:xfrm>
            <a:off x="427369" y="1052737"/>
            <a:ext cx="8555963"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a:spcBef>
                <a:spcPct val="50000"/>
              </a:spcBef>
              <a:buClrTx/>
              <a:buSzTx/>
              <a:buFontTx/>
              <a:buNone/>
            </a:pPr>
            <a:r>
              <a:rPr lang="en-GB" altLang="en-US" sz="2800" dirty="0">
                <a:solidFill>
                  <a:srgbClr val="000099"/>
                </a:solidFill>
              </a:rPr>
              <a:t>Information or a concern which suggests  an adult working with children and young people has</a:t>
            </a:r>
            <a:r>
              <a:rPr lang="en-GB" altLang="en-US" sz="2800" dirty="0" smtClean="0">
                <a:solidFill>
                  <a:srgbClr val="000099"/>
                </a:solidFill>
              </a:rPr>
              <a:t>:</a:t>
            </a:r>
            <a:endParaRPr lang="en-GB" altLang="en-US" sz="2800" dirty="0">
              <a:solidFill>
                <a:srgbClr val="000099"/>
              </a:solidFill>
              <a:latin typeface="Times New Roman" pitchFamily="18" charset="0"/>
            </a:endParaRPr>
          </a:p>
        </p:txBody>
      </p:sp>
      <p:sp>
        <p:nvSpPr>
          <p:cNvPr id="334854" name="Rectangle 6"/>
          <p:cNvSpPr>
            <a:spLocks noChangeArrowheads="1"/>
          </p:cNvSpPr>
          <p:nvPr/>
        </p:nvSpPr>
        <p:spPr bwMode="auto">
          <a:xfrm>
            <a:off x="507339" y="2437732"/>
            <a:ext cx="8915400" cy="370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70000"/>
              <a:buFont typeface="Wingdings" pitchFamily="2" charset="2"/>
              <a:buChar char="l"/>
              <a:defRPr sz="3000">
                <a:solidFill>
                  <a:srgbClr val="000000"/>
                </a:solidFill>
                <a:latin typeface="Arial" charset="0"/>
              </a:defRPr>
            </a:lvl1pPr>
            <a:lvl2pPr marL="742950" indent="-285750" eaLnBrk="0" hangingPunct="0">
              <a:spcBef>
                <a:spcPct val="20000"/>
              </a:spcBef>
              <a:buClr>
                <a:schemeClr val="tx1"/>
              </a:buClr>
              <a:buFont typeface="Wingdings" pitchFamily="2" charset="2"/>
              <a:buChar char="l"/>
              <a:defRPr sz="2600">
                <a:solidFill>
                  <a:srgbClr val="000000"/>
                </a:solidFill>
                <a:latin typeface="Arial" charset="0"/>
              </a:defRPr>
            </a:lvl2pPr>
            <a:lvl3pPr marL="1143000" indent="-228600" eaLnBrk="0" hangingPunct="0">
              <a:spcBef>
                <a:spcPct val="20000"/>
              </a:spcBef>
              <a:buClr>
                <a:schemeClr val="tx1"/>
              </a:buClr>
              <a:buFont typeface="Wingdings" pitchFamily="2" charset="2"/>
              <a:buChar char="l"/>
              <a:defRPr sz="2300">
                <a:solidFill>
                  <a:srgbClr val="000000"/>
                </a:solidFill>
                <a:latin typeface="Arial" charset="0"/>
              </a:defRPr>
            </a:lvl3pPr>
            <a:lvl4pPr marL="1600200" indent="-228600" eaLnBrk="0" hangingPunct="0">
              <a:spcBef>
                <a:spcPct val="20000"/>
              </a:spcBef>
              <a:buClr>
                <a:schemeClr val="tx1"/>
              </a:buClr>
              <a:buFont typeface="Wingdings" pitchFamily="2" charset="2"/>
              <a:buChar char="§"/>
              <a:defRPr sz="2000">
                <a:solidFill>
                  <a:srgbClr val="000000"/>
                </a:solidFill>
                <a:latin typeface="Arial" charset="0"/>
              </a:defRPr>
            </a:lvl4pPr>
            <a:lvl5pPr marL="2057400" indent="-228600" eaLnBrk="0" hangingPunct="0">
              <a:spcBef>
                <a:spcPct val="20000"/>
              </a:spcBef>
              <a:buClr>
                <a:schemeClr val="tx1"/>
              </a:buClr>
              <a:buFont typeface="Wingdings" pitchFamily="2" charset="2"/>
              <a:buChar char="§"/>
              <a:defRPr sz="2000">
                <a:solidFill>
                  <a:srgbClr val="000000"/>
                </a:solidFill>
                <a:latin typeface="Arial" charset="0"/>
              </a:defRPr>
            </a:lvl5pPr>
            <a:lvl6pPr marL="25146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6pPr>
            <a:lvl7pPr marL="29718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7pPr>
            <a:lvl8pPr marL="34290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8pPr>
            <a:lvl9pPr marL="3886200" indent="-228600" eaLnBrk="0" fontAlgn="base" hangingPunct="0">
              <a:spcBef>
                <a:spcPct val="20000"/>
              </a:spcBef>
              <a:spcAft>
                <a:spcPct val="0"/>
              </a:spcAft>
              <a:buClr>
                <a:schemeClr val="tx1"/>
              </a:buClr>
              <a:buFont typeface="Wingdings" pitchFamily="2" charset="2"/>
              <a:buChar char="§"/>
              <a:defRPr sz="2000">
                <a:solidFill>
                  <a:srgbClr val="000000"/>
                </a:solidFill>
                <a:latin typeface="Arial" charset="0"/>
              </a:defRPr>
            </a:lvl9pPr>
          </a:lstStyle>
          <a:p>
            <a:pPr eaLnBrk="1" hangingPunct="1">
              <a:lnSpc>
                <a:spcPct val="90000"/>
              </a:lnSpc>
            </a:pPr>
            <a:r>
              <a:rPr lang="en-GB" altLang="en-US" sz="2800" dirty="0" smtClean="0"/>
              <a:t>harmed </a:t>
            </a:r>
            <a:r>
              <a:rPr lang="en-GB" altLang="en-US" sz="2800" dirty="0"/>
              <a:t>a child, or may have harmed a child;</a:t>
            </a:r>
          </a:p>
          <a:p>
            <a:pPr eaLnBrk="1" hangingPunct="1">
              <a:lnSpc>
                <a:spcPct val="90000"/>
              </a:lnSpc>
            </a:pPr>
            <a:r>
              <a:rPr lang="en-GB" altLang="en-US" sz="2800" dirty="0" smtClean="0"/>
              <a:t>possibly </a:t>
            </a:r>
            <a:r>
              <a:rPr lang="en-GB" altLang="en-US" sz="2800" dirty="0"/>
              <a:t>committed a criminal offence against or related to a child; or</a:t>
            </a:r>
          </a:p>
          <a:p>
            <a:pPr eaLnBrk="1" hangingPunct="1">
              <a:lnSpc>
                <a:spcPct val="90000"/>
              </a:lnSpc>
            </a:pPr>
            <a:r>
              <a:rPr lang="en-GB" altLang="en-US" sz="2800" dirty="0" smtClean="0"/>
              <a:t>behaved </a:t>
            </a:r>
            <a:r>
              <a:rPr lang="en-GB" altLang="en-US" sz="2800" dirty="0"/>
              <a:t>towards a child or children in a way that indicates they may pose </a:t>
            </a:r>
            <a:r>
              <a:rPr lang="en-GB" altLang="en-US" sz="2800" dirty="0" smtClean="0"/>
              <a:t>a risk </a:t>
            </a:r>
            <a:r>
              <a:rPr lang="en-GB" altLang="en-US" sz="2800" dirty="0"/>
              <a:t>of harm to children.</a:t>
            </a:r>
          </a:p>
        </p:txBody>
      </p:sp>
    </p:spTree>
    <p:extLst>
      <p:ext uri="{BB962C8B-B14F-4D97-AF65-F5344CB8AC3E}">
        <p14:creationId xmlns:p14="http://schemas.microsoft.com/office/powerpoint/2010/main" val="2853539320"/>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4854">
                                            <p:txEl>
                                              <p:pRg st="0" end="0"/>
                                            </p:txEl>
                                          </p:spTgt>
                                        </p:tgtEl>
                                        <p:attrNameLst>
                                          <p:attrName>style.visibility</p:attrName>
                                        </p:attrNameLst>
                                      </p:cBhvr>
                                      <p:to>
                                        <p:strVal val="visible"/>
                                      </p:to>
                                    </p:set>
                                    <p:animEffect transition="in" filter="blinds(horizontal)">
                                      <p:cBhvr>
                                        <p:cTn id="7" dur="500"/>
                                        <p:tgtEl>
                                          <p:spTgt spid="3348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4854">
                                            <p:txEl>
                                              <p:pRg st="1" end="1"/>
                                            </p:txEl>
                                          </p:spTgt>
                                        </p:tgtEl>
                                        <p:attrNameLst>
                                          <p:attrName>style.visibility</p:attrName>
                                        </p:attrNameLst>
                                      </p:cBhvr>
                                      <p:to>
                                        <p:strVal val="visible"/>
                                      </p:to>
                                    </p:set>
                                    <p:animEffect transition="in" filter="blinds(horizontal)">
                                      <p:cBhvr>
                                        <p:cTn id="12" dur="500"/>
                                        <p:tgtEl>
                                          <p:spTgt spid="3348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4854">
                                            <p:txEl>
                                              <p:pRg st="2" end="2"/>
                                            </p:txEl>
                                          </p:spTgt>
                                        </p:tgtEl>
                                        <p:attrNameLst>
                                          <p:attrName>style.visibility</p:attrName>
                                        </p:attrNameLst>
                                      </p:cBhvr>
                                      <p:to>
                                        <p:strVal val="visible"/>
                                      </p:to>
                                    </p:set>
                                    <p:animEffect transition="in" filter="blinds(horizontal)">
                                      <p:cBhvr>
                                        <p:cTn id="17" dur="500"/>
                                        <p:tgtEl>
                                          <p:spTgt spid="3348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2400</TotalTime>
  <Words>1848</Words>
  <Application>Microsoft Office PowerPoint</Application>
  <PresentationFormat>A4 Paper (210x297 mm)</PresentationFormat>
  <Paragraphs>130</Paragraphs>
  <Slides>20</Slides>
  <Notes>14</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Office Theme</vt:lpstr>
      <vt:lpstr>1_Custom Design</vt:lpstr>
      <vt:lpstr>2_Custom Design</vt:lpstr>
      <vt:lpstr>Custom Design</vt:lpstr>
      <vt:lpstr>3_Custom Design</vt:lpstr>
      <vt:lpstr>4_Custom Design</vt:lpstr>
      <vt:lpstr>PowerPoint Presentation</vt:lpstr>
      <vt:lpstr>PowerPoint Presentation</vt:lpstr>
      <vt:lpstr>The Law  and Statutory Guidance</vt:lpstr>
      <vt:lpstr>Local Authorities</vt:lpstr>
      <vt:lpstr>Keeping children safe in education(KCSIE) 2016 </vt:lpstr>
      <vt:lpstr>Part 4:  Allegations of abuse made against teachers and other staff ;</vt:lpstr>
      <vt:lpstr>What is a Position of Trust</vt:lpstr>
      <vt:lpstr>What is an Allegation?</vt:lpstr>
      <vt:lpstr>What is  a relevant  allegation???..</vt:lpstr>
      <vt:lpstr>When a  relevant concern arises in school the Case-manager should ask:</vt:lpstr>
      <vt:lpstr>Initial Consideration with the Designated Officer.</vt:lpstr>
      <vt:lpstr>Conclusion of process</vt:lpstr>
      <vt:lpstr>Recording Outcome of Investigation</vt:lpstr>
      <vt:lpstr>Your responsibilities</vt:lpstr>
      <vt:lpstr>DSL   Key Tasks: KCSIE Annex B:</vt:lpstr>
      <vt:lpstr>DSL   Key Tasks:</vt:lpstr>
      <vt:lpstr>Lessons Learned</vt:lpstr>
      <vt:lpstr>Professional Conduct Panel concluded that Mr Hood had:</vt:lpstr>
      <vt:lpstr>PowerPoint Presentation</vt:lpstr>
      <vt:lpstr>PowerPoint Presentation</vt:lpstr>
    </vt:vector>
  </TitlesOfParts>
  <Company>Service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Birmingham</dc:creator>
  <cp:lastModifiedBy>Service Birmingham</cp:lastModifiedBy>
  <cp:revision>312</cp:revision>
  <cp:lastPrinted>2017-01-04T14:23:19Z</cp:lastPrinted>
  <dcterms:created xsi:type="dcterms:W3CDTF">2016-08-04T10:09:22Z</dcterms:created>
  <dcterms:modified xsi:type="dcterms:W3CDTF">2017-06-22T12:44:06Z</dcterms:modified>
</cp:coreProperties>
</file>