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  <p:sldMasterId id="2147483735" r:id="rId2"/>
  </p:sldMasterIdLst>
  <p:notesMasterIdLst>
    <p:notesMasterId r:id="rId15"/>
  </p:notesMasterIdLst>
  <p:sldIdLst>
    <p:sldId id="258" r:id="rId3"/>
    <p:sldId id="284" r:id="rId4"/>
    <p:sldId id="287" r:id="rId5"/>
    <p:sldId id="283" r:id="rId6"/>
    <p:sldId id="288" r:id="rId7"/>
    <p:sldId id="282" r:id="rId8"/>
    <p:sldId id="286" r:id="rId9"/>
    <p:sldId id="289" r:id="rId10"/>
    <p:sldId id="290" r:id="rId11"/>
    <p:sldId id="291" r:id="rId12"/>
    <p:sldId id="277" r:id="rId13"/>
    <p:sldId id="285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7"/>
    <p:restoredTop sz="94647"/>
  </p:normalViewPr>
  <p:slideViewPr>
    <p:cSldViewPr snapToGrid="0" snapToObjects="1">
      <p:cViewPr>
        <p:scale>
          <a:sx n="100" d="100"/>
          <a:sy n="100" d="100"/>
        </p:scale>
        <p:origin x="-1494" y="-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9F102-2BAA-4BD5-B19A-7D61E4C61BC5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6FD37FD-BDE3-47DE-9702-B2884CE7063B}">
      <dgm:prSet phldrT="[Text]"/>
      <dgm:spPr/>
      <dgm:t>
        <a:bodyPr/>
        <a:lstStyle/>
        <a:p>
          <a:r>
            <a:rPr lang="en-GB"/>
            <a:t>Physical Health</a:t>
          </a:r>
        </a:p>
      </dgm:t>
    </dgm:pt>
    <dgm:pt modelId="{4C7EA00D-BE54-421D-98BA-97935D6585F8}" type="parTrans" cxnId="{64397D54-8D92-4F5A-9278-8C4DAEA5B354}">
      <dgm:prSet/>
      <dgm:spPr/>
      <dgm:t>
        <a:bodyPr/>
        <a:lstStyle/>
        <a:p>
          <a:endParaRPr lang="en-GB"/>
        </a:p>
      </dgm:t>
    </dgm:pt>
    <dgm:pt modelId="{A8555CD2-2362-4049-8EA5-77431E26CAFE}" type="sibTrans" cxnId="{64397D54-8D92-4F5A-9278-8C4DAEA5B354}">
      <dgm:prSet/>
      <dgm:spPr/>
      <dgm:t>
        <a:bodyPr/>
        <a:lstStyle/>
        <a:p>
          <a:endParaRPr lang="en-GB"/>
        </a:p>
      </dgm:t>
    </dgm:pt>
    <dgm:pt modelId="{FEB4ACB0-7772-4B14-9801-C5273AFBC667}">
      <dgm:prSet phldrT="[Text]"/>
      <dgm:spPr/>
      <dgm:t>
        <a:bodyPr/>
        <a:lstStyle/>
        <a:p>
          <a:r>
            <a:rPr lang="en-GB" dirty="0"/>
            <a:t>Emotional Wellbeing</a:t>
          </a:r>
        </a:p>
      </dgm:t>
    </dgm:pt>
    <dgm:pt modelId="{A95B4063-ACA2-451B-BA4D-EDAF985A9134}" type="parTrans" cxnId="{3D27E4AD-5C96-4624-83AA-0273B0EFCC89}">
      <dgm:prSet/>
      <dgm:spPr/>
      <dgm:t>
        <a:bodyPr/>
        <a:lstStyle/>
        <a:p>
          <a:endParaRPr lang="en-GB"/>
        </a:p>
      </dgm:t>
    </dgm:pt>
    <dgm:pt modelId="{A7465014-B5DF-44AC-8FBD-2BD62CFB068E}" type="sibTrans" cxnId="{3D27E4AD-5C96-4624-83AA-0273B0EFCC89}">
      <dgm:prSet/>
      <dgm:spPr/>
      <dgm:t>
        <a:bodyPr/>
        <a:lstStyle/>
        <a:p>
          <a:endParaRPr lang="en-GB"/>
        </a:p>
      </dgm:t>
    </dgm:pt>
    <dgm:pt modelId="{F4697E05-B190-4F88-A541-FA8A3FAD6AC3}">
      <dgm:prSet phldrT="[Text]"/>
      <dgm:spPr/>
      <dgm:t>
        <a:bodyPr/>
        <a:lstStyle/>
        <a:p>
          <a:r>
            <a:rPr lang="en-GB"/>
            <a:t>Isolation	</a:t>
          </a:r>
        </a:p>
      </dgm:t>
    </dgm:pt>
    <dgm:pt modelId="{EE1DF28E-5750-4701-9758-725C11F2497E}" type="parTrans" cxnId="{05E584EA-C92D-4804-AE56-611F1C344283}">
      <dgm:prSet/>
      <dgm:spPr/>
      <dgm:t>
        <a:bodyPr/>
        <a:lstStyle/>
        <a:p>
          <a:endParaRPr lang="en-GB"/>
        </a:p>
      </dgm:t>
    </dgm:pt>
    <dgm:pt modelId="{E23FA2C8-926C-46D3-87AE-247410BB3EA3}" type="sibTrans" cxnId="{05E584EA-C92D-4804-AE56-611F1C344283}">
      <dgm:prSet/>
      <dgm:spPr/>
      <dgm:t>
        <a:bodyPr/>
        <a:lstStyle/>
        <a:p>
          <a:endParaRPr lang="en-GB"/>
        </a:p>
      </dgm:t>
    </dgm:pt>
    <dgm:pt modelId="{DB265DF7-8D9B-4368-8ADE-A165E2FFA40D}">
      <dgm:prSet phldrT="[Text]"/>
      <dgm:spPr/>
      <dgm:t>
        <a:bodyPr/>
        <a:lstStyle/>
        <a:p>
          <a:r>
            <a:rPr lang="en-GB"/>
            <a:t>Unstable environment</a:t>
          </a:r>
        </a:p>
      </dgm:t>
    </dgm:pt>
    <dgm:pt modelId="{7E792632-EA65-4B1D-BF65-5DE4F8BCDBBD}" type="parTrans" cxnId="{A2E9DE90-8851-4559-8B24-0373370C24BF}">
      <dgm:prSet/>
      <dgm:spPr/>
      <dgm:t>
        <a:bodyPr/>
        <a:lstStyle/>
        <a:p>
          <a:endParaRPr lang="en-GB"/>
        </a:p>
      </dgm:t>
    </dgm:pt>
    <dgm:pt modelId="{64F5EA27-ECA0-4D67-87BA-0DA4854B74F9}" type="sibTrans" cxnId="{A2E9DE90-8851-4559-8B24-0373370C24BF}">
      <dgm:prSet/>
      <dgm:spPr/>
      <dgm:t>
        <a:bodyPr/>
        <a:lstStyle/>
        <a:p>
          <a:endParaRPr lang="en-GB"/>
        </a:p>
      </dgm:t>
    </dgm:pt>
    <dgm:pt modelId="{1A92929B-758A-4661-AF79-9718A9E80195}">
      <dgm:prSet phldrT="[Text]"/>
      <dgm:spPr/>
      <dgm:t>
        <a:bodyPr/>
        <a:lstStyle/>
        <a:p>
          <a:r>
            <a:rPr lang="en-GB"/>
            <a:t>Ongoing impact</a:t>
          </a:r>
        </a:p>
      </dgm:t>
    </dgm:pt>
    <dgm:pt modelId="{1C3EC173-3AF4-4454-A771-863FC593F6F1}" type="parTrans" cxnId="{945BC805-1CD5-4382-B8B6-97690807FF05}">
      <dgm:prSet/>
      <dgm:spPr/>
      <dgm:t>
        <a:bodyPr/>
        <a:lstStyle/>
        <a:p>
          <a:endParaRPr lang="en-GB"/>
        </a:p>
      </dgm:t>
    </dgm:pt>
    <dgm:pt modelId="{D6972D5D-84C1-4E5C-BFE3-7EB83E200334}" type="sibTrans" cxnId="{945BC805-1CD5-4382-B8B6-97690807FF05}">
      <dgm:prSet/>
      <dgm:spPr/>
      <dgm:t>
        <a:bodyPr/>
        <a:lstStyle/>
        <a:p>
          <a:endParaRPr lang="en-GB"/>
        </a:p>
      </dgm:t>
    </dgm:pt>
    <dgm:pt modelId="{BFD99CCA-3041-4022-959D-F143D7B0929A}" type="pres">
      <dgm:prSet presAssocID="{4BC9F102-2BAA-4BD5-B19A-7D61E4C61BC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D092AE3-20C2-4EE8-850A-8A3094E28111}" type="pres">
      <dgm:prSet presAssocID="{1A92929B-758A-4661-AF79-9718A9E80195}" presName="Accent5" presStyleCnt="0"/>
      <dgm:spPr/>
    </dgm:pt>
    <dgm:pt modelId="{58BB3BD9-0F0F-4013-90DC-3A0124F0AAC3}" type="pres">
      <dgm:prSet presAssocID="{1A92929B-758A-4661-AF79-9718A9E80195}" presName="Accent" presStyleLbl="node1" presStyleIdx="0" presStyleCnt="5"/>
      <dgm:spPr/>
    </dgm:pt>
    <dgm:pt modelId="{B8CBA9A2-894D-419F-8A75-2ECB723AA2F1}" type="pres">
      <dgm:prSet presAssocID="{1A92929B-758A-4661-AF79-9718A9E80195}" presName="ParentBackground5" presStyleCnt="0"/>
      <dgm:spPr/>
    </dgm:pt>
    <dgm:pt modelId="{6E887E26-AD2C-4F15-ADF9-D938E806F395}" type="pres">
      <dgm:prSet presAssocID="{1A92929B-758A-4661-AF79-9718A9E80195}" presName="ParentBackground" presStyleLbl="fgAcc1" presStyleIdx="0" presStyleCnt="5"/>
      <dgm:spPr/>
      <dgm:t>
        <a:bodyPr/>
        <a:lstStyle/>
        <a:p>
          <a:endParaRPr lang="en-GB"/>
        </a:p>
      </dgm:t>
    </dgm:pt>
    <dgm:pt modelId="{85817A7A-0FB0-4322-B0F8-D942A863E014}" type="pres">
      <dgm:prSet presAssocID="{1A92929B-758A-4661-AF79-9718A9E8019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434DA2-0E72-448A-A73B-6B488E701AE2}" type="pres">
      <dgm:prSet presAssocID="{DB265DF7-8D9B-4368-8ADE-A165E2FFA40D}" presName="Accent4" presStyleCnt="0"/>
      <dgm:spPr/>
    </dgm:pt>
    <dgm:pt modelId="{77585F69-EFAB-4B33-B07B-A0F11E670C01}" type="pres">
      <dgm:prSet presAssocID="{DB265DF7-8D9B-4368-8ADE-A165E2FFA40D}" presName="Accent" presStyleLbl="node1" presStyleIdx="1" presStyleCnt="5"/>
      <dgm:spPr/>
    </dgm:pt>
    <dgm:pt modelId="{2A1EDEDB-96F4-4C46-9442-23DC1EFFCE60}" type="pres">
      <dgm:prSet presAssocID="{DB265DF7-8D9B-4368-8ADE-A165E2FFA40D}" presName="ParentBackground4" presStyleCnt="0"/>
      <dgm:spPr/>
    </dgm:pt>
    <dgm:pt modelId="{75F64965-962D-4E6C-A6E2-CD25AB7F42D3}" type="pres">
      <dgm:prSet presAssocID="{DB265DF7-8D9B-4368-8ADE-A165E2FFA40D}" presName="ParentBackground" presStyleLbl="fgAcc1" presStyleIdx="1" presStyleCnt="5"/>
      <dgm:spPr/>
      <dgm:t>
        <a:bodyPr/>
        <a:lstStyle/>
        <a:p>
          <a:endParaRPr lang="en-GB"/>
        </a:p>
      </dgm:t>
    </dgm:pt>
    <dgm:pt modelId="{3212EAE2-DBFA-47B5-A144-BBFEE2BF2A01}" type="pres">
      <dgm:prSet presAssocID="{DB265DF7-8D9B-4368-8ADE-A165E2FFA40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6DEB8F-FA66-4192-8AED-AEB0A06EC3E4}" type="pres">
      <dgm:prSet presAssocID="{F4697E05-B190-4F88-A541-FA8A3FAD6AC3}" presName="Accent3" presStyleCnt="0"/>
      <dgm:spPr/>
    </dgm:pt>
    <dgm:pt modelId="{6B2B2876-C64F-45D1-8C78-79598397268E}" type="pres">
      <dgm:prSet presAssocID="{F4697E05-B190-4F88-A541-FA8A3FAD6AC3}" presName="Accent" presStyleLbl="node1" presStyleIdx="2" presStyleCnt="5"/>
      <dgm:spPr/>
    </dgm:pt>
    <dgm:pt modelId="{B1EBA025-8046-4D5C-A164-299476CC488C}" type="pres">
      <dgm:prSet presAssocID="{F4697E05-B190-4F88-A541-FA8A3FAD6AC3}" presName="ParentBackground3" presStyleCnt="0"/>
      <dgm:spPr/>
    </dgm:pt>
    <dgm:pt modelId="{20049E4E-F014-4499-9720-598F37A2DBAB}" type="pres">
      <dgm:prSet presAssocID="{F4697E05-B190-4F88-A541-FA8A3FAD6AC3}" presName="ParentBackground" presStyleLbl="fgAcc1" presStyleIdx="2" presStyleCnt="5"/>
      <dgm:spPr/>
      <dgm:t>
        <a:bodyPr/>
        <a:lstStyle/>
        <a:p>
          <a:endParaRPr lang="en-GB"/>
        </a:p>
      </dgm:t>
    </dgm:pt>
    <dgm:pt modelId="{24DC2EBB-39B8-46FA-9C55-DA3CB8337894}" type="pres">
      <dgm:prSet presAssocID="{F4697E05-B190-4F88-A541-FA8A3FAD6AC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28B3E2-3105-4680-85A6-BE40A19FA3C0}" type="pres">
      <dgm:prSet presAssocID="{FEB4ACB0-7772-4B14-9801-C5273AFBC667}" presName="Accent2" presStyleCnt="0"/>
      <dgm:spPr/>
    </dgm:pt>
    <dgm:pt modelId="{EAE3197B-5D3F-437B-A273-405AC9E44F69}" type="pres">
      <dgm:prSet presAssocID="{FEB4ACB0-7772-4B14-9801-C5273AFBC667}" presName="Accent" presStyleLbl="node1" presStyleIdx="3" presStyleCnt="5"/>
      <dgm:spPr/>
    </dgm:pt>
    <dgm:pt modelId="{FF14B5C4-877A-4B4E-97CF-FEB0D0C19616}" type="pres">
      <dgm:prSet presAssocID="{FEB4ACB0-7772-4B14-9801-C5273AFBC667}" presName="ParentBackground2" presStyleCnt="0"/>
      <dgm:spPr/>
    </dgm:pt>
    <dgm:pt modelId="{94BF5A38-4D5E-4940-B5BE-95A3637C0325}" type="pres">
      <dgm:prSet presAssocID="{FEB4ACB0-7772-4B14-9801-C5273AFBC667}" presName="ParentBackground" presStyleLbl="fgAcc1" presStyleIdx="3" presStyleCnt="5"/>
      <dgm:spPr/>
      <dgm:t>
        <a:bodyPr/>
        <a:lstStyle/>
        <a:p>
          <a:endParaRPr lang="en-GB"/>
        </a:p>
      </dgm:t>
    </dgm:pt>
    <dgm:pt modelId="{7BF433E8-8D2A-4155-930A-0A6DDF74817A}" type="pres">
      <dgm:prSet presAssocID="{FEB4ACB0-7772-4B14-9801-C5273AFBC66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EDCE33-D400-4D9D-8093-46E58F46AE82}" type="pres">
      <dgm:prSet presAssocID="{56FD37FD-BDE3-47DE-9702-B2884CE7063B}" presName="Accent1" presStyleCnt="0"/>
      <dgm:spPr/>
    </dgm:pt>
    <dgm:pt modelId="{F7AD9BD1-56E2-43CB-BCEB-C54A737656D7}" type="pres">
      <dgm:prSet presAssocID="{56FD37FD-BDE3-47DE-9702-B2884CE7063B}" presName="Accent" presStyleLbl="node1" presStyleIdx="4" presStyleCnt="5"/>
      <dgm:spPr/>
    </dgm:pt>
    <dgm:pt modelId="{E512DC90-3DAC-45D3-B203-0B5334F52785}" type="pres">
      <dgm:prSet presAssocID="{56FD37FD-BDE3-47DE-9702-B2884CE7063B}" presName="ParentBackground1" presStyleCnt="0"/>
      <dgm:spPr/>
    </dgm:pt>
    <dgm:pt modelId="{27B58843-6FC0-4C8C-85F1-D408600BDD46}" type="pres">
      <dgm:prSet presAssocID="{56FD37FD-BDE3-47DE-9702-B2884CE7063B}" presName="ParentBackground" presStyleLbl="fgAcc1" presStyleIdx="4" presStyleCnt="5"/>
      <dgm:spPr/>
      <dgm:t>
        <a:bodyPr/>
        <a:lstStyle/>
        <a:p>
          <a:endParaRPr lang="en-GB"/>
        </a:p>
      </dgm:t>
    </dgm:pt>
    <dgm:pt modelId="{2D1E092E-EF93-450B-B851-8A7A04FD715F}" type="pres">
      <dgm:prSet presAssocID="{56FD37FD-BDE3-47DE-9702-B2884CE706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8334CE-14A4-447A-BFEB-BF1797468EFC}" type="presOf" srcId="{FEB4ACB0-7772-4B14-9801-C5273AFBC667}" destId="{94BF5A38-4D5E-4940-B5BE-95A3637C0325}" srcOrd="0" destOrd="0" presId="urn:microsoft.com/office/officeart/2011/layout/CircleProcess"/>
    <dgm:cxn modelId="{804DB027-3492-4452-AC68-FBEF06DF5F02}" type="presOf" srcId="{F4697E05-B190-4F88-A541-FA8A3FAD6AC3}" destId="{20049E4E-F014-4499-9720-598F37A2DBAB}" srcOrd="0" destOrd="0" presId="urn:microsoft.com/office/officeart/2011/layout/CircleProcess"/>
    <dgm:cxn modelId="{D4E2D13E-3460-4DCE-AC9C-0A3999A14459}" type="presOf" srcId="{FEB4ACB0-7772-4B14-9801-C5273AFBC667}" destId="{7BF433E8-8D2A-4155-930A-0A6DDF74817A}" srcOrd="1" destOrd="0" presId="urn:microsoft.com/office/officeart/2011/layout/CircleProcess"/>
    <dgm:cxn modelId="{E5DBE93B-7C50-4CB4-85DC-6A9E89425ADB}" type="presOf" srcId="{1A92929B-758A-4661-AF79-9718A9E80195}" destId="{85817A7A-0FB0-4322-B0F8-D942A863E014}" srcOrd="1" destOrd="0" presId="urn:microsoft.com/office/officeart/2011/layout/CircleProcess"/>
    <dgm:cxn modelId="{07C61084-6290-4FB0-824E-27F3FAA517FA}" type="presOf" srcId="{F4697E05-B190-4F88-A541-FA8A3FAD6AC3}" destId="{24DC2EBB-39B8-46FA-9C55-DA3CB8337894}" srcOrd="1" destOrd="0" presId="urn:microsoft.com/office/officeart/2011/layout/CircleProcess"/>
    <dgm:cxn modelId="{916BC84E-1A63-4057-B4BF-07C73580C1F3}" type="presOf" srcId="{1A92929B-758A-4661-AF79-9718A9E80195}" destId="{6E887E26-AD2C-4F15-ADF9-D938E806F395}" srcOrd="0" destOrd="0" presId="urn:microsoft.com/office/officeart/2011/layout/CircleProcess"/>
    <dgm:cxn modelId="{48AC5F65-0C39-4E7F-91D2-9727A166D311}" type="presOf" srcId="{4BC9F102-2BAA-4BD5-B19A-7D61E4C61BC5}" destId="{BFD99CCA-3041-4022-959D-F143D7B0929A}" srcOrd="0" destOrd="0" presId="urn:microsoft.com/office/officeart/2011/layout/CircleProcess"/>
    <dgm:cxn modelId="{A2E9DE90-8851-4559-8B24-0373370C24BF}" srcId="{4BC9F102-2BAA-4BD5-B19A-7D61E4C61BC5}" destId="{DB265DF7-8D9B-4368-8ADE-A165E2FFA40D}" srcOrd="3" destOrd="0" parTransId="{7E792632-EA65-4B1D-BF65-5DE4F8BCDBBD}" sibTransId="{64F5EA27-ECA0-4D67-87BA-0DA4854B74F9}"/>
    <dgm:cxn modelId="{3D541DEA-A0ED-4130-B1FC-C58B740E6BA4}" type="presOf" srcId="{56FD37FD-BDE3-47DE-9702-B2884CE7063B}" destId="{27B58843-6FC0-4C8C-85F1-D408600BDD46}" srcOrd="0" destOrd="0" presId="urn:microsoft.com/office/officeart/2011/layout/CircleProcess"/>
    <dgm:cxn modelId="{05E584EA-C92D-4804-AE56-611F1C344283}" srcId="{4BC9F102-2BAA-4BD5-B19A-7D61E4C61BC5}" destId="{F4697E05-B190-4F88-A541-FA8A3FAD6AC3}" srcOrd="2" destOrd="0" parTransId="{EE1DF28E-5750-4701-9758-725C11F2497E}" sibTransId="{E23FA2C8-926C-46D3-87AE-247410BB3EA3}"/>
    <dgm:cxn modelId="{3D27E4AD-5C96-4624-83AA-0273B0EFCC89}" srcId="{4BC9F102-2BAA-4BD5-B19A-7D61E4C61BC5}" destId="{FEB4ACB0-7772-4B14-9801-C5273AFBC667}" srcOrd="1" destOrd="0" parTransId="{A95B4063-ACA2-451B-BA4D-EDAF985A9134}" sibTransId="{A7465014-B5DF-44AC-8FBD-2BD62CFB068E}"/>
    <dgm:cxn modelId="{945BC805-1CD5-4382-B8B6-97690807FF05}" srcId="{4BC9F102-2BAA-4BD5-B19A-7D61E4C61BC5}" destId="{1A92929B-758A-4661-AF79-9718A9E80195}" srcOrd="4" destOrd="0" parTransId="{1C3EC173-3AF4-4454-A771-863FC593F6F1}" sibTransId="{D6972D5D-84C1-4E5C-BFE3-7EB83E200334}"/>
    <dgm:cxn modelId="{5DE3A6CA-87E5-4B8B-B29C-A02D416AAA70}" type="presOf" srcId="{56FD37FD-BDE3-47DE-9702-B2884CE7063B}" destId="{2D1E092E-EF93-450B-B851-8A7A04FD715F}" srcOrd="1" destOrd="0" presId="urn:microsoft.com/office/officeart/2011/layout/CircleProcess"/>
    <dgm:cxn modelId="{EB4D0EAD-8526-4604-A443-AAA6D48F424D}" type="presOf" srcId="{DB265DF7-8D9B-4368-8ADE-A165E2FFA40D}" destId="{3212EAE2-DBFA-47B5-A144-BBFEE2BF2A01}" srcOrd="1" destOrd="0" presId="urn:microsoft.com/office/officeart/2011/layout/CircleProcess"/>
    <dgm:cxn modelId="{64397D54-8D92-4F5A-9278-8C4DAEA5B354}" srcId="{4BC9F102-2BAA-4BD5-B19A-7D61E4C61BC5}" destId="{56FD37FD-BDE3-47DE-9702-B2884CE7063B}" srcOrd="0" destOrd="0" parTransId="{4C7EA00D-BE54-421D-98BA-97935D6585F8}" sibTransId="{A8555CD2-2362-4049-8EA5-77431E26CAFE}"/>
    <dgm:cxn modelId="{C7C0C9EA-0911-4E2D-9107-4C8F2F2901FF}" type="presOf" srcId="{DB265DF7-8D9B-4368-8ADE-A165E2FFA40D}" destId="{75F64965-962D-4E6C-A6E2-CD25AB7F42D3}" srcOrd="0" destOrd="0" presId="urn:microsoft.com/office/officeart/2011/layout/CircleProcess"/>
    <dgm:cxn modelId="{CC7B07ED-6E6D-4A0B-ACED-B116F0E1CC38}" type="presParOf" srcId="{BFD99CCA-3041-4022-959D-F143D7B0929A}" destId="{AD092AE3-20C2-4EE8-850A-8A3094E28111}" srcOrd="0" destOrd="0" presId="urn:microsoft.com/office/officeart/2011/layout/CircleProcess"/>
    <dgm:cxn modelId="{381E1E1E-A34C-4A37-9E5E-AB2E01139E29}" type="presParOf" srcId="{AD092AE3-20C2-4EE8-850A-8A3094E28111}" destId="{58BB3BD9-0F0F-4013-90DC-3A0124F0AAC3}" srcOrd="0" destOrd="0" presId="urn:microsoft.com/office/officeart/2011/layout/CircleProcess"/>
    <dgm:cxn modelId="{38091D38-833C-4CFF-86F5-AA32B3754537}" type="presParOf" srcId="{BFD99CCA-3041-4022-959D-F143D7B0929A}" destId="{B8CBA9A2-894D-419F-8A75-2ECB723AA2F1}" srcOrd="1" destOrd="0" presId="urn:microsoft.com/office/officeart/2011/layout/CircleProcess"/>
    <dgm:cxn modelId="{3AD16144-7F3E-4BB4-9ED2-4721F4594104}" type="presParOf" srcId="{B8CBA9A2-894D-419F-8A75-2ECB723AA2F1}" destId="{6E887E26-AD2C-4F15-ADF9-D938E806F395}" srcOrd="0" destOrd="0" presId="urn:microsoft.com/office/officeart/2011/layout/CircleProcess"/>
    <dgm:cxn modelId="{D757E2E6-5AC4-4777-A154-004310FA65DC}" type="presParOf" srcId="{BFD99CCA-3041-4022-959D-F143D7B0929A}" destId="{85817A7A-0FB0-4322-B0F8-D942A863E014}" srcOrd="2" destOrd="0" presId="urn:microsoft.com/office/officeart/2011/layout/CircleProcess"/>
    <dgm:cxn modelId="{1933F76C-F5BB-475F-86ED-89D367A3B0F1}" type="presParOf" srcId="{BFD99CCA-3041-4022-959D-F143D7B0929A}" destId="{F1434DA2-0E72-448A-A73B-6B488E701AE2}" srcOrd="3" destOrd="0" presId="urn:microsoft.com/office/officeart/2011/layout/CircleProcess"/>
    <dgm:cxn modelId="{64F69DC1-F095-4962-A588-6BDC7133970D}" type="presParOf" srcId="{F1434DA2-0E72-448A-A73B-6B488E701AE2}" destId="{77585F69-EFAB-4B33-B07B-A0F11E670C01}" srcOrd="0" destOrd="0" presId="urn:microsoft.com/office/officeart/2011/layout/CircleProcess"/>
    <dgm:cxn modelId="{912ED0BA-95D8-4B2B-A9F7-CBBD84C230CC}" type="presParOf" srcId="{BFD99CCA-3041-4022-959D-F143D7B0929A}" destId="{2A1EDEDB-96F4-4C46-9442-23DC1EFFCE60}" srcOrd="4" destOrd="0" presId="urn:microsoft.com/office/officeart/2011/layout/CircleProcess"/>
    <dgm:cxn modelId="{6FAF373E-C235-42E1-8E2B-0CDEC6B30FFF}" type="presParOf" srcId="{2A1EDEDB-96F4-4C46-9442-23DC1EFFCE60}" destId="{75F64965-962D-4E6C-A6E2-CD25AB7F42D3}" srcOrd="0" destOrd="0" presId="urn:microsoft.com/office/officeart/2011/layout/CircleProcess"/>
    <dgm:cxn modelId="{2D9FBB9B-2E46-46B0-B763-167EA9D8D15F}" type="presParOf" srcId="{BFD99CCA-3041-4022-959D-F143D7B0929A}" destId="{3212EAE2-DBFA-47B5-A144-BBFEE2BF2A01}" srcOrd="5" destOrd="0" presId="urn:microsoft.com/office/officeart/2011/layout/CircleProcess"/>
    <dgm:cxn modelId="{81BF5BD6-1FC1-4446-A845-B958F92F5D5A}" type="presParOf" srcId="{BFD99CCA-3041-4022-959D-F143D7B0929A}" destId="{256DEB8F-FA66-4192-8AED-AEB0A06EC3E4}" srcOrd="6" destOrd="0" presId="urn:microsoft.com/office/officeart/2011/layout/CircleProcess"/>
    <dgm:cxn modelId="{0456AE9C-E82D-4219-B4F1-35999F1223E3}" type="presParOf" srcId="{256DEB8F-FA66-4192-8AED-AEB0A06EC3E4}" destId="{6B2B2876-C64F-45D1-8C78-79598397268E}" srcOrd="0" destOrd="0" presId="urn:microsoft.com/office/officeart/2011/layout/CircleProcess"/>
    <dgm:cxn modelId="{65D556AB-508D-4928-A8F0-92FBCA00AB2D}" type="presParOf" srcId="{BFD99CCA-3041-4022-959D-F143D7B0929A}" destId="{B1EBA025-8046-4D5C-A164-299476CC488C}" srcOrd="7" destOrd="0" presId="urn:microsoft.com/office/officeart/2011/layout/CircleProcess"/>
    <dgm:cxn modelId="{5A45B7E0-B087-4DAC-BFCE-8F772A40D70C}" type="presParOf" srcId="{B1EBA025-8046-4D5C-A164-299476CC488C}" destId="{20049E4E-F014-4499-9720-598F37A2DBAB}" srcOrd="0" destOrd="0" presId="urn:microsoft.com/office/officeart/2011/layout/CircleProcess"/>
    <dgm:cxn modelId="{0F5344FC-BE75-490D-ACF0-E6252333070A}" type="presParOf" srcId="{BFD99CCA-3041-4022-959D-F143D7B0929A}" destId="{24DC2EBB-39B8-46FA-9C55-DA3CB8337894}" srcOrd="8" destOrd="0" presId="urn:microsoft.com/office/officeart/2011/layout/CircleProcess"/>
    <dgm:cxn modelId="{CAC5933D-7D32-4577-B365-E57EB1DC5E8E}" type="presParOf" srcId="{BFD99CCA-3041-4022-959D-F143D7B0929A}" destId="{FE28B3E2-3105-4680-85A6-BE40A19FA3C0}" srcOrd="9" destOrd="0" presId="urn:microsoft.com/office/officeart/2011/layout/CircleProcess"/>
    <dgm:cxn modelId="{CC69E6FE-4EC5-42B9-8BF6-F683AAE4B0D4}" type="presParOf" srcId="{FE28B3E2-3105-4680-85A6-BE40A19FA3C0}" destId="{EAE3197B-5D3F-437B-A273-405AC9E44F69}" srcOrd="0" destOrd="0" presId="urn:microsoft.com/office/officeart/2011/layout/CircleProcess"/>
    <dgm:cxn modelId="{9C523B30-A9D7-4C5F-88FF-B47C266ADDA0}" type="presParOf" srcId="{BFD99CCA-3041-4022-959D-F143D7B0929A}" destId="{FF14B5C4-877A-4B4E-97CF-FEB0D0C19616}" srcOrd="10" destOrd="0" presId="urn:microsoft.com/office/officeart/2011/layout/CircleProcess"/>
    <dgm:cxn modelId="{61988CEF-093A-462D-A35C-1835DD0C6E84}" type="presParOf" srcId="{FF14B5C4-877A-4B4E-97CF-FEB0D0C19616}" destId="{94BF5A38-4D5E-4940-B5BE-95A3637C0325}" srcOrd="0" destOrd="0" presId="urn:microsoft.com/office/officeart/2011/layout/CircleProcess"/>
    <dgm:cxn modelId="{FBD273A4-215D-4500-A862-6126A36AEAB4}" type="presParOf" srcId="{BFD99CCA-3041-4022-959D-F143D7B0929A}" destId="{7BF433E8-8D2A-4155-930A-0A6DDF74817A}" srcOrd="11" destOrd="0" presId="urn:microsoft.com/office/officeart/2011/layout/CircleProcess"/>
    <dgm:cxn modelId="{C7A5B9F0-CDBB-49A7-9683-DD2700F26351}" type="presParOf" srcId="{BFD99CCA-3041-4022-959D-F143D7B0929A}" destId="{81EDCE33-D400-4D9D-8093-46E58F46AE82}" srcOrd="12" destOrd="0" presId="urn:microsoft.com/office/officeart/2011/layout/CircleProcess"/>
    <dgm:cxn modelId="{0443E8F8-ADB5-40B1-B6D3-38474CF3B4FC}" type="presParOf" srcId="{81EDCE33-D400-4D9D-8093-46E58F46AE82}" destId="{F7AD9BD1-56E2-43CB-BCEB-C54A737656D7}" srcOrd="0" destOrd="0" presId="urn:microsoft.com/office/officeart/2011/layout/CircleProcess"/>
    <dgm:cxn modelId="{413F3A29-B155-4A74-A06F-A52D1FE1E1F1}" type="presParOf" srcId="{BFD99CCA-3041-4022-959D-F143D7B0929A}" destId="{E512DC90-3DAC-45D3-B203-0B5334F52785}" srcOrd="13" destOrd="0" presId="urn:microsoft.com/office/officeart/2011/layout/CircleProcess"/>
    <dgm:cxn modelId="{6DE71436-D2D2-4A66-8E8E-1DEC5C7E4C1D}" type="presParOf" srcId="{E512DC90-3DAC-45D3-B203-0B5334F52785}" destId="{27B58843-6FC0-4C8C-85F1-D408600BDD46}" srcOrd="0" destOrd="0" presId="urn:microsoft.com/office/officeart/2011/layout/CircleProcess"/>
    <dgm:cxn modelId="{16B4CD5E-18ED-482B-A058-737944680284}" type="presParOf" srcId="{BFD99CCA-3041-4022-959D-F143D7B0929A}" destId="{2D1E092E-EF93-450B-B851-8A7A04FD715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A84B9-5EBD-464A-AE13-E8A85AB5E548}" type="doc">
      <dgm:prSet loTypeId="urn:microsoft.com/office/officeart/2005/8/layout/radial6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134A1D0-D2D9-4464-ADC3-23AF87390743}">
      <dgm:prSet phldrT="[Text]"/>
      <dgm:spPr/>
      <dgm:t>
        <a:bodyPr/>
        <a:lstStyle/>
        <a:p>
          <a:r>
            <a:rPr lang="en-GB"/>
            <a:t>Identifying young carers is not always a simple task and there are lots of different way to ensure no young carer is missed.</a:t>
          </a:r>
        </a:p>
      </dgm:t>
    </dgm:pt>
    <dgm:pt modelId="{3662FE83-3556-4F64-8EB9-A68EF1AC0EC6}" type="parTrans" cxnId="{A1F24AF1-ED3E-4419-9343-3E89778553CF}">
      <dgm:prSet/>
      <dgm:spPr/>
      <dgm:t>
        <a:bodyPr/>
        <a:lstStyle/>
        <a:p>
          <a:endParaRPr lang="en-GB"/>
        </a:p>
      </dgm:t>
    </dgm:pt>
    <dgm:pt modelId="{55F6FB8F-6833-48AC-9CFC-89F08D93E49D}" type="sibTrans" cxnId="{A1F24AF1-ED3E-4419-9343-3E89778553CF}">
      <dgm:prSet/>
      <dgm:spPr/>
      <dgm:t>
        <a:bodyPr/>
        <a:lstStyle/>
        <a:p>
          <a:endParaRPr lang="en-GB"/>
        </a:p>
      </dgm:t>
    </dgm:pt>
    <dgm:pt modelId="{1ED003F9-0517-435D-9FE0-797B57BF73AC}">
      <dgm:prSet phldrT="[Text]"/>
      <dgm:spPr/>
      <dgm:t>
        <a:bodyPr/>
        <a:lstStyle/>
        <a:p>
          <a:r>
            <a:rPr lang="en-GB" dirty="0"/>
            <a:t>Opportunity for self-identification</a:t>
          </a:r>
        </a:p>
      </dgm:t>
    </dgm:pt>
    <dgm:pt modelId="{E2B755B7-32FC-4642-A501-E59C6FC9AE0E}" type="parTrans" cxnId="{CE74378E-457B-438B-A741-39D685189D54}">
      <dgm:prSet/>
      <dgm:spPr/>
      <dgm:t>
        <a:bodyPr/>
        <a:lstStyle/>
        <a:p>
          <a:endParaRPr lang="en-GB"/>
        </a:p>
      </dgm:t>
    </dgm:pt>
    <dgm:pt modelId="{BD3C9756-23BC-4A68-ADA8-D7B9D624B755}" type="sibTrans" cxnId="{CE74378E-457B-438B-A741-39D685189D54}">
      <dgm:prSet/>
      <dgm:spPr/>
      <dgm:t>
        <a:bodyPr/>
        <a:lstStyle/>
        <a:p>
          <a:endParaRPr lang="en-GB"/>
        </a:p>
      </dgm:t>
    </dgm:pt>
    <dgm:pt modelId="{A6762E89-F7AD-4965-8A00-EDBB9CCE78EC}">
      <dgm:prSet phldrT="[Text]"/>
      <dgm:spPr/>
      <dgm:t>
        <a:bodyPr/>
        <a:lstStyle/>
        <a:p>
          <a:r>
            <a:rPr lang="en-GB" dirty="0" err="1"/>
            <a:t>Everyones</a:t>
          </a:r>
          <a:r>
            <a:rPr lang="en-GB" dirty="0"/>
            <a:t> business</a:t>
          </a:r>
        </a:p>
      </dgm:t>
    </dgm:pt>
    <dgm:pt modelId="{A2E814BF-C812-4C38-8D36-1AC17452EA2C}" type="parTrans" cxnId="{9EE7131F-33BA-41D6-A201-85D11E14D55A}">
      <dgm:prSet/>
      <dgm:spPr/>
      <dgm:t>
        <a:bodyPr/>
        <a:lstStyle/>
        <a:p>
          <a:endParaRPr lang="en-GB"/>
        </a:p>
      </dgm:t>
    </dgm:pt>
    <dgm:pt modelId="{675FA999-68CE-4034-9ABF-87ED6402C04F}" type="sibTrans" cxnId="{9EE7131F-33BA-41D6-A201-85D11E14D55A}">
      <dgm:prSet/>
      <dgm:spPr/>
      <dgm:t>
        <a:bodyPr/>
        <a:lstStyle/>
        <a:p>
          <a:endParaRPr lang="en-GB"/>
        </a:p>
      </dgm:t>
    </dgm:pt>
    <dgm:pt modelId="{627B4689-E55F-49AB-83F7-5FF064E81CF5}">
      <dgm:prSet phldrT="[Text]"/>
      <dgm:spPr/>
      <dgm:t>
        <a:bodyPr/>
        <a:lstStyle/>
        <a:p>
          <a:r>
            <a:rPr lang="en-GB"/>
            <a:t>secure and safe environment for parents</a:t>
          </a:r>
        </a:p>
      </dgm:t>
    </dgm:pt>
    <dgm:pt modelId="{E43ECBDE-7520-43F6-8BC2-49C9E70F04EF}" type="parTrans" cxnId="{FF7ADE30-6A67-4BB9-8581-DA4ED5A466AF}">
      <dgm:prSet/>
      <dgm:spPr/>
      <dgm:t>
        <a:bodyPr/>
        <a:lstStyle/>
        <a:p>
          <a:endParaRPr lang="en-GB"/>
        </a:p>
      </dgm:t>
    </dgm:pt>
    <dgm:pt modelId="{B09A55AB-E73F-4F76-95B8-3B5F7A372D10}" type="sibTrans" cxnId="{FF7ADE30-6A67-4BB9-8581-DA4ED5A466AF}">
      <dgm:prSet/>
      <dgm:spPr/>
      <dgm:t>
        <a:bodyPr/>
        <a:lstStyle/>
        <a:p>
          <a:endParaRPr lang="en-GB"/>
        </a:p>
      </dgm:t>
    </dgm:pt>
    <dgm:pt modelId="{1EF44D93-7DBF-4BDB-8D5A-01AD072F7029}">
      <dgm:prSet phldrT="[Text]"/>
      <dgm:spPr/>
      <dgm:t>
        <a:bodyPr/>
        <a:lstStyle/>
        <a:p>
          <a:r>
            <a:rPr lang="en-GB"/>
            <a:t>secure and safe environment for young people</a:t>
          </a:r>
        </a:p>
      </dgm:t>
    </dgm:pt>
    <dgm:pt modelId="{C049DA89-BE0C-4B8A-A012-4F709877B52B}" type="parTrans" cxnId="{E9AAFE42-E76F-4B3E-8DC2-CEE4C09C644C}">
      <dgm:prSet/>
      <dgm:spPr/>
      <dgm:t>
        <a:bodyPr/>
        <a:lstStyle/>
        <a:p>
          <a:endParaRPr lang="en-GB"/>
        </a:p>
      </dgm:t>
    </dgm:pt>
    <dgm:pt modelId="{E6051990-95DC-4E13-9C53-850FA5C5C7F5}" type="sibTrans" cxnId="{E9AAFE42-E76F-4B3E-8DC2-CEE4C09C644C}">
      <dgm:prSet/>
      <dgm:spPr/>
      <dgm:t>
        <a:bodyPr/>
        <a:lstStyle/>
        <a:p>
          <a:endParaRPr lang="en-GB"/>
        </a:p>
      </dgm:t>
    </dgm:pt>
    <dgm:pt modelId="{08817943-1675-4CB3-B02D-451587C23F5C}">
      <dgm:prSet phldrT="[Text]"/>
      <dgm:spPr/>
      <dgm:t>
        <a:bodyPr/>
        <a:lstStyle/>
        <a:p>
          <a:r>
            <a:rPr lang="en-GB"/>
            <a:t>Good  information sharing</a:t>
          </a:r>
        </a:p>
      </dgm:t>
    </dgm:pt>
    <dgm:pt modelId="{5B17F984-531D-42D2-AEBF-D002C4B3A84F}" type="parTrans" cxnId="{4BFDEF93-B2F1-4B12-938D-B24BBDD7BD21}">
      <dgm:prSet/>
      <dgm:spPr/>
      <dgm:t>
        <a:bodyPr/>
        <a:lstStyle/>
        <a:p>
          <a:endParaRPr lang="en-GB"/>
        </a:p>
      </dgm:t>
    </dgm:pt>
    <dgm:pt modelId="{BB58319B-D706-49D8-BD68-2B5EB18856BF}" type="sibTrans" cxnId="{4BFDEF93-B2F1-4B12-938D-B24BBDD7BD21}">
      <dgm:prSet/>
      <dgm:spPr/>
      <dgm:t>
        <a:bodyPr/>
        <a:lstStyle/>
        <a:p>
          <a:endParaRPr lang="en-GB"/>
        </a:p>
      </dgm:t>
    </dgm:pt>
    <dgm:pt modelId="{878A271A-F9E5-4E2F-AD5A-A20F95682C9C}">
      <dgm:prSet phldrT="[Text]"/>
      <dgm:spPr/>
      <dgm:t>
        <a:bodyPr/>
        <a:lstStyle/>
        <a:p>
          <a:r>
            <a:rPr lang="en-GB"/>
            <a:t>Partnership with BYCU</a:t>
          </a:r>
        </a:p>
      </dgm:t>
    </dgm:pt>
    <dgm:pt modelId="{89EC4CB6-1ACA-457B-B8B9-1CA6E8C842F8}" type="parTrans" cxnId="{0D9EA18D-D225-4002-A72B-7DE5919A5639}">
      <dgm:prSet/>
      <dgm:spPr/>
      <dgm:t>
        <a:bodyPr/>
        <a:lstStyle/>
        <a:p>
          <a:endParaRPr lang="en-GB"/>
        </a:p>
      </dgm:t>
    </dgm:pt>
    <dgm:pt modelId="{8829767A-E538-4690-BC6D-57536B8E7D49}" type="sibTrans" cxnId="{0D9EA18D-D225-4002-A72B-7DE5919A5639}">
      <dgm:prSet/>
      <dgm:spPr/>
      <dgm:t>
        <a:bodyPr/>
        <a:lstStyle/>
        <a:p>
          <a:endParaRPr lang="en-GB"/>
        </a:p>
      </dgm:t>
    </dgm:pt>
    <dgm:pt modelId="{B7320744-2972-4B4B-824C-4968E3652474}">
      <dgm:prSet phldrT="[Text]"/>
      <dgm:spPr/>
      <dgm:t>
        <a:bodyPr/>
        <a:lstStyle/>
        <a:p>
          <a:r>
            <a:rPr lang="en-GB"/>
            <a:t>Honesty and Openness</a:t>
          </a:r>
        </a:p>
      </dgm:t>
    </dgm:pt>
    <dgm:pt modelId="{16A5C266-80F3-497B-8B87-EC5571003F59}" type="parTrans" cxnId="{434757DB-3594-4AA4-A343-859E00C3AFCA}">
      <dgm:prSet/>
      <dgm:spPr/>
      <dgm:t>
        <a:bodyPr/>
        <a:lstStyle/>
        <a:p>
          <a:endParaRPr lang="en-GB"/>
        </a:p>
      </dgm:t>
    </dgm:pt>
    <dgm:pt modelId="{62307D0B-71F8-4AC2-8CA5-8033DEF20C3F}" type="sibTrans" cxnId="{434757DB-3594-4AA4-A343-859E00C3AFCA}">
      <dgm:prSet/>
      <dgm:spPr/>
      <dgm:t>
        <a:bodyPr/>
        <a:lstStyle/>
        <a:p>
          <a:endParaRPr lang="en-GB"/>
        </a:p>
      </dgm:t>
    </dgm:pt>
    <dgm:pt modelId="{9F9D5935-5638-452D-8268-AAF9A0EE09B7}" type="pres">
      <dgm:prSet presAssocID="{B9BA84B9-5EBD-464A-AE13-E8A85AB5E5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4488285-E083-4D98-8457-1C62D1040DB4}" type="pres">
      <dgm:prSet presAssocID="{E134A1D0-D2D9-4464-ADC3-23AF87390743}" presName="centerShape" presStyleLbl="node0" presStyleIdx="0" presStyleCnt="1"/>
      <dgm:spPr/>
      <dgm:t>
        <a:bodyPr/>
        <a:lstStyle/>
        <a:p>
          <a:endParaRPr lang="en-GB"/>
        </a:p>
      </dgm:t>
    </dgm:pt>
    <dgm:pt modelId="{6AF07B37-8D83-4907-ACB0-A4797A1BF028}" type="pres">
      <dgm:prSet presAssocID="{1ED003F9-0517-435D-9FE0-797B57BF73A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6122F1-5E57-4DEC-9C17-6D3C264D0946}" type="pres">
      <dgm:prSet presAssocID="{1ED003F9-0517-435D-9FE0-797B57BF73AC}" presName="dummy" presStyleCnt="0"/>
      <dgm:spPr/>
    </dgm:pt>
    <dgm:pt modelId="{CCF01E72-A1F4-4065-BAE1-47569EB00733}" type="pres">
      <dgm:prSet presAssocID="{BD3C9756-23BC-4A68-ADA8-D7B9D624B755}" presName="sibTrans" presStyleLbl="sibTrans2D1" presStyleIdx="0" presStyleCnt="7"/>
      <dgm:spPr/>
      <dgm:t>
        <a:bodyPr/>
        <a:lstStyle/>
        <a:p>
          <a:endParaRPr lang="en-GB"/>
        </a:p>
      </dgm:t>
    </dgm:pt>
    <dgm:pt modelId="{7BA4BC99-99DC-41F7-9BD9-64728C5801B9}" type="pres">
      <dgm:prSet presAssocID="{A6762E89-F7AD-4965-8A00-EDBB9CCE78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94A3F2-7E5C-4B7A-A6CB-4D22A7A40437}" type="pres">
      <dgm:prSet presAssocID="{A6762E89-F7AD-4965-8A00-EDBB9CCE78EC}" presName="dummy" presStyleCnt="0"/>
      <dgm:spPr/>
    </dgm:pt>
    <dgm:pt modelId="{539E6D1F-33EC-4ED4-9D58-F8EF8C17E2FC}" type="pres">
      <dgm:prSet presAssocID="{675FA999-68CE-4034-9ABF-87ED6402C04F}" presName="sibTrans" presStyleLbl="sibTrans2D1" presStyleIdx="1" presStyleCnt="7"/>
      <dgm:spPr/>
      <dgm:t>
        <a:bodyPr/>
        <a:lstStyle/>
        <a:p>
          <a:endParaRPr lang="en-GB"/>
        </a:p>
      </dgm:t>
    </dgm:pt>
    <dgm:pt modelId="{A7306221-1976-4370-A7F2-0A8D61F5A0AF}" type="pres">
      <dgm:prSet presAssocID="{627B4689-E55F-49AB-83F7-5FF064E81CF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CD6796-B0A5-4033-8FF2-4DE0494B262A}" type="pres">
      <dgm:prSet presAssocID="{627B4689-E55F-49AB-83F7-5FF064E81CF5}" presName="dummy" presStyleCnt="0"/>
      <dgm:spPr/>
    </dgm:pt>
    <dgm:pt modelId="{4978930B-8F03-4E87-BB1A-A906C706B3B6}" type="pres">
      <dgm:prSet presAssocID="{B09A55AB-E73F-4F76-95B8-3B5F7A372D10}" presName="sibTrans" presStyleLbl="sibTrans2D1" presStyleIdx="2" presStyleCnt="7"/>
      <dgm:spPr/>
      <dgm:t>
        <a:bodyPr/>
        <a:lstStyle/>
        <a:p>
          <a:endParaRPr lang="en-GB"/>
        </a:p>
      </dgm:t>
    </dgm:pt>
    <dgm:pt modelId="{EF409F76-75E7-4AF5-A08B-680500E39806}" type="pres">
      <dgm:prSet presAssocID="{1EF44D93-7DBF-4BDB-8D5A-01AD072F702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93C35-F4DE-4C4E-A0EC-7F894FABEDA8}" type="pres">
      <dgm:prSet presAssocID="{1EF44D93-7DBF-4BDB-8D5A-01AD072F7029}" presName="dummy" presStyleCnt="0"/>
      <dgm:spPr/>
    </dgm:pt>
    <dgm:pt modelId="{89B5C3C7-D74C-4810-9EDF-25B1ABF46D5B}" type="pres">
      <dgm:prSet presAssocID="{E6051990-95DC-4E13-9C53-850FA5C5C7F5}" presName="sibTrans" presStyleLbl="sibTrans2D1" presStyleIdx="3" presStyleCnt="7"/>
      <dgm:spPr/>
      <dgm:t>
        <a:bodyPr/>
        <a:lstStyle/>
        <a:p>
          <a:endParaRPr lang="en-GB"/>
        </a:p>
      </dgm:t>
    </dgm:pt>
    <dgm:pt modelId="{FC95D0F1-AEDB-406A-BC1B-FF652B6D89E2}" type="pres">
      <dgm:prSet presAssocID="{08817943-1675-4CB3-B02D-451587C23F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0FE9E0-F179-42B4-80EC-69D22CD0B405}" type="pres">
      <dgm:prSet presAssocID="{08817943-1675-4CB3-B02D-451587C23F5C}" presName="dummy" presStyleCnt="0"/>
      <dgm:spPr/>
    </dgm:pt>
    <dgm:pt modelId="{50CA3658-B054-4FC0-B011-FD3B178856E3}" type="pres">
      <dgm:prSet presAssocID="{BB58319B-D706-49D8-BD68-2B5EB18856BF}" presName="sibTrans" presStyleLbl="sibTrans2D1" presStyleIdx="4" presStyleCnt="7"/>
      <dgm:spPr/>
      <dgm:t>
        <a:bodyPr/>
        <a:lstStyle/>
        <a:p>
          <a:endParaRPr lang="en-GB"/>
        </a:p>
      </dgm:t>
    </dgm:pt>
    <dgm:pt modelId="{19F8D399-E6AD-43E8-BC14-95E29C38EDA5}" type="pres">
      <dgm:prSet presAssocID="{878A271A-F9E5-4E2F-AD5A-A20F95682C9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44413E-747F-4509-90CA-2E5760401A69}" type="pres">
      <dgm:prSet presAssocID="{878A271A-F9E5-4E2F-AD5A-A20F95682C9C}" presName="dummy" presStyleCnt="0"/>
      <dgm:spPr/>
    </dgm:pt>
    <dgm:pt modelId="{2E8BB843-7B30-4F5E-B32F-046AAC01B0D6}" type="pres">
      <dgm:prSet presAssocID="{8829767A-E538-4690-BC6D-57536B8E7D49}" presName="sibTrans" presStyleLbl="sibTrans2D1" presStyleIdx="5" presStyleCnt="7"/>
      <dgm:spPr/>
      <dgm:t>
        <a:bodyPr/>
        <a:lstStyle/>
        <a:p>
          <a:endParaRPr lang="en-GB"/>
        </a:p>
      </dgm:t>
    </dgm:pt>
    <dgm:pt modelId="{7C979D3A-31B2-49D1-BEC3-FE08F9988C30}" type="pres">
      <dgm:prSet presAssocID="{B7320744-2972-4B4B-824C-4968E36524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8673B2-040A-4E1E-913B-24416979DBC1}" type="pres">
      <dgm:prSet presAssocID="{B7320744-2972-4B4B-824C-4968E3652474}" presName="dummy" presStyleCnt="0"/>
      <dgm:spPr/>
    </dgm:pt>
    <dgm:pt modelId="{C87F8756-3DC5-442F-925F-7304D6FB6D40}" type="pres">
      <dgm:prSet presAssocID="{62307D0B-71F8-4AC2-8CA5-8033DEF20C3F}" presName="sibTrans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4B02F87F-4BB3-4D66-93CC-73768AD17301}" type="presOf" srcId="{B09A55AB-E73F-4F76-95B8-3B5F7A372D10}" destId="{4978930B-8F03-4E87-BB1A-A906C706B3B6}" srcOrd="0" destOrd="0" presId="urn:microsoft.com/office/officeart/2005/8/layout/radial6"/>
    <dgm:cxn modelId="{AD6D90F5-85C9-4821-8C48-D17ABB177693}" type="presOf" srcId="{627B4689-E55F-49AB-83F7-5FF064E81CF5}" destId="{A7306221-1976-4370-A7F2-0A8D61F5A0AF}" srcOrd="0" destOrd="0" presId="urn:microsoft.com/office/officeart/2005/8/layout/radial6"/>
    <dgm:cxn modelId="{A1F24AF1-ED3E-4419-9343-3E89778553CF}" srcId="{B9BA84B9-5EBD-464A-AE13-E8A85AB5E548}" destId="{E134A1D0-D2D9-4464-ADC3-23AF87390743}" srcOrd="0" destOrd="0" parTransId="{3662FE83-3556-4F64-8EB9-A68EF1AC0EC6}" sibTransId="{55F6FB8F-6833-48AC-9CFC-89F08D93E49D}"/>
    <dgm:cxn modelId="{4BFDEF93-B2F1-4B12-938D-B24BBDD7BD21}" srcId="{E134A1D0-D2D9-4464-ADC3-23AF87390743}" destId="{08817943-1675-4CB3-B02D-451587C23F5C}" srcOrd="4" destOrd="0" parTransId="{5B17F984-531D-42D2-AEBF-D002C4B3A84F}" sibTransId="{BB58319B-D706-49D8-BD68-2B5EB18856BF}"/>
    <dgm:cxn modelId="{40CCA7AA-7A64-40C8-B552-22B6A3C9A791}" type="presOf" srcId="{1ED003F9-0517-435D-9FE0-797B57BF73AC}" destId="{6AF07B37-8D83-4907-ACB0-A4797A1BF028}" srcOrd="0" destOrd="0" presId="urn:microsoft.com/office/officeart/2005/8/layout/radial6"/>
    <dgm:cxn modelId="{F88A85C9-DBF9-44E2-86C3-DCE5B3DBDB19}" type="presOf" srcId="{B7320744-2972-4B4B-824C-4968E3652474}" destId="{7C979D3A-31B2-49D1-BEC3-FE08F9988C30}" srcOrd="0" destOrd="0" presId="urn:microsoft.com/office/officeart/2005/8/layout/radial6"/>
    <dgm:cxn modelId="{0D9EA18D-D225-4002-A72B-7DE5919A5639}" srcId="{E134A1D0-D2D9-4464-ADC3-23AF87390743}" destId="{878A271A-F9E5-4E2F-AD5A-A20F95682C9C}" srcOrd="5" destOrd="0" parTransId="{89EC4CB6-1ACA-457B-B8B9-1CA6E8C842F8}" sibTransId="{8829767A-E538-4690-BC6D-57536B8E7D49}"/>
    <dgm:cxn modelId="{2A03BAFD-6ADB-4B91-BAC7-C08131C5CFB3}" type="presOf" srcId="{1EF44D93-7DBF-4BDB-8D5A-01AD072F7029}" destId="{EF409F76-75E7-4AF5-A08B-680500E39806}" srcOrd="0" destOrd="0" presId="urn:microsoft.com/office/officeart/2005/8/layout/radial6"/>
    <dgm:cxn modelId="{434757DB-3594-4AA4-A343-859E00C3AFCA}" srcId="{E134A1D0-D2D9-4464-ADC3-23AF87390743}" destId="{B7320744-2972-4B4B-824C-4968E3652474}" srcOrd="6" destOrd="0" parTransId="{16A5C266-80F3-497B-8B87-EC5571003F59}" sibTransId="{62307D0B-71F8-4AC2-8CA5-8033DEF20C3F}"/>
    <dgm:cxn modelId="{FF7ADE30-6A67-4BB9-8581-DA4ED5A466AF}" srcId="{E134A1D0-D2D9-4464-ADC3-23AF87390743}" destId="{627B4689-E55F-49AB-83F7-5FF064E81CF5}" srcOrd="2" destOrd="0" parTransId="{E43ECBDE-7520-43F6-8BC2-49C9E70F04EF}" sibTransId="{B09A55AB-E73F-4F76-95B8-3B5F7A372D10}"/>
    <dgm:cxn modelId="{12893940-8031-4B3D-8F78-6FB184599F6A}" type="presOf" srcId="{BD3C9756-23BC-4A68-ADA8-D7B9D624B755}" destId="{CCF01E72-A1F4-4065-BAE1-47569EB00733}" srcOrd="0" destOrd="0" presId="urn:microsoft.com/office/officeart/2005/8/layout/radial6"/>
    <dgm:cxn modelId="{E9AAFE42-E76F-4B3E-8DC2-CEE4C09C644C}" srcId="{E134A1D0-D2D9-4464-ADC3-23AF87390743}" destId="{1EF44D93-7DBF-4BDB-8D5A-01AD072F7029}" srcOrd="3" destOrd="0" parTransId="{C049DA89-BE0C-4B8A-A012-4F709877B52B}" sibTransId="{E6051990-95DC-4E13-9C53-850FA5C5C7F5}"/>
    <dgm:cxn modelId="{8AEA3C11-1FEF-4435-9FCD-0C75E5448DEB}" type="presOf" srcId="{675FA999-68CE-4034-9ABF-87ED6402C04F}" destId="{539E6D1F-33EC-4ED4-9D58-F8EF8C17E2FC}" srcOrd="0" destOrd="0" presId="urn:microsoft.com/office/officeart/2005/8/layout/radial6"/>
    <dgm:cxn modelId="{7C633B96-E713-437F-BFA4-AA2462413F87}" type="presOf" srcId="{62307D0B-71F8-4AC2-8CA5-8033DEF20C3F}" destId="{C87F8756-3DC5-442F-925F-7304D6FB6D40}" srcOrd="0" destOrd="0" presId="urn:microsoft.com/office/officeart/2005/8/layout/radial6"/>
    <dgm:cxn modelId="{9EE7131F-33BA-41D6-A201-85D11E14D55A}" srcId="{E134A1D0-D2D9-4464-ADC3-23AF87390743}" destId="{A6762E89-F7AD-4965-8A00-EDBB9CCE78EC}" srcOrd="1" destOrd="0" parTransId="{A2E814BF-C812-4C38-8D36-1AC17452EA2C}" sibTransId="{675FA999-68CE-4034-9ABF-87ED6402C04F}"/>
    <dgm:cxn modelId="{1501FF6C-D8A8-4310-A05E-86C1C572289F}" type="presOf" srcId="{E134A1D0-D2D9-4464-ADC3-23AF87390743}" destId="{F4488285-E083-4D98-8457-1C62D1040DB4}" srcOrd="0" destOrd="0" presId="urn:microsoft.com/office/officeart/2005/8/layout/radial6"/>
    <dgm:cxn modelId="{CE74378E-457B-438B-A741-39D685189D54}" srcId="{E134A1D0-D2D9-4464-ADC3-23AF87390743}" destId="{1ED003F9-0517-435D-9FE0-797B57BF73AC}" srcOrd="0" destOrd="0" parTransId="{E2B755B7-32FC-4642-A501-E59C6FC9AE0E}" sibTransId="{BD3C9756-23BC-4A68-ADA8-D7B9D624B755}"/>
    <dgm:cxn modelId="{086CBD57-2C4C-49AF-939B-23B5ACE961BD}" type="presOf" srcId="{878A271A-F9E5-4E2F-AD5A-A20F95682C9C}" destId="{19F8D399-E6AD-43E8-BC14-95E29C38EDA5}" srcOrd="0" destOrd="0" presId="urn:microsoft.com/office/officeart/2005/8/layout/radial6"/>
    <dgm:cxn modelId="{2DFEFFD0-7158-456D-99C7-0B2EF2B08F67}" type="presOf" srcId="{B9BA84B9-5EBD-464A-AE13-E8A85AB5E548}" destId="{9F9D5935-5638-452D-8268-AAF9A0EE09B7}" srcOrd="0" destOrd="0" presId="urn:microsoft.com/office/officeart/2005/8/layout/radial6"/>
    <dgm:cxn modelId="{958B4887-44CD-487F-8AD6-BE1B39B10AFC}" type="presOf" srcId="{08817943-1675-4CB3-B02D-451587C23F5C}" destId="{FC95D0F1-AEDB-406A-BC1B-FF652B6D89E2}" srcOrd="0" destOrd="0" presId="urn:microsoft.com/office/officeart/2005/8/layout/radial6"/>
    <dgm:cxn modelId="{69DB4380-5926-4749-93AC-4E8A290F5A2F}" type="presOf" srcId="{E6051990-95DC-4E13-9C53-850FA5C5C7F5}" destId="{89B5C3C7-D74C-4810-9EDF-25B1ABF46D5B}" srcOrd="0" destOrd="0" presId="urn:microsoft.com/office/officeart/2005/8/layout/radial6"/>
    <dgm:cxn modelId="{9A2246F0-70F3-4C42-BFFE-772F2581221F}" type="presOf" srcId="{A6762E89-F7AD-4965-8A00-EDBB9CCE78EC}" destId="{7BA4BC99-99DC-41F7-9BD9-64728C5801B9}" srcOrd="0" destOrd="0" presId="urn:microsoft.com/office/officeart/2005/8/layout/radial6"/>
    <dgm:cxn modelId="{8ACDB9F8-8920-40D3-8501-973C6135C786}" type="presOf" srcId="{BB58319B-D706-49D8-BD68-2B5EB18856BF}" destId="{50CA3658-B054-4FC0-B011-FD3B178856E3}" srcOrd="0" destOrd="0" presId="urn:microsoft.com/office/officeart/2005/8/layout/radial6"/>
    <dgm:cxn modelId="{C281A698-AB84-4EC3-8CFC-6650507968AD}" type="presOf" srcId="{8829767A-E538-4690-BC6D-57536B8E7D49}" destId="{2E8BB843-7B30-4F5E-B32F-046AAC01B0D6}" srcOrd="0" destOrd="0" presId="urn:microsoft.com/office/officeart/2005/8/layout/radial6"/>
    <dgm:cxn modelId="{0630C9D3-5766-4FC5-832C-E9F9982DE0E5}" type="presParOf" srcId="{9F9D5935-5638-452D-8268-AAF9A0EE09B7}" destId="{F4488285-E083-4D98-8457-1C62D1040DB4}" srcOrd="0" destOrd="0" presId="urn:microsoft.com/office/officeart/2005/8/layout/radial6"/>
    <dgm:cxn modelId="{BF320ECB-8209-43EC-8025-AF71DFB25A36}" type="presParOf" srcId="{9F9D5935-5638-452D-8268-AAF9A0EE09B7}" destId="{6AF07B37-8D83-4907-ACB0-A4797A1BF028}" srcOrd="1" destOrd="0" presId="urn:microsoft.com/office/officeart/2005/8/layout/radial6"/>
    <dgm:cxn modelId="{A2DFC582-6B06-4713-BE76-AB6A723BF47D}" type="presParOf" srcId="{9F9D5935-5638-452D-8268-AAF9A0EE09B7}" destId="{7C6122F1-5E57-4DEC-9C17-6D3C264D0946}" srcOrd="2" destOrd="0" presId="urn:microsoft.com/office/officeart/2005/8/layout/radial6"/>
    <dgm:cxn modelId="{4050805E-FF32-4CD9-93E0-95671D645C04}" type="presParOf" srcId="{9F9D5935-5638-452D-8268-AAF9A0EE09B7}" destId="{CCF01E72-A1F4-4065-BAE1-47569EB00733}" srcOrd="3" destOrd="0" presId="urn:microsoft.com/office/officeart/2005/8/layout/radial6"/>
    <dgm:cxn modelId="{3DE1290A-3B55-436C-8862-A8489F03432C}" type="presParOf" srcId="{9F9D5935-5638-452D-8268-AAF9A0EE09B7}" destId="{7BA4BC99-99DC-41F7-9BD9-64728C5801B9}" srcOrd="4" destOrd="0" presId="urn:microsoft.com/office/officeart/2005/8/layout/radial6"/>
    <dgm:cxn modelId="{80A72089-1588-4CAE-BCE4-FEA2627B007D}" type="presParOf" srcId="{9F9D5935-5638-452D-8268-AAF9A0EE09B7}" destId="{5F94A3F2-7E5C-4B7A-A6CB-4D22A7A40437}" srcOrd="5" destOrd="0" presId="urn:microsoft.com/office/officeart/2005/8/layout/radial6"/>
    <dgm:cxn modelId="{72C8F7E2-52A7-4B5B-9AD8-62ED8E3BC4B3}" type="presParOf" srcId="{9F9D5935-5638-452D-8268-AAF9A0EE09B7}" destId="{539E6D1F-33EC-4ED4-9D58-F8EF8C17E2FC}" srcOrd="6" destOrd="0" presId="urn:microsoft.com/office/officeart/2005/8/layout/radial6"/>
    <dgm:cxn modelId="{4E606969-D9D4-4ED4-BC61-B22D854E7E38}" type="presParOf" srcId="{9F9D5935-5638-452D-8268-AAF9A0EE09B7}" destId="{A7306221-1976-4370-A7F2-0A8D61F5A0AF}" srcOrd="7" destOrd="0" presId="urn:microsoft.com/office/officeart/2005/8/layout/radial6"/>
    <dgm:cxn modelId="{62ADF0EB-2295-41AA-86B4-17742C5033DF}" type="presParOf" srcId="{9F9D5935-5638-452D-8268-AAF9A0EE09B7}" destId="{C0CD6796-B0A5-4033-8FF2-4DE0494B262A}" srcOrd="8" destOrd="0" presId="urn:microsoft.com/office/officeart/2005/8/layout/radial6"/>
    <dgm:cxn modelId="{0FC73C3F-7183-460B-97EB-C114F8D99353}" type="presParOf" srcId="{9F9D5935-5638-452D-8268-AAF9A0EE09B7}" destId="{4978930B-8F03-4E87-BB1A-A906C706B3B6}" srcOrd="9" destOrd="0" presId="urn:microsoft.com/office/officeart/2005/8/layout/radial6"/>
    <dgm:cxn modelId="{F2970179-06A4-45F3-86EE-5523D83CD553}" type="presParOf" srcId="{9F9D5935-5638-452D-8268-AAF9A0EE09B7}" destId="{EF409F76-75E7-4AF5-A08B-680500E39806}" srcOrd="10" destOrd="0" presId="urn:microsoft.com/office/officeart/2005/8/layout/radial6"/>
    <dgm:cxn modelId="{781E536A-5ABF-4D7A-A5E0-17780AF46907}" type="presParOf" srcId="{9F9D5935-5638-452D-8268-AAF9A0EE09B7}" destId="{E4493C35-F4DE-4C4E-A0EC-7F894FABEDA8}" srcOrd="11" destOrd="0" presId="urn:microsoft.com/office/officeart/2005/8/layout/radial6"/>
    <dgm:cxn modelId="{CC8CA04A-9CF1-488F-96DC-C0CDC7BD8B4C}" type="presParOf" srcId="{9F9D5935-5638-452D-8268-AAF9A0EE09B7}" destId="{89B5C3C7-D74C-4810-9EDF-25B1ABF46D5B}" srcOrd="12" destOrd="0" presId="urn:microsoft.com/office/officeart/2005/8/layout/radial6"/>
    <dgm:cxn modelId="{F56F8643-F48E-4602-B9CB-77CB198D2D21}" type="presParOf" srcId="{9F9D5935-5638-452D-8268-AAF9A0EE09B7}" destId="{FC95D0F1-AEDB-406A-BC1B-FF652B6D89E2}" srcOrd="13" destOrd="0" presId="urn:microsoft.com/office/officeart/2005/8/layout/radial6"/>
    <dgm:cxn modelId="{FF5EF021-DDF6-4D4F-AA94-D2F469A61E83}" type="presParOf" srcId="{9F9D5935-5638-452D-8268-AAF9A0EE09B7}" destId="{AC0FE9E0-F179-42B4-80EC-69D22CD0B405}" srcOrd="14" destOrd="0" presId="urn:microsoft.com/office/officeart/2005/8/layout/radial6"/>
    <dgm:cxn modelId="{5D0D9FDD-C5A2-45EA-B19A-191CE1D6CD38}" type="presParOf" srcId="{9F9D5935-5638-452D-8268-AAF9A0EE09B7}" destId="{50CA3658-B054-4FC0-B011-FD3B178856E3}" srcOrd="15" destOrd="0" presId="urn:microsoft.com/office/officeart/2005/8/layout/radial6"/>
    <dgm:cxn modelId="{ED4C309B-845A-4405-BB2D-5890B233A0D7}" type="presParOf" srcId="{9F9D5935-5638-452D-8268-AAF9A0EE09B7}" destId="{19F8D399-E6AD-43E8-BC14-95E29C38EDA5}" srcOrd="16" destOrd="0" presId="urn:microsoft.com/office/officeart/2005/8/layout/radial6"/>
    <dgm:cxn modelId="{47D52C63-A46E-4777-9EA2-3EFE04C7F933}" type="presParOf" srcId="{9F9D5935-5638-452D-8268-AAF9A0EE09B7}" destId="{9A44413E-747F-4509-90CA-2E5760401A69}" srcOrd="17" destOrd="0" presId="urn:microsoft.com/office/officeart/2005/8/layout/radial6"/>
    <dgm:cxn modelId="{1D41047D-01EA-482A-8D6E-72812EA4B1FF}" type="presParOf" srcId="{9F9D5935-5638-452D-8268-AAF9A0EE09B7}" destId="{2E8BB843-7B30-4F5E-B32F-046AAC01B0D6}" srcOrd="18" destOrd="0" presId="urn:microsoft.com/office/officeart/2005/8/layout/radial6"/>
    <dgm:cxn modelId="{4CD710A5-C586-4292-820F-5D4F75CDE2EF}" type="presParOf" srcId="{9F9D5935-5638-452D-8268-AAF9A0EE09B7}" destId="{7C979D3A-31B2-49D1-BEC3-FE08F9988C30}" srcOrd="19" destOrd="0" presId="urn:microsoft.com/office/officeart/2005/8/layout/radial6"/>
    <dgm:cxn modelId="{525E4ECD-2B1B-42F6-9ED2-20CF346515C2}" type="presParOf" srcId="{9F9D5935-5638-452D-8268-AAF9A0EE09B7}" destId="{318673B2-040A-4E1E-913B-24416979DBC1}" srcOrd="20" destOrd="0" presId="urn:microsoft.com/office/officeart/2005/8/layout/radial6"/>
    <dgm:cxn modelId="{9CFBB7E4-6E48-4943-B841-C0AEE3D7B7ED}" type="presParOf" srcId="{9F9D5935-5638-452D-8268-AAF9A0EE09B7}" destId="{C87F8756-3DC5-442F-925F-7304D6FB6D4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B3BD9-0F0F-4013-90DC-3A0124F0AAC3}">
      <dsp:nvSpPr>
        <dsp:cNvPr id="0" name=""/>
        <dsp:cNvSpPr/>
      </dsp:nvSpPr>
      <dsp:spPr>
        <a:xfrm>
          <a:off x="6155406" y="497523"/>
          <a:ext cx="1317956" cy="1318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87E26-AD2C-4F15-ADF9-D938E806F395}">
      <dsp:nvSpPr>
        <dsp:cNvPr id="0" name=""/>
        <dsp:cNvSpPr/>
      </dsp:nvSpPr>
      <dsp:spPr>
        <a:xfrm>
          <a:off x="6198893" y="541470"/>
          <a:ext cx="1230279" cy="12302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Ongoing impact</a:t>
          </a:r>
        </a:p>
      </dsp:txBody>
      <dsp:txXfrm>
        <a:off x="6374948" y="717257"/>
        <a:ext cx="878871" cy="878704"/>
      </dsp:txXfrm>
    </dsp:sp>
    <dsp:sp modelId="{77585F69-EFAB-4B33-B07B-A0F11E670C01}">
      <dsp:nvSpPr>
        <dsp:cNvPr id="0" name=""/>
        <dsp:cNvSpPr/>
      </dsp:nvSpPr>
      <dsp:spPr>
        <a:xfrm rot="2700000">
          <a:off x="4792635" y="497592"/>
          <a:ext cx="1317803" cy="131780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64965-962D-4E6C-A6E2-CD25AB7F42D3}">
      <dsp:nvSpPr>
        <dsp:cNvPr id="0" name=""/>
        <dsp:cNvSpPr/>
      </dsp:nvSpPr>
      <dsp:spPr>
        <a:xfrm>
          <a:off x="4837450" y="541470"/>
          <a:ext cx="1230279" cy="12302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Unstable environment</a:t>
          </a:r>
        </a:p>
      </dsp:txBody>
      <dsp:txXfrm>
        <a:off x="5012803" y="717257"/>
        <a:ext cx="878871" cy="878704"/>
      </dsp:txXfrm>
    </dsp:sp>
    <dsp:sp modelId="{6B2B2876-C64F-45D1-8C78-79598397268E}">
      <dsp:nvSpPr>
        <dsp:cNvPr id="0" name=""/>
        <dsp:cNvSpPr/>
      </dsp:nvSpPr>
      <dsp:spPr>
        <a:xfrm rot="2700000">
          <a:off x="3431192" y="497592"/>
          <a:ext cx="1317803" cy="131780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49E4E-F014-4499-9720-598F37A2DBAB}">
      <dsp:nvSpPr>
        <dsp:cNvPr id="0" name=""/>
        <dsp:cNvSpPr/>
      </dsp:nvSpPr>
      <dsp:spPr>
        <a:xfrm>
          <a:off x="3475304" y="541470"/>
          <a:ext cx="1230279" cy="12302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Isolation	</a:t>
          </a:r>
        </a:p>
      </dsp:txBody>
      <dsp:txXfrm>
        <a:off x="3650658" y="717257"/>
        <a:ext cx="878871" cy="878704"/>
      </dsp:txXfrm>
    </dsp:sp>
    <dsp:sp modelId="{EAE3197B-5D3F-437B-A273-405AC9E44F69}">
      <dsp:nvSpPr>
        <dsp:cNvPr id="0" name=""/>
        <dsp:cNvSpPr/>
      </dsp:nvSpPr>
      <dsp:spPr>
        <a:xfrm rot="2700000">
          <a:off x="2069046" y="497592"/>
          <a:ext cx="1317803" cy="131780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F5A38-4D5E-4940-B5BE-95A3637C0325}">
      <dsp:nvSpPr>
        <dsp:cNvPr id="0" name=""/>
        <dsp:cNvSpPr/>
      </dsp:nvSpPr>
      <dsp:spPr>
        <a:xfrm>
          <a:off x="2113159" y="541470"/>
          <a:ext cx="1230279" cy="12302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Emotional Wellbeing</a:t>
          </a:r>
        </a:p>
      </dsp:txBody>
      <dsp:txXfrm>
        <a:off x="2289214" y="717257"/>
        <a:ext cx="878871" cy="878704"/>
      </dsp:txXfrm>
    </dsp:sp>
    <dsp:sp modelId="{F7AD9BD1-56E2-43CB-BCEB-C54A737656D7}">
      <dsp:nvSpPr>
        <dsp:cNvPr id="0" name=""/>
        <dsp:cNvSpPr/>
      </dsp:nvSpPr>
      <dsp:spPr>
        <a:xfrm rot="2700000">
          <a:off x="706901" y="497592"/>
          <a:ext cx="1317803" cy="1317803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58843-6FC0-4C8C-85F1-D408600BDD46}">
      <dsp:nvSpPr>
        <dsp:cNvPr id="0" name=""/>
        <dsp:cNvSpPr/>
      </dsp:nvSpPr>
      <dsp:spPr>
        <a:xfrm>
          <a:off x="751014" y="541470"/>
          <a:ext cx="1230279" cy="12302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Physical Health</a:t>
          </a:r>
        </a:p>
      </dsp:txBody>
      <dsp:txXfrm>
        <a:off x="927069" y="717257"/>
        <a:ext cx="878871" cy="878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F8756-3DC5-442F-925F-7304D6FB6D40}">
      <dsp:nvSpPr>
        <dsp:cNvPr id="0" name=""/>
        <dsp:cNvSpPr/>
      </dsp:nvSpPr>
      <dsp:spPr>
        <a:xfrm>
          <a:off x="1502528" y="421756"/>
          <a:ext cx="3348117" cy="3348117"/>
        </a:xfrm>
        <a:prstGeom prst="blockArc">
          <a:avLst>
            <a:gd name="adj1" fmla="val 13114286"/>
            <a:gd name="adj2" fmla="val 16200000"/>
            <a:gd name="adj3" fmla="val 3895"/>
          </a:avLst>
        </a:prstGeom>
        <a:solidFill>
          <a:schemeClr val="accent4">
            <a:hueOff val="10596827"/>
            <a:satOff val="55102"/>
            <a:lumOff val="96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8BB843-7B30-4F5E-B32F-046AAC01B0D6}">
      <dsp:nvSpPr>
        <dsp:cNvPr id="0" name=""/>
        <dsp:cNvSpPr/>
      </dsp:nvSpPr>
      <dsp:spPr>
        <a:xfrm>
          <a:off x="1502528" y="421756"/>
          <a:ext cx="3348117" cy="3348117"/>
        </a:xfrm>
        <a:prstGeom prst="blockArc">
          <a:avLst>
            <a:gd name="adj1" fmla="val 10028571"/>
            <a:gd name="adj2" fmla="val 13114286"/>
            <a:gd name="adj3" fmla="val 3895"/>
          </a:avLst>
        </a:prstGeom>
        <a:solidFill>
          <a:schemeClr val="accent4">
            <a:hueOff val="8830689"/>
            <a:satOff val="45918"/>
            <a:lumOff val="800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CA3658-B054-4FC0-B011-FD3B178856E3}">
      <dsp:nvSpPr>
        <dsp:cNvPr id="0" name=""/>
        <dsp:cNvSpPr/>
      </dsp:nvSpPr>
      <dsp:spPr>
        <a:xfrm>
          <a:off x="1502528" y="421756"/>
          <a:ext cx="3348117" cy="3348117"/>
        </a:xfrm>
        <a:prstGeom prst="blockArc">
          <a:avLst>
            <a:gd name="adj1" fmla="val 6942857"/>
            <a:gd name="adj2" fmla="val 10028571"/>
            <a:gd name="adj3" fmla="val 3895"/>
          </a:avLst>
        </a:prstGeom>
        <a:solidFill>
          <a:schemeClr val="accent4">
            <a:hueOff val="7064551"/>
            <a:satOff val="36735"/>
            <a:lumOff val="640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B5C3C7-D74C-4810-9EDF-25B1ABF46D5B}">
      <dsp:nvSpPr>
        <dsp:cNvPr id="0" name=""/>
        <dsp:cNvSpPr/>
      </dsp:nvSpPr>
      <dsp:spPr>
        <a:xfrm>
          <a:off x="1502528" y="421756"/>
          <a:ext cx="3348117" cy="3348117"/>
        </a:xfrm>
        <a:prstGeom prst="blockArc">
          <a:avLst>
            <a:gd name="adj1" fmla="val 3857143"/>
            <a:gd name="adj2" fmla="val 6942857"/>
            <a:gd name="adj3" fmla="val 3895"/>
          </a:avLst>
        </a:prstGeom>
        <a:solidFill>
          <a:schemeClr val="accent4">
            <a:hueOff val="5298414"/>
            <a:satOff val="27551"/>
            <a:lumOff val="480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8930B-8F03-4E87-BB1A-A906C706B3B6}">
      <dsp:nvSpPr>
        <dsp:cNvPr id="0" name=""/>
        <dsp:cNvSpPr/>
      </dsp:nvSpPr>
      <dsp:spPr>
        <a:xfrm>
          <a:off x="1502528" y="421756"/>
          <a:ext cx="3348117" cy="3348117"/>
        </a:xfrm>
        <a:prstGeom prst="blockArc">
          <a:avLst>
            <a:gd name="adj1" fmla="val 771429"/>
            <a:gd name="adj2" fmla="val 3857143"/>
            <a:gd name="adj3" fmla="val 3895"/>
          </a:avLst>
        </a:prstGeom>
        <a:solidFill>
          <a:schemeClr val="accent4">
            <a:hueOff val="3532276"/>
            <a:satOff val="18367"/>
            <a:lumOff val="32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E6D1F-33EC-4ED4-9D58-F8EF8C17E2FC}">
      <dsp:nvSpPr>
        <dsp:cNvPr id="0" name=""/>
        <dsp:cNvSpPr/>
      </dsp:nvSpPr>
      <dsp:spPr>
        <a:xfrm>
          <a:off x="1502528" y="421756"/>
          <a:ext cx="3348117" cy="3348117"/>
        </a:xfrm>
        <a:prstGeom prst="blockArc">
          <a:avLst>
            <a:gd name="adj1" fmla="val 19285714"/>
            <a:gd name="adj2" fmla="val 771429"/>
            <a:gd name="adj3" fmla="val 3895"/>
          </a:avLst>
        </a:prstGeom>
        <a:solidFill>
          <a:schemeClr val="accent4">
            <a:hueOff val="1766138"/>
            <a:satOff val="9184"/>
            <a:lumOff val="160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01E72-A1F4-4065-BAE1-47569EB00733}">
      <dsp:nvSpPr>
        <dsp:cNvPr id="0" name=""/>
        <dsp:cNvSpPr/>
      </dsp:nvSpPr>
      <dsp:spPr>
        <a:xfrm>
          <a:off x="1502528" y="421756"/>
          <a:ext cx="3348117" cy="3348117"/>
        </a:xfrm>
        <a:prstGeom prst="blockArc">
          <a:avLst>
            <a:gd name="adj1" fmla="val 16200000"/>
            <a:gd name="adj2" fmla="val 19285714"/>
            <a:gd name="adj3" fmla="val 389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88285-E083-4D98-8457-1C62D1040DB4}">
      <dsp:nvSpPr>
        <dsp:cNvPr id="0" name=""/>
        <dsp:cNvSpPr/>
      </dsp:nvSpPr>
      <dsp:spPr>
        <a:xfrm>
          <a:off x="2529792" y="1449019"/>
          <a:ext cx="1293590" cy="12935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Identifying young carers is not always a simple task and there are lots of different way to ensure no young carer is missed.</a:t>
          </a:r>
        </a:p>
      </dsp:txBody>
      <dsp:txXfrm>
        <a:off x="2719234" y="1638461"/>
        <a:ext cx="914706" cy="914706"/>
      </dsp:txXfrm>
    </dsp:sp>
    <dsp:sp modelId="{6AF07B37-8D83-4907-ACB0-A4797A1BF028}">
      <dsp:nvSpPr>
        <dsp:cNvPr id="0" name=""/>
        <dsp:cNvSpPr/>
      </dsp:nvSpPr>
      <dsp:spPr>
        <a:xfrm>
          <a:off x="2723830" y="1598"/>
          <a:ext cx="905513" cy="9055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Opportunity for self-identification</a:t>
          </a:r>
        </a:p>
      </dsp:txBody>
      <dsp:txXfrm>
        <a:off x="2856439" y="134207"/>
        <a:ext cx="640295" cy="640295"/>
      </dsp:txXfrm>
    </dsp:sp>
    <dsp:sp modelId="{7BA4BC99-99DC-41F7-9BD9-64728C5801B9}">
      <dsp:nvSpPr>
        <dsp:cNvPr id="0" name=""/>
        <dsp:cNvSpPr/>
      </dsp:nvSpPr>
      <dsp:spPr>
        <a:xfrm>
          <a:off x="4007175" y="619624"/>
          <a:ext cx="905513" cy="905513"/>
        </a:xfrm>
        <a:prstGeom prst="ellipse">
          <a:avLst/>
        </a:prstGeom>
        <a:gradFill rotWithShape="0">
          <a:gsLst>
            <a:gs pos="0">
              <a:schemeClr val="accent4">
                <a:hueOff val="1766138"/>
                <a:satOff val="9184"/>
                <a:lumOff val="16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66138"/>
                <a:satOff val="9184"/>
                <a:lumOff val="16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66138"/>
                <a:satOff val="9184"/>
                <a:lumOff val="16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/>
            <a:t>Everyones</a:t>
          </a:r>
          <a:r>
            <a:rPr lang="en-GB" sz="800" kern="1200" dirty="0"/>
            <a:t> business</a:t>
          </a:r>
        </a:p>
      </dsp:txBody>
      <dsp:txXfrm>
        <a:off x="4139784" y="752233"/>
        <a:ext cx="640295" cy="640295"/>
      </dsp:txXfrm>
    </dsp:sp>
    <dsp:sp modelId="{A7306221-1976-4370-A7F2-0A8D61F5A0AF}">
      <dsp:nvSpPr>
        <dsp:cNvPr id="0" name=""/>
        <dsp:cNvSpPr/>
      </dsp:nvSpPr>
      <dsp:spPr>
        <a:xfrm>
          <a:off x="4324135" y="2008317"/>
          <a:ext cx="905513" cy="905513"/>
        </a:xfrm>
        <a:prstGeom prst="ellipse">
          <a:avLst/>
        </a:prstGeom>
        <a:gradFill rotWithShape="0">
          <a:gsLst>
            <a:gs pos="0">
              <a:schemeClr val="accent4">
                <a:hueOff val="3532276"/>
                <a:satOff val="18367"/>
                <a:lumOff val="3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532276"/>
                <a:satOff val="18367"/>
                <a:lumOff val="3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532276"/>
                <a:satOff val="18367"/>
                <a:lumOff val="3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secure and safe environment for parents</a:t>
          </a:r>
        </a:p>
      </dsp:txBody>
      <dsp:txXfrm>
        <a:off x="4456744" y="2140926"/>
        <a:ext cx="640295" cy="640295"/>
      </dsp:txXfrm>
    </dsp:sp>
    <dsp:sp modelId="{EF409F76-75E7-4AF5-A08B-680500E39806}">
      <dsp:nvSpPr>
        <dsp:cNvPr id="0" name=""/>
        <dsp:cNvSpPr/>
      </dsp:nvSpPr>
      <dsp:spPr>
        <a:xfrm>
          <a:off x="3436033" y="3121962"/>
          <a:ext cx="905513" cy="905513"/>
        </a:xfrm>
        <a:prstGeom prst="ellipse">
          <a:avLst/>
        </a:prstGeom>
        <a:gradFill rotWithShape="0">
          <a:gsLst>
            <a:gs pos="0">
              <a:schemeClr val="accent4">
                <a:hueOff val="5298414"/>
                <a:satOff val="27551"/>
                <a:lumOff val="48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298414"/>
                <a:satOff val="27551"/>
                <a:lumOff val="48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298414"/>
                <a:satOff val="27551"/>
                <a:lumOff val="48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secure and safe environment for young people</a:t>
          </a:r>
        </a:p>
      </dsp:txBody>
      <dsp:txXfrm>
        <a:off x="3568642" y="3254571"/>
        <a:ext cx="640295" cy="640295"/>
      </dsp:txXfrm>
    </dsp:sp>
    <dsp:sp modelId="{FC95D0F1-AEDB-406A-BC1B-FF652B6D89E2}">
      <dsp:nvSpPr>
        <dsp:cNvPr id="0" name=""/>
        <dsp:cNvSpPr/>
      </dsp:nvSpPr>
      <dsp:spPr>
        <a:xfrm>
          <a:off x="2011627" y="3121962"/>
          <a:ext cx="905513" cy="905513"/>
        </a:xfrm>
        <a:prstGeom prst="ellipse">
          <a:avLst/>
        </a:prstGeom>
        <a:gradFill rotWithShape="0">
          <a:gsLst>
            <a:gs pos="0">
              <a:schemeClr val="accent4">
                <a:hueOff val="7064551"/>
                <a:satOff val="3673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64551"/>
                <a:satOff val="3673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64551"/>
                <a:satOff val="3673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Good  information sharing</a:t>
          </a:r>
        </a:p>
      </dsp:txBody>
      <dsp:txXfrm>
        <a:off x="2144236" y="3254571"/>
        <a:ext cx="640295" cy="640295"/>
      </dsp:txXfrm>
    </dsp:sp>
    <dsp:sp modelId="{19F8D399-E6AD-43E8-BC14-95E29C38EDA5}">
      <dsp:nvSpPr>
        <dsp:cNvPr id="0" name=""/>
        <dsp:cNvSpPr/>
      </dsp:nvSpPr>
      <dsp:spPr>
        <a:xfrm>
          <a:off x="1123525" y="2008317"/>
          <a:ext cx="905513" cy="905513"/>
        </a:xfrm>
        <a:prstGeom prst="ellipse">
          <a:avLst/>
        </a:prstGeom>
        <a:gradFill rotWithShape="0">
          <a:gsLst>
            <a:gs pos="0">
              <a:schemeClr val="accent4">
                <a:hueOff val="8830689"/>
                <a:satOff val="45918"/>
                <a:lumOff val="80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830689"/>
                <a:satOff val="45918"/>
                <a:lumOff val="80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830689"/>
                <a:satOff val="45918"/>
                <a:lumOff val="80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Partnership with BYCU</a:t>
          </a:r>
        </a:p>
      </dsp:txBody>
      <dsp:txXfrm>
        <a:off x="1256134" y="2140926"/>
        <a:ext cx="640295" cy="640295"/>
      </dsp:txXfrm>
    </dsp:sp>
    <dsp:sp modelId="{7C979D3A-31B2-49D1-BEC3-FE08F9988C30}">
      <dsp:nvSpPr>
        <dsp:cNvPr id="0" name=""/>
        <dsp:cNvSpPr/>
      </dsp:nvSpPr>
      <dsp:spPr>
        <a:xfrm>
          <a:off x="1440485" y="619624"/>
          <a:ext cx="905513" cy="905513"/>
        </a:xfrm>
        <a:prstGeom prst="ellipse">
          <a:avLst/>
        </a:prstGeom>
        <a:gradFill rotWithShape="0">
          <a:gsLst>
            <a:gs pos="0">
              <a:schemeClr val="accent4">
                <a:hueOff val="10596827"/>
                <a:satOff val="55102"/>
                <a:lumOff val="9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596827"/>
                <a:satOff val="55102"/>
                <a:lumOff val="9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596827"/>
                <a:satOff val="55102"/>
                <a:lumOff val="9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Honesty and Openness</a:t>
          </a:r>
        </a:p>
      </dsp:txBody>
      <dsp:txXfrm>
        <a:off x="1573094" y="752233"/>
        <a:ext cx="640295" cy="640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2D99-3C04-9A41-82CD-705C0B7CBF5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AAEE-762E-1849-A336-CCA1D11A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Cov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t="3835" b="12350"/>
          <a:stretch/>
        </p:blipFill>
        <p:spPr>
          <a:xfrm>
            <a:off x="2" y="-1"/>
            <a:ext cx="9143998" cy="5143501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2663771"/>
            <a:ext cx="5551488" cy="271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20712" y="2392308"/>
            <a:ext cx="5551490" cy="2714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3" y="1738793"/>
            <a:ext cx="7380288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0713" y="1234356"/>
            <a:ext cx="7894636" cy="4997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b="82721"/>
          <a:stretch/>
        </p:blipFill>
        <p:spPr>
          <a:xfrm>
            <a:off x="2" y="3321997"/>
            <a:ext cx="4015954" cy="182358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0713" y="3957426"/>
            <a:ext cx="131842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8649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25212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21774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680619"/>
            <a:ext cx="2293574" cy="270399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 algn="ctr">
              <a:buFont typeface="Arial" charset="0"/>
              <a:buNone/>
              <a:defRPr sz="1100" b="0"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80619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1774" y="3680619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8649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25212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21774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1774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5366" y="1289154"/>
            <a:ext cx="7907444" cy="2313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90044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/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110" y="850142"/>
            <a:ext cx="7903778" cy="275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90044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/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ith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1163"/>
            <a:ext cx="7821666" cy="439013"/>
          </a:xfrm>
        </p:spPr>
        <p:txBody>
          <a:bodyPr>
            <a:normAutofit/>
          </a:bodyPr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0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header multi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8649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25212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21774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680619"/>
            <a:ext cx="2293574" cy="270399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 algn="ctr">
              <a:buFont typeface="Arial" charset="0"/>
              <a:buNone/>
              <a:defRPr sz="1100" b="0"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80619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1774" y="3680619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7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 multi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8649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25212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21774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1774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2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header sing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5366" y="1289154"/>
            <a:ext cx="7907444" cy="2313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90044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/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4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52775" y="3036888"/>
            <a:ext cx="3019425" cy="2714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152245" y="2765425"/>
            <a:ext cx="3019955" cy="271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11910"/>
            <a:ext cx="6858000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3837305"/>
            <a:ext cx="1318429" cy="77724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1607473"/>
            <a:ext cx="7886700" cy="49972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 sing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110" y="850142"/>
            <a:ext cx="7903778" cy="275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90044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/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6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0" y="153563"/>
            <a:ext cx="880533" cy="517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55" y="4542948"/>
            <a:ext cx="709193" cy="429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ith header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1163"/>
            <a:ext cx="7821666" cy="439013"/>
          </a:xfrm>
        </p:spPr>
        <p:txBody>
          <a:bodyPr>
            <a:normAutofit/>
          </a:bodyPr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0" y="153563"/>
            <a:ext cx="880533" cy="5177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55" y="4542948"/>
            <a:ext cx="709193" cy="4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1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only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/>
          <p:cNvSpPr/>
          <p:nvPr userDrawn="1"/>
        </p:nvSpPr>
        <p:spPr>
          <a:xfrm>
            <a:off x="7981406" y="4387442"/>
            <a:ext cx="1162594" cy="75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40" b="66797"/>
          <a:stretch/>
        </p:blipFill>
        <p:spPr>
          <a:xfrm>
            <a:off x="7114238" y="3435634"/>
            <a:ext cx="2029762" cy="17078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0" y="153563"/>
            <a:ext cx="880533" cy="5177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55" y="4542948"/>
            <a:ext cx="709193" cy="4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2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2183130"/>
            <a:ext cx="1318429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2183130"/>
            <a:ext cx="131842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Cov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t="3835" b="12350"/>
          <a:stretch/>
        </p:blipFill>
        <p:spPr>
          <a:xfrm>
            <a:off x="2" y="-1"/>
            <a:ext cx="9143998" cy="5143501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2663771"/>
            <a:ext cx="5551488" cy="271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20712" y="2392308"/>
            <a:ext cx="5551490" cy="2714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3" y="1738793"/>
            <a:ext cx="7380288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0713" y="1234356"/>
            <a:ext cx="7894636" cy="4997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b="82721"/>
          <a:stretch/>
        </p:blipFill>
        <p:spPr>
          <a:xfrm>
            <a:off x="2" y="3321997"/>
            <a:ext cx="4015954" cy="182358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0713" y="3957426"/>
            <a:ext cx="131842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52775" y="3036888"/>
            <a:ext cx="3019425" cy="2714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152245" y="2765425"/>
            <a:ext cx="3019955" cy="271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11910"/>
            <a:ext cx="6858000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3837305"/>
            <a:ext cx="1318429" cy="77724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1607473"/>
            <a:ext cx="7886700" cy="49972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747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52775" y="3036888"/>
            <a:ext cx="3019425" cy="2714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152245" y="2765425"/>
            <a:ext cx="3019955" cy="271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11910"/>
            <a:ext cx="6858000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4012406"/>
            <a:ext cx="1318429" cy="77724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1607473"/>
            <a:ext cx="7886700" cy="499726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4" y="4017495"/>
            <a:ext cx="1318430" cy="7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97202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52775" y="3036888"/>
            <a:ext cx="3019425" cy="2714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152245" y="2765425"/>
            <a:ext cx="3019955" cy="271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11910"/>
            <a:ext cx="6858000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3837305"/>
            <a:ext cx="1318429" cy="77724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1607473"/>
            <a:ext cx="7886700" cy="49972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78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7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98140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rgbClr val="58595B"/>
                </a:solidFill>
              </a:rPr>
              <a:pPr/>
              <a:t>‹#›</a:t>
            </a:fld>
            <a:endParaRPr lang="en-GB" sz="80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9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1163"/>
            <a:ext cx="7821666" cy="43901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6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8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8649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25212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21774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680619"/>
            <a:ext cx="2293574" cy="270399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 algn="ctr">
              <a:buFont typeface="Arial" charset="0"/>
              <a:buNone/>
              <a:defRPr sz="1100" b="0"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80619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1774" y="3680619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5713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8649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25212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21774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1774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6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5366" y="1289154"/>
            <a:ext cx="7907444" cy="2313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90044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/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3033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110" y="850142"/>
            <a:ext cx="7903778" cy="275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90044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/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2183130"/>
            <a:ext cx="131842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2183130"/>
            <a:ext cx="131842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52775" y="3036888"/>
            <a:ext cx="3019425" cy="2714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152245" y="2765425"/>
            <a:ext cx="3019955" cy="271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11910"/>
            <a:ext cx="6858000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4012406"/>
            <a:ext cx="1318429" cy="77724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1607473"/>
            <a:ext cx="7886700" cy="499726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4" y="4017495"/>
            <a:ext cx="1318430" cy="775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77542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1163"/>
            <a:ext cx="7821666" cy="439013"/>
          </a:xfrm>
        </p:spPr>
        <p:txBody>
          <a:bodyPr>
            <a:normAutofit/>
          </a:bodyPr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713" y="411163"/>
            <a:ext cx="6415964" cy="56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640395" y="4767263"/>
            <a:ext cx="30861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bg1"/>
                </a:solidFill>
              </a:rPr>
              <a:t>Presentation Footer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122259"/>
            <a:ext cx="6415964" cy="280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47" y="4445924"/>
            <a:ext cx="880533" cy="5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97" r:id="rId2"/>
    <p:sldLayoutId id="2147483724" r:id="rId3"/>
    <p:sldLayoutId id="2147483719" r:id="rId4"/>
    <p:sldLayoutId id="2147483708" r:id="rId5"/>
    <p:sldLayoutId id="2147483725" r:id="rId6"/>
    <p:sldLayoutId id="2147483721" r:id="rId7"/>
    <p:sldLayoutId id="2147483698" r:id="rId8"/>
    <p:sldLayoutId id="2147483710" r:id="rId9"/>
    <p:sldLayoutId id="2147483711" r:id="rId10"/>
    <p:sldLayoutId id="2147483715" r:id="rId11"/>
    <p:sldLayoutId id="2147483716" r:id="rId12"/>
    <p:sldLayoutId id="214748371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20" r:id="rId21"/>
    <p:sldLayoutId id="2147483726" r:id="rId22"/>
    <p:sldLayoutId id="2147483727" r:id="rId23"/>
    <p:sldLayoutId id="2147483718" r:id="rId24"/>
    <p:sldLayoutId id="2147483722" r:id="rId25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baseline="0">
          <a:solidFill>
            <a:schemeClr val="tx1"/>
          </a:solidFill>
          <a:latin typeface="Nunito ExtraBold" panose="00000900000000000000" pitchFamily="2" charset="0"/>
          <a:ea typeface="Nunito ExtraBold" panose="00000900000000000000" pitchFamily="2" charset="0"/>
          <a:cs typeface="Nunito ExtraBold" panose="00000900000000000000" pitchFamily="2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+mn-lt"/>
          <a:ea typeface="Nunito" panose="00000500000000000000" pitchFamily="2" charset="0"/>
          <a:cs typeface="Nunito" panose="00000500000000000000" pitchFamily="2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1100" b="0" i="0" kern="1200">
          <a:solidFill>
            <a:schemeClr val="tx1"/>
          </a:solidFill>
          <a:latin typeface="+mn-lt"/>
          <a:ea typeface="Nunito" charset="0"/>
          <a:cs typeface="Nunito" charset="0"/>
        </a:defRPr>
      </a:lvl2pPr>
      <a:lvl3pPr marL="173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100" b="0" i="0" kern="1200">
          <a:solidFill>
            <a:schemeClr val="bg1"/>
          </a:solidFill>
          <a:latin typeface="Nunito" charset="0"/>
          <a:ea typeface="Nunito" charset="0"/>
          <a:cs typeface="Nunito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otham Rounded Book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otham Rounded Book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9" userDrawn="1">
          <p15:clr>
            <a:srgbClr val="F26B43"/>
          </p15:clr>
        </p15:guide>
        <p15:guide id="2" pos="3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713" y="411163"/>
            <a:ext cx="6415964" cy="56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640395" y="4767263"/>
            <a:ext cx="30861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FFFFFF"/>
                </a:solidFill>
              </a:rPr>
              <a:t>Presentation Footer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122259"/>
            <a:ext cx="6415964" cy="280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b="82721"/>
          <a:stretch/>
        </p:blipFill>
        <p:spPr>
          <a:xfrm>
            <a:off x="0" y="4262639"/>
            <a:ext cx="1957185" cy="88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3"/>
          <a:stretch/>
        </p:blipFill>
        <p:spPr>
          <a:xfrm>
            <a:off x="-496595" y="4653570"/>
            <a:ext cx="4907560" cy="495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47" y="4445924"/>
            <a:ext cx="880533" cy="5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0" i="0" kern="1200" baseline="0">
          <a:solidFill>
            <a:schemeClr val="accent4"/>
          </a:solidFill>
          <a:latin typeface="Nunito ExtraBold" panose="00000900000000000000" pitchFamily="2" charset="0"/>
          <a:ea typeface="Nunito ExtraBold" panose="00000900000000000000" pitchFamily="2" charset="0"/>
          <a:cs typeface="Nunito ExtraBold" panose="00000900000000000000" pitchFamily="2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+mn-lt"/>
          <a:ea typeface="Nunito" panose="00000500000000000000" pitchFamily="2" charset="0"/>
          <a:cs typeface="Nunito" panose="00000500000000000000" pitchFamily="2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1100" b="0" i="0" kern="1200">
          <a:solidFill>
            <a:schemeClr val="tx1"/>
          </a:solidFill>
          <a:latin typeface="+mn-lt"/>
          <a:ea typeface="Nunito" charset="0"/>
          <a:cs typeface="Nunito" charset="0"/>
        </a:defRPr>
      </a:lvl2pPr>
      <a:lvl3pPr marL="173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100" b="0" i="0" kern="1200">
          <a:solidFill>
            <a:schemeClr val="bg1"/>
          </a:solidFill>
          <a:latin typeface="Nunito" charset="0"/>
          <a:ea typeface="Nunito" charset="0"/>
          <a:cs typeface="Nunito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otham Rounded Book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otham Rounded Book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9" userDrawn="1">
          <p15:clr>
            <a:srgbClr val="F26B43"/>
          </p15:clr>
        </p15:guide>
        <p15:guide id="2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purgeons" TargetMode="External"/><Relationship Id="rId2" Type="http://schemas.openxmlformats.org/officeDocument/2006/relationships/hyperlink" Target="http://www.spurgeons.org/" TargetMode="Externa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www.twitter.com/Spurgeons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ebarchive.nationalarchives.gov.uk/20160105160709/http:/www.ons.gov.uk/ons/resources/chtfigure2_tcm77-313791.pn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.uk/url?sa=i&amp;rct=j&amp;q=&amp;esrc=s&amp;source=images&amp;cd=&amp;cad=rja&amp;uact=8&amp;ved=0ahUKEwj8iNWVgNfSAhUFPhQKHeftBLQQjRwIBw&amp;url=https://professionals.carers.org/young-carers-awareness-materials&amp;bvm=bv.149397726,d.ZGg&amp;psig=AFQjCNG90EJl2lnX9p5maFKECEv7rOh1gg&amp;ust=1489615399264708" TargetMode="Externa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Claire Toy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July 2017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Schools Area Safeguarding Conferences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Birmingham Young Carers Unite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61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440407815"/>
              </p:ext>
            </p:extLst>
          </p:nvPr>
        </p:nvGraphicFramePr>
        <p:xfrm>
          <a:off x="695325" y="962025"/>
          <a:ext cx="7410449" cy="348259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611594"/>
                <a:gridCol w="1633227"/>
                <a:gridCol w="919365"/>
                <a:gridCol w="3246263"/>
              </a:tblGrid>
              <a:tr h="476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Training Level</a:t>
                      </a:r>
                      <a:endParaRPr lang="en-GB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Training length</a:t>
                      </a:r>
                      <a:endParaRPr lang="en-GB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Minimum no. of staff</a:t>
                      </a:r>
                      <a:endParaRPr lang="en-GB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Topics covered</a:t>
                      </a:r>
                      <a:endParaRPr lang="en-GB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</a:tr>
              <a:tr h="1285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Basic Young Carer Aware</a:t>
                      </a:r>
                      <a:endParaRPr lang="en-GB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3hour session</a:t>
                      </a:r>
                      <a:endParaRPr lang="en-GB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 err="1">
                          <a:effectLst/>
                        </a:rPr>
                        <a:t>Spurgeons</a:t>
                      </a:r>
                      <a:r>
                        <a:rPr lang="en-GB" sz="1200" dirty="0">
                          <a:effectLst/>
                        </a:rPr>
                        <a:t> Birmingham Young Carers Unite – Who are we and who are </a:t>
                      </a:r>
                      <a:r>
                        <a:rPr lang="en-GB" sz="1200" dirty="0" err="1">
                          <a:effectLst/>
                        </a:rPr>
                        <a:t>spurgeons</a:t>
                      </a:r>
                      <a:r>
                        <a:rPr lang="en-GB" sz="1200" dirty="0">
                          <a:effectLst/>
                        </a:rPr>
                        <a:t>?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Who are young carers?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Ofsted and the government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Identifying young carers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Transitioning</a:t>
                      </a:r>
                      <a:endParaRPr lang="en-GB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3984" marR="43984" marT="0" marB="0"/>
                </a:tc>
              </a:tr>
              <a:tr h="153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Active Young Carer Aware</a:t>
                      </a:r>
                      <a:endParaRPr lang="en-GB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Full day training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2x 3hour session</a:t>
                      </a:r>
                      <a:endParaRPr lang="en-GB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 addition to the above topics: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The impact of caring (their voice)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Supporting young </a:t>
                      </a:r>
                      <a:r>
                        <a:rPr lang="en-US" sz="1100" dirty="0" err="1">
                          <a:effectLst/>
                        </a:rPr>
                        <a:t>carers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Steps </a:t>
                      </a:r>
                      <a:r>
                        <a:rPr lang="en-US" sz="1100" dirty="0" smtClean="0">
                          <a:effectLst/>
                        </a:rPr>
                        <a:t>your </a:t>
                      </a:r>
                      <a:r>
                        <a:rPr lang="en-US" sz="1100" dirty="0">
                          <a:effectLst/>
                        </a:rPr>
                        <a:t>school can take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Contract of commitment</a:t>
                      </a: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984" marR="43984" marT="0" marB="0"/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628650" y="411163"/>
            <a:ext cx="7821666" cy="43901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Nunito ExtraBold" panose="00000900000000000000" pitchFamily="2" charset="0"/>
                <a:ea typeface="Nunito ExtraBold" panose="00000900000000000000" pitchFamily="2" charset="0"/>
                <a:cs typeface="Nunito ExtraBold" panose="00000900000000000000" pitchFamily="2" charset="0"/>
              </a:defRPr>
            </a:lvl1pPr>
          </a:lstStyle>
          <a:p>
            <a:r>
              <a:rPr lang="en-GB" dirty="0" smtClean="0">
                <a:latin typeface="+mn-lt"/>
              </a:rPr>
              <a:t>BYCU’S Schools Training Package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10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smith\AppData\Local\Microsoft\Windows\INetCache\IE\X7WP73NS\Question_mark_1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06" y="455738"/>
            <a:ext cx="2764708" cy="35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0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620712" y="486889"/>
            <a:ext cx="2579687" cy="151019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+mn-lt"/>
                <a:ea typeface="Nunito" panose="00000500000000000000" pitchFamily="2" charset="0"/>
                <a:cs typeface="Nunito" panose="00000500000000000000" pitchFamily="2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None/>
              <a:defRPr sz="1100" b="0" i="0" kern="1200">
                <a:solidFill>
                  <a:schemeClr val="tx1"/>
                </a:solidFill>
                <a:latin typeface="+mn-lt"/>
                <a:ea typeface="Nunito" charset="0"/>
                <a:cs typeface="Nunito" charset="0"/>
              </a:defRPr>
            </a:lvl2pPr>
            <a:lvl3pPr marL="173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100" b="0" i="0" kern="120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Gotham Rounded Book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Gotham Rounded Book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58595B"/>
                </a:solidFill>
              </a:rPr>
              <a:t>Claire Toy, </a:t>
            </a:r>
          </a:p>
          <a:p>
            <a:r>
              <a:rPr lang="en-GB" dirty="0" smtClean="0">
                <a:solidFill>
                  <a:srgbClr val="58595B"/>
                </a:solidFill>
              </a:rPr>
              <a:t>Senior Young Carers Support Worker</a:t>
            </a:r>
          </a:p>
          <a:p>
            <a:r>
              <a:rPr lang="en-GB" dirty="0" smtClean="0">
                <a:solidFill>
                  <a:srgbClr val="58595B"/>
                </a:solidFill>
              </a:rPr>
              <a:t>Birmingham Young Carers Unite</a:t>
            </a:r>
          </a:p>
          <a:p>
            <a:r>
              <a:rPr lang="en-GB" b="1" dirty="0">
                <a:solidFill>
                  <a:srgbClr val="58595B"/>
                </a:solidFill>
              </a:rPr>
              <a:t>Tel: 0121 227 7000</a:t>
            </a:r>
            <a:endParaRPr lang="en-GB" dirty="0">
              <a:solidFill>
                <a:srgbClr val="58595B"/>
              </a:solidFill>
            </a:endParaRPr>
          </a:p>
          <a:p>
            <a:r>
              <a:rPr lang="en-GB" b="1" dirty="0">
                <a:solidFill>
                  <a:srgbClr val="58595B"/>
                </a:solidFill>
              </a:rPr>
              <a:t>Mob: 07880383967</a:t>
            </a:r>
            <a:endParaRPr lang="en-GB" dirty="0">
              <a:solidFill>
                <a:srgbClr val="58595B"/>
              </a:solidFill>
            </a:endParaRPr>
          </a:p>
          <a:p>
            <a:r>
              <a:rPr lang="en-GB" dirty="0" smtClean="0">
                <a:solidFill>
                  <a:srgbClr val="58595B"/>
                </a:solidFill>
              </a:rPr>
              <a:t>Birmingham </a:t>
            </a:r>
            <a:r>
              <a:rPr lang="en-GB" dirty="0">
                <a:solidFill>
                  <a:srgbClr val="58595B"/>
                </a:solidFill>
              </a:rPr>
              <a:t>Young Carers Unite</a:t>
            </a:r>
          </a:p>
          <a:p>
            <a:r>
              <a:rPr lang="en-GB" dirty="0">
                <a:solidFill>
                  <a:srgbClr val="58595B"/>
                </a:solidFill>
              </a:rPr>
              <a:t>St George’s Community Hub</a:t>
            </a:r>
          </a:p>
          <a:p>
            <a:r>
              <a:rPr lang="en-GB" dirty="0">
                <a:solidFill>
                  <a:srgbClr val="58595B"/>
                </a:solidFill>
              </a:rPr>
              <a:t>Great Hampton Row</a:t>
            </a:r>
          </a:p>
          <a:p>
            <a:r>
              <a:rPr lang="en-GB" dirty="0">
                <a:solidFill>
                  <a:srgbClr val="58595B"/>
                </a:solidFill>
              </a:rPr>
              <a:t>Hockley</a:t>
            </a:r>
          </a:p>
          <a:p>
            <a:r>
              <a:rPr lang="en-GB" dirty="0">
                <a:solidFill>
                  <a:srgbClr val="58595B"/>
                </a:solidFill>
              </a:rPr>
              <a:t>B19 3JG</a:t>
            </a:r>
          </a:p>
          <a:p>
            <a:r>
              <a:rPr lang="en-GB" b="1" u="sng" dirty="0">
                <a:solidFill>
                  <a:srgbClr val="58595B"/>
                </a:solidFill>
                <a:hlinkClick r:id="rId2"/>
              </a:rPr>
              <a:t>www.spurgeons.org</a:t>
            </a:r>
            <a:r>
              <a:rPr lang="en-GB" b="1" dirty="0">
                <a:solidFill>
                  <a:srgbClr val="58595B"/>
                </a:solidFill>
              </a:rPr>
              <a:t> </a:t>
            </a:r>
          </a:p>
          <a:p>
            <a:r>
              <a:rPr lang="en-GB" b="1" u="sng" dirty="0">
                <a:solidFill>
                  <a:srgbClr val="58595B"/>
                </a:solidFill>
                <a:hlinkClick r:id="rId3"/>
              </a:rPr>
              <a:t>www.facebook.com/spurgeons</a:t>
            </a:r>
            <a:r>
              <a:rPr lang="en-GB" b="1" dirty="0">
                <a:solidFill>
                  <a:srgbClr val="58595B"/>
                </a:solidFill>
              </a:rPr>
              <a:t> </a:t>
            </a:r>
          </a:p>
          <a:p>
            <a:r>
              <a:rPr lang="en-GB" b="1" u="sng" dirty="0">
                <a:solidFill>
                  <a:srgbClr val="58595B"/>
                </a:solidFill>
                <a:hlinkClick r:id="rId4"/>
              </a:rPr>
              <a:t>www.twitter.com/SpurgeonsUK</a:t>
            </a:r>
            <a:endParaRPr lang="en-GB" b="1" dirty="0">
              <a:solidFill>
                <a:srgbClr val="58595B"/>
              </a:solidFill>
            </a:endParaRPr>
          </a:p>
          <a:p>
            <a:endParaRPr lang="en-GB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Who are we and who are </a:t>
            </a:r>
            <a:r>
              <a:rPr lang="en-GB" dirty="0" err="1" smtClean="0"/>
              <a:t>spurgeons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>
                <a:latin typeface="+mn-lt"/>
              </a:rPr>
              <a:t>Spurgeons</a:t>
            </a:r>
            <a:r>
              <a:rPr lang="en-GB" dirty="0" smtClean="0">
                <a:latin typeface="+mn-lt"/>
              </a:rPr>
              <a:t> Birmingham Young Carers Unite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55800" y="1673841"/>
            <a:ext cx="5977466" cy="294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u="sng" dirty="0">
                <a:latin typeface="Calibri"/>
                <a:ea typeface="Calibri"/>
                <a:cs typeface="Times New Roman"/>
              </a:rPr>
              <a:t>We are Compassionate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alibri"/>
                <a:ea typeface="Calibri"/>
                <a:cs typeface="Times New Roman"/>
              </a:rPr>
              <a:t>We demonstrate care and commitment in all our relationships even when that means making touch choices and going the extra mile.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u="sng" dirty="0">
                <a:latin typeface="Calibri"/>
                <a:ea typeface="Calibri"/>
                <a:cs typeface="Times New Roman"/>
              </a:rPr>
              <a:t>We are Inclusive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alibri"/>
                <a:ea typeface="Calibri"/>
                <a:cs typeface="Times New Roman"/>
              </a:rPr>
              <a:t>We recognise each person as a unique individual, treating them with respect and celebrating our diversity.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u="sng" dirty="0">
                <a:latin typeface="Calibri"/>
                <a:ea typeface="Calibri"/>
                <a:cs typeface="Times New Roman"/>
              </a:rPr>
              <a:t>We are Hopeful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alibri"/>
                <a:ea typeface="Calibri"/>
                <a:cs typeface="Times New Roman"/>
              </a:rPr>
              <a:t>We believe that positive change is possible for all people, so we maintain a hopeful attitude and do not easily give up.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616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70182" y="251558"/>
            <a:ext cx="7894637" cy="384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Tier 3 - High Priority</a:t>
            </a:r>
            <a:endParaRPr lang="en-GB" dirty="0"/>
          </a:p>
          <a:p>
            <a:r>
              <a:rPr lang="en-US" dirty="0"/>
              <a:t>Excessive or harmful levels of caring responsibility with high levels of unmet need requiring a </a:t>
            </a:r>
            <a:r>
              <a:rPr lang="en-US" dirty="0" err="1"/>
              <a:t>co-ordinated</a:t>
            </a:r>
            <a:r>
              <a:rPr lang="en-US" dirty="0"/>
              <a:t> multi-agency response, lead professional required linked to </a:t>
            </a:r>
            <a:r>
              <a:rPr lang="en-US" dirty="0" err="1"/>
              <a:t>FCaf</a:t>
            </a:r>
            <a:r>
              <a:rPr lang="en-US" dirty="0"/>
              <a:t>/ CIN Plan/ CP Plan. Time-limited holistic key worker support with young </a:t>
            </a:r>
            <a:r>
              <a:rPr lang="en-US" dirty="0" err="1"/>
              <a:t>carer</a:t>
            </a:r>
            <a:r>
              <a:rPr lang="en-US" dirty="0"/>
              <a:t> and their family will be provided.  This tier level may also be appropriate for a life limiting diagnosis.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b="1" dirty="0"/>
              <a:t>Tier 2 - Second Priority</a:t>
            </a:r>
            <a:endParaRPr lang="en-GB" dirty="0"/>
          </a:p>
          <a:p>
            <a:r>
              <a:rPr lang="en-US" dirty="0"/>
              <a:t>Significant or regular caring role requiring additional support provided through group activities and a range of short break opportunities to develop peer support/enhance friendships/share experiences/ develop skills and confidence. May also include referrals or signposting to other relevant </a:t>
            </a:r>
            <a:r>
              <a:rPr lang="en-US" dirty="0" err="1"/>
              <a:t>organisations</a:t>
            </a:r>
            <a:r>
              <a:rPr lang="en-US" dirty="0"/>
              <a:t>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b="1" dirty="0"/>
              <a:t>Tier 1 - Third Priority</a:t>
            </a:r>
            <a:endParaRPr lang="en-GB" dirty="0"/>
          </a:p>
          <a:p>
            <a:r>
              <a:rPr lang="en-US" dirty="0"/>
              <a:t>Low level / irregular caring role where needs can be met through universal provision e.g. access to mainstream services/ telephone support &amp; advice/online information &amp; support and referrals or signposting to other relevant </a:t>
            </a:r>
            <a:r>
              <a:rPr lang="en-US" dirty="0" err="1"/>
              <a:t>organisations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83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BYCU’S Offer</a:t>
            </a:r>
            <a:endParaRPr lang="en-GB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51164" y="1087274"/>
            <a:ext cx="6971558" cy="3152217"/>
          </a:xfrm>
        </p:spPr>
        <p:txBody>
          <a:bodyPr>
            <a:normAutofit/>
          </a:bodyPr>
          <a:lstStyle/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 smtClean="0"/>
              <a:t>Regular young </a:t>
            </a:r>
            <a:r>
              <a:rPr lang="en-GB" dirty="0"/>
              <a:t>carers respite group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Confidential one-to-one support with a dedicated worker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Help to access other services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Training opportunities, e.g. first aid, fire awareness or building self esteem and confidence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Telephone Support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Issue based workshops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Access to our counselling service if needed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Transition into the adult carers service once you reach 18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Opportunity to take an activity break, make friends and have some fun!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 smtClean="0"/>
              <a:t>Family Days</a:t>
            </a:r>
            <a:endParaRPr lang="en-GB" dirty="0"/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dirty="0"/>
              <a:t>Information and Advice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35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+mn-lt"/>
              </a:rPr>
              <a:t>The Numbers and Stats</a:t>
            </a:r>
            <a:endParaRPr lang="en-GB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838325"/>
            <a:ext cx="7653337" cy="988149"/>
          </a:xfrm>
        </p:spPr>
        <p:txBody>
          <a:bodyPr>
            <a:normAutofit/>
          </a:bodyPr>
          <a:lstStyle/>
          <a:p>
            <a:pPr algn="ctr"/>
            <a:r>
              <a:rPr lang="en-GB" sz="2000" b="0" dirty="0" smtClean="0"/>
              <a:t>At Birmingham Young Carers Unite we currently have </a:t>
            </a:r>
            <a:r>
              <a:rPr lang="en-GB" sz="2800" u="sng" dirty="0" smtClean="0"/>
              <a:t>605</a:t>
            </a:r>
            <a:r>
              <a:rPr lang="en-GB" sz="2000" b="0" u="sng" dirty="0" smtClean="0"/>
              <a:t> </a:t>
            </a:r>
            <a:r>
              <a:rPr lang="en-GB" sz="2000" b="0" dirty="0" smtClean="0"/>
              <a:t>active Young Carers involved with the service. 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55108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: Provision of unpaid care per week for 5 to 17-year-olds in England and Wales, 2011">
            <a:hlinkClick r:id="rId2" tgtFrame="&quot;_top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930"/>
            <a:ext cx="4114800" cy="3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5320" y="3876164"/>
            <a:ext cx="385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Provision </a:t>
            </a:r>
            <a:r>
              <a:rPr lang="en-GB" sz="1200" dirty="0"/>
              <a:t>of unpaid care per week for 5 to 17-year-olds in England and Wales, 2011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94580"/>
              </p:ext>
            </p:extLst>
          </p:nvPr>
        </p:nvGraphicFramePr>
        <p:xfrm>
          <a:off x="4210043" y="337227"/>
          <a:ext cx="4838706" cy="330525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57257"/>
                <a:gridCol w="755645"/>
                <a:gridCol w="806451"/>
                <a:gridCol w="806451"/>
                <a:gridCol w="806451"/>
                <a:gridCol w="806451"/>
              </a:tblGrid>
              <a:tr h="232663">
                <a:tc rowSpan="2">
                  <a:txBody>
                    <a:bodyPr/>
                    <a:lstStyle/>
                    <a:p>
                      <a:r>
                        <a:rPr lang="en-GB" sz="800" b="1" dirty="0"/>
                        <a:t>Country/Region </a:t>
                      </a:r>
                    </a:p>
                  </a:txBody>
                  <a:tcPr marL="38669" marR="38669" marT="19335" marB="19335" anchor="ctr"/>
                </a:tc>
                <a:tc gridSpan="2">
                  <a:txBody>
                    <a:bodyPr/>
                    <a:lstStyle/>
                    <a:p>
                      <a:r>
                        <a:rPr lang="en-GB" sz="800" b="1"/>
                        <a:t>Proportion providing unpaid care </a:t>
                      </a:r>
                    </a:p>
                  </a:txBody>
                  <a:tcPr marL="38669" marR="38669" marT="19335" marB="1933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1"/>
                        <a:t>Number of young unpaid carers </a:t>
                      </a:r>
                    </a:p>
                  </a:txBody>
                  <a:tcPr marL="38669" marR="38669" marT="19335" marB="1933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800" b="1"/>
                        <a:t>Percentage increase between 2001 and 2011 </a:t>
                      </a:r>
                    </a:p>
                  </a:txBody>
                  <a:tcPr marL="38669" marR="38669" marT="19335" marB="19335" anchor="ctr"/>
                </a:tc>
              </a:tr>
              <a:tr h="2855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/>
                        <a:t>2001 (%) 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r>
                        <a:rPr lang="en-GB" sz="800" b="1"/>
                        <a:t>2011 (%) 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r>
                        <a:rPr lang="en-GB" sz="800" b="1"/>
                        <a:t>2001 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r>
                        <a:rPr lang="en-GB" sz="800" b="1"/>
                        <a:t>2011 </a:t>
                      </a:r>
                    </a:p>
                  </a:txBody>
                  <a:tcPr marL="38669" marR="38669" marT="19335" marB="19335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2365">
                <a:tc>
                  <a:txBody>
                    <a:bodyPr/>
                    <a:lstStyle/>
                    <a:p>
                      <a:r>
                        <a:rPr lang="en-GB" sz="800" b="1"/>
                        <a:t>England and Wales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1.7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2.1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149,929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177,918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18.7</a:t>
                      </a:r>
                    </a:p>
                  </a:txBody>
                  <a:tcPr marL="38669" marR="38669" marT="19335" marB="19335" anchor="ctr"/>
                </a:tc>
              </a:tr>
              <a:tr h="142334">
                <a:tc>
                  <a:txBody>
                    <a:bodyPr/>
                    <a:lstStyle/>
                    <a:p>
                      <a:r>
                        <a:rPr lang="en-GB" sz="800" b="1"/>
                        <a:t>England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1.7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2.1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139,188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166,363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19.5</a:t>
                      </a:r>
                    </a:p>
                  </a:txBody>
                  <a:tcPr marL="38669" marR="38669" marT="19335" marB="19335" anchor="ctr"/>
                </a:tc>
              </a:tr>
              <a:tr h="142334">
                <a:tc>
                  <a:txBody>
                    <a:bodyPr/>
                    <a:lstStyle/>
                    <a:p>
                      <a:r>
                        <a:rPr lang="en-GB" sz="800" b="1"/>
                        <a:t>Wales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2.2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2.6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10,741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11,555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7.6</a:t>
                      </a:r>
                    </a:p>
                  </a:txBody>
                  <a:tcPr marL="38669" marR="38669" marT="19335" marB="19335" anchor="ctr"/>
                </a:tc>
              </a:tr>
              <a:tr h="142334">
                <a:tc>
                  <a:txBody>
                    <a:bodyPr/>
                    <a:lstStyle/>
                    <a:p>
                      <a:r>
                        <a:rPr lang="en-GB" sz="800" b="1"/>
                        <a:t> 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 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 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 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 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 </a:t>
                      </a:r>
                    </a:p>
                  </a:txBody>
                  <a:tcPr marL="38669" marR="38669" marT="19335" marB="19335" anchor="ctr"/>
                </a:tc>
              </a:tr>
              <a:tr h="142334">
                <a:tc>
                  <a:txBody>
                    <a:bodyPr/>
                    <a:lstStyle/>
                    <a:p>
                      <a:r>
                        <a:rPr lang="en-GB" sz="800" b="1"/>
                        <a:t>North East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1.8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2.1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7,808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7,943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1.7</a:t>
                      </a:r>
                    </a:p>
                  </a:txBody>
                  <a:tcPr marL="38669" marR="38669" marT="19335" marB="19335" anchor="ctr"/>
                </a:tc>
              </a:tr>
              <a:tr h="232663">
                <a:tc>
                  <a:txBody>
                    <a:bodyPr/>
                    <a:lstStyle/>
                    <a:p>
                      <a:r>
                        <a:rPr lang="en-GB" sz="800" b="1"/>
                        <a:t>North West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2.0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2.3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22,917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24,561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7.2</a:t>
                      </a:r>
                    </a:p>
                  </a:txBody>
                  <a:tcPr marL="38669" marR="38669" marT="19335" marB="19335" anchor="ctr"/>
                </a:tc>
              </a:tr>
              <a:tr h="327843">
                <a:tc>
                  <a:txBody>
                    <a:bodyPr/>
                    <a:lstStyle/>
                    <a:p>
                      <a:r>
                        <a:rPr lang="en-GB" sz="800" b="1"/>
                        <a:t>Yorkshire and The Humber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1.7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2.0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14,615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15,733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7.6</a:t>
                      </a:r>
                    </a:p>
                  </a:txBody>
                  <a:tcPr marL="38669" marR="38669" marT="19335" marB="19335" anchor="ctr"/>
                </a:tc>
              </a:tr>
              <a:tr h="232663">
                <a:tc>
                  <a:txBody>
                    <a:bodyPr/>
                    <a:lstStyle/>
                    <a:p>
                      <a:r>
                        <a:rPr lang="en-GB" sz="800" b="1"/>
                        <a:t>East Midlands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1.8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2.1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12,603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14,327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13.7</a:t>
                      </a:r>
                    </a:p>
                  </a:txBody>
                  <a:tcPr marL="38669" marR="38669" marT="19335" marB="19335" anchor="ctr"/>
                </a:tc>
              </a:tr>
              <a:tr h="232663">
                <a:tc>
                  <a:txBody>
                    <a:bodyPr/>
                    <a:lstStyle/>
                    <a:p>
                      <a:r>
                        <a:rPr lang="en-GB" sz="800" b="1"/>
                        <a:t>West Midlands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1.8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2.2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baseline="0" dirty="0"/>
                        <a:t>16,526</a:t>
                      </a:r>
                    </a:p>
                  </a:txBody>
                  <a:tcPr marL="38669" marR="38669" marT="19335" marB="1933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18,979</a:t>
                      </a:r>
                    </a:p>
                  </a:txBody>
                  <a:tcPr marL="38669" marR="38669" marT="19335" marB="1933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14.8</a:t>
                      </a:r>
                    </a:p>
                  </a:txBody>
                  <a:tcPr marL="38669" marR="38669" marT="19335" marB="19335" anchor="ctr"/>
                </a:tc>
              </a:tr>
              <a:tr h="232663">
                <a:tc>
                  <a:txBody>
                    <a:bodyPr/>
                    <a:lstStyle/>
                    <a:p>
                      <a:r>
                        <a:rPr lang="en-GB" sz="800" b="1"/>
                        <a:t>East of England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1.5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2.0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13,100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17,497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33.6</a:t>
                      </a:r>
                    </a:p>
                  </a:txBody>
                  <a:tcPr marL="38669" marR="38669" marT="19335" marB="19335" anchor="ctr"/>
                </a:tc>
              </a:tr>
              <a:tr h="142334">
                <a:tc>
                  <a:txBody>
                    <a:bodyPr/>
                    <a:lstStyle/>
                    <a:p>
                      <a:r>
                        <a:rPr lang="en-GB" sz="800" b="1"/>
                        <a:t>London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1.9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2.2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22,044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26,231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19.0</a:t>
                      </a:r>
                    </a:p>
                  </a:txBody>
                  <a:tcPr marL="38669" marR="38669" marT="19335" marB="19335" anchor="ctr"/>
                </a:tc>
              </a:tr>
              <a:tr h="142334">
                <a:tc>
                  <a:txBody>
                    <a:bodyPr/>
                    <a:lstStyle/>
                    <a:p>
                      <a:r>
                        <a:rPr lang="en-GB" sz="800" b="1"/>
                        <a:t>South East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1.4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1.9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17,692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24,974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41.2</a:t>
                      </a:r>
                    </a:p>
                  </a:txBody>
                  <a:tcPr marL="38669" marR="38669" marT="19335" marB="19335" anchor="ctr"/>
                </a:tc>
              </a:tr>
              <a:tr h="232663">
                <a:tc>
                  <a:txBody>
                    <a:bodyPr/>
                    <a:lstStyle/>
                    <a:p>
                      <a:r>
                        <a:rPr lang="en-GB" sz="800" b="1"/>
                        <a:t>South West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1.5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2.2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11,883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/>
                        <a:t>16,118</a:t>
                      </a:r>
                    </a:p>
                  </a:txBody>
                  <a:tcPr marL="38669" marR="38669" marT="19335" marB="1933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35.6</a:t>
                      </a:r>
                    </a:p>
                  </a:txBody>
                  <a:tcPr marL="38669" marR="38669" marT="19335" marB="19335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71738" y="1065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Table source: Office for National Statistics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543" y="3783832"/>
            <a:ext cx="449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Proportion, numbers and percentage increases of unpaid </a:t>
            </a:r>
            <a:r>
              <a:rPr lang="en-US" sz="1200" dirty="0" err="1"/>
              <a:t>carers</a:t>
            </a:r>
            <a:r>
              <a:rPr lang="en-US" sz="1200" dirty="0"/>
              <a:t> aged 5 to 17-years-old, between 2001 and 2011 in England and Wales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38850" y="4818221"/>
            <a:ext cx="2009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Office for National Statistics</a:t>
            </a:r>
          </a:p>
        </p:txBody>
      </p:sp>
    </p:spTree>
    <p:extLst>
      <p:ext uri="{BB962C8B-B14F-4D97-AF65-F5344CB8AC3E}">
        <p14:creationId xmlns:p14="http://schemas.microsoft.com/office/powerpoint/2010/main" val="229034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850176"/>
            <a:ext cx="7653337" cy="2350224"/>
          </a:xfrm>
        </p:spPr>
        <p:txBody>
          <a:bodyPr>
            <a:normAutofit/>
          </a:bodyPr>
          <a:lstStyle/>
          <a:p>
            <a:pPr algn="ctr"/>
            <a:r>
              <a:rPr lang="en-GB" sz="1600" dirty="0"/>
              <a:t>1 in every 12 Pupils is a  Young </a:t>
            </a:r>
            <a:r>
              <a:rPr lang="en-GB" sz="1600" dirty="0" smtClean="0"/>
              <a:t>Carer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That’s at least </a:t>
            </a:r>
            <a:r>
              <a:rPr lang="en-GB" sz="3200" dirty="0" smtClean="0"/>
              <a:t>1 in every classroom</a:t>
            </a:r>
            <a:endParaRPr lang="en-GB" sz="1600" dirty="0"/>
          </a:p>
          <a:p>
            <a:endParaRPr lang="en-GB" dirty="0"/>
          </a:p>
        </p:txBody>
      </p:sp>
      <p:sp>
        <p:nvSpPr>
          <p:cNvPr id="5" name="AutoShape 2" descr="Image result for which one is the young care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0488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57" y="2033033"/>
            <a:ext cx="2753832" cy="2753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07125" y="4369981"/>
            <a:ext cx="1286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Carers Trust 2017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6552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/>
              <a:t>What’s the impact of caring?</a:t>
            </a:r>
            <a:endParaRPr lang="en-GB" sz="4000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4"/>
          </p:nvPr>
        </p:nvGraphicFramePr>
        <p:xfrm>
          <a:off x="625475" y="1289050"/>
          <a:ext cx="7907338" cy="231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82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AD9BD1-56E2-43CB-BCEB-C54A73765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7AD9BD1-56E2-43CB-BCEB-C54A73765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7AD9BD1-56E2-43CB-BCEB-C54A73765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58843-6FC0-4C8C-85F1-D408600BD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27B58843-6FC0-4C8C-85F1-D408600BD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27B58843-6FC0-4C8C-85F1-D408600BD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3197B-5D3F-437B-A273-405AC9E44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AE3197B-5D3F-437B-A273-405AC9E44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AE3197B-5D3F-437B-A273-405AC9E44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BF5A38-4D5E-4940-B5BE-95A3637C0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94BF5A38-4D5E-4940-B5BE-95A3637C0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94BF5A38-4D5E-4940-B5BE-95A3637C0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2B2876-C64F-45D1-8C78-795983972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6B2B2876-C64F-45D1-8C78-795983972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6B2B2876-C64F-45D1-8C78-795983972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049E4E-F014-4499-9720-598F37A2D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0049E4E-F014-4499-9720-598F37A2D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0049E4E-F014-4499-9720-598F37A2D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585F69-EFAB-4B33-B07B-A0F11E67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7585F69-EFAB-4B33-B07B-A0F11E67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7585F69-EFAB-4B33-B07B-A0F11E67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4965-962D-4E6C-A6E2-CD25AB7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75F64965-962D-4E6C-A6E2-CD25AB7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75F64965-962D-4E6C-A6E2-CD25AB7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BB3BD9-0F0F-4013-90DC-3A0124F0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58BB3BD9-0F0F-4013-90DC-3A0124F0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58BB3BD9-0F0F-4013-90DC-3A0124F0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887E26-AD2C-4F15-ADF9-D938E806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6E887E26-AD2C-4F15-ADF9-D938E806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6E887E26-AD2C-4F15-ADF9-D938E806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496164"/>
            <a:ext cx="7653337" cy="38479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Identifying Young Carers</a:t>
            </a:r>
          </a:p>
          <a:p>
            <a:endParaRPr lang="en-GB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336959146"/>
              </p:ext>
            </p:extLst>
          </p:nvPr>
        </p:nvGraphicFramePr>
        <p:xfrm>
          <a:off x="1371600" y="790575"/>
          <a:ext cx="6353175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05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488285-E083-4D98-8457-1C62D104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4488285-E083-4D98-8457-1C62D104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4488285-E083-4D98-8457-1C62D104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F07B37-8D83-4907-ACB0-A4797A1B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AF07B37-8D83-4907-ACB0-A4797A1B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AF07B37-8D83-4907-ACB0-A4797A1B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01E72-A1F4-4065-BAE1-47569EB0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CF01E72-A1F4-4065-BAE1-47569EB0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CF01E72-A1F4-4065-BAE1-47569EB0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A4BC99-99DC-41F7-9BD9-64728C580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7BA4BC99-99DC-41F7-9BD9-64728C580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BA4BC99-99DC-41F7-9BD9-64728C580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E6D1F-33EC-4ED4-9D58-F8EF8C17E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539E6D1F-33EC-4ED4-9D58-F8EF8C17E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539E6D1F-33EC-4ED4-9D58-F8EF8C17E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306221-1976-4370-A7F2-0A8D61F5A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7306221-1976-4370-A7F2-0A8D61F5A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A7306221-1976-4370-A7F2-0A8D61F5A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78930B-8F03-4E87-BB1A-A906C706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978930B-8F03-4E87-BB1A-A906C706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4978930B-8F03-4E87-BB1A-A906C706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09F76-75E7-4AF5-A08B-680500E39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EF409F76-75E7-4AF5-A08B-680500E39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EF409F76-75E7-4AF5-A08B-680500E39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B5C3C7-D74C-4810-9EDF-25B1ABF46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89B5C3C7-D74C-4810-9EDF-25B1ABF46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89B5C3C7-D74C-4810-9EDF-25B1ABF46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95D0F1-AEDB-406A-BC1B-FF652B6D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C95D0F1-AEDB-406A-BC1B-FF652B6D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C95D0F1-AEDB-406A-BC1B-FF652B6D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A3658-B054-4FC0-B011-FD3B17885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50CA3658-B054-4FC0-B011-FD3B17885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50CA3658-B054-4FC0-B011-FD3B17885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F8D399-E6AD-43E8-BC14-95E29C38E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19F8D399-E6AD-43E8-BC14-95E29C38E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19F8D399-E6AD-43E8-BC14-95E29C38E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8BB843-7B30-4F5E-B32F-046AAC01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2E8BB843-7B30-4F5E-B32F-046AAC01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2E8BB843-7B30-4F5E-B32F-046AAC01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79D3A-31B2-49D1-BEC3-FE08F9988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7C979D3A-31B2-49D1-BEC3-FE08F9988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7C979D3A-31B2-49D1-BEC3-FE08F9988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F8756-3DC5-442F-925F-7304D6FB6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C87F8756-3DC5-442F-925F-7304D6FB6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C87F8756-3DC5-442F-925F-7304D6FB6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Spurgeons">
      <a:dk1>
        <a:srgbClr val="58595B"/>
      </a:dk1>
      <a:lt1>
        <a:srgbClr val="FFFFFF"/>
      </a:lt1>
      <a:dk2>
        <a:srgbClr val="808285"/>
      </a:dk2>
      <a:lt2>
        <a:srgbClr val="E7E6E6"/>
      </a:lt2>
      <a:accent1>
        <a:srgbClr val="FF8B00"/>
      </a:accent1>
      <a:accent2>
        <a:srgbClr val="EF592F"/>
      </a:accent2>
      <a:accent3>
        <a:srgbClr val="BE598F"/>
      </a:accent3>
      <a:accent4>
        <a:srgbClr val="71C9BF"/>
      </a:accent4>
      <a:accent5>
        <a:srgbClr val="FF6C85"/>
      </a:accent5>
      <a:accent6>
        <a:srgbClr val="FF8C00"/>
      </a:accent6>
      <a:hlink>
        <a:srgbClr val="70C8BE"/>
      </a:hlink>
      <a:folHlink>
        <a:srgbClr val="BE598F"/>
      </a:folHlink>
    </a:clrScheme>
    <a:fontScheme name="Spurgeons Fonts Internal">
      <a:majorFont>
        <a:latin typeface="Nunito ExtraBold"/>
        <a:ea typeface=""/>
        <a:cs typeface=""/>
      </a:majorFont>
      <a:minorFont>
        <a:latin typeface="Nuni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purgeons">
      <a:dk1>
        <a:srgbClr val="58595B"/>
      </a:dk1>
      <a:lt1>
        <a:srgbClr val="FFFFFF"/>
      </a:lt1>
      <a:dk2>
        <a:srgbClr val="808285"/>
      </a:dk2>
      <a:lt2>
        <a:srgbClr val="E7E6E6"/>
      </a:lt2>
      <a:accent1>
        <a:srgbClr val="FF8B00"/>
      </a:accent1>
      <a:accent2>
        <a:srgbClr val="EF592F"/>
      </a:accent2>
      <a:accent3>
        <a:srgbClr val="BE598F"/>
      </a:accent3>
      <a:accent4>
        <a:srgbClr val="71C9BF"/>
      </a:accent4>
      <a:accent5>
        <a:srgbClr val="FF6C85"/>
      </a:accent5>
      <a:accent6>
        <a:srgbClr val="FF8C00"/>
      </a:accent6>
      <a:hlink>
        <a:srgbClr val="70C8BE"/>
      </a:hlink>
      <a:folHlink>
        <a:srgbClr val="BE598F"/>
      </a:folHlink>
    </a:clrScheme>
    <a:fontScheme name="Spurgeons Fonts Internal">
      <a:majorFont>
        <a:latin typeface="Nunito ExtraBold"/>
        <a:ea typeface=""/>
        <a:cs typeface=""/>
      </a:majorFont>
      <a:minorFont>
        <a:latin typeface="Nuni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625</Words>
  <Application>Microsoft Office PowerPoint</Application>
  <PresentationFormat>On-screen Show (16:9)</PresentationFormat>
  <Paragraphs>181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Birmingham Young Carers Unite</vt:lpstr>
      <vt:lpstr>PowerPoint Presentation</vt:lpstr>
      <vt:lpstr>PowerPoint Presentation</vt:lpstr>
      <vt:lpstr>BYCU’S Offer</vt:lpstr>
      <vt:lpstr>The Numbers and Stats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Clarke</dc:creator>
  <cp:lastModifiedBy>Service Birmingham</cp:lastModifiedBy>
  <cp:revision>67</cp:revision>
  <dcterms:created xsi:type="dcterms:W3CDTF">2017-02-07T14:30:30Z</dcterms:created>
  <dcterms:modified xsi:type="dcterms:W3CDTF">2017-06-21T12:45:05Z</dcterms:modified>
</cp:coreProperties>
</file>