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  <p:sldMasterId id="2147483684" r:id="rId3"/>
    <p:sldMasterId id="2147483660" r:id="rId4"/>
    <p:sldMasterId id="2147483696" r:id="rId5"/>
  </p:sldMasterIdLst>
  <p:sldIdLst>
    <p:sldId id="256" r:id="rId6"/>
    <p:sldId id="261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64" r:id="rId15"/>
  </p:sldIdLst>
  <p:sldSz cx="9906000" cy="6858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840" y="-156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F2CCE541-507E-48AD-8C01-CF563DFE6F43}" type="datetimeFigureOut">
              <a:rPr lang="en-GB" smtClean="0"/>
              <a:t>30/10/2017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6586A449-AD69-4E4B-8063-712DD3A0DE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9785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F2CCE541-507E-48AD-8C01-CF563DFE6F43}" type="datetimeFigureOut">
              <a:rPr lang="en-GB" smtClean="0"/>
              <a:t>30/10/2017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6586A449-AD69-4E4B-8063-712DD3A0DE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5932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F2CCE541-507E-48AD-8C01-CF563DFE6F43}" type="datetimeFigureOut">
              <a:rPr lang="en-GB" smtClean="0"/>
              <a:t>30/10/2017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6586A449-AD69-4E4B-8063-712DD3A0DE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5045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/>
          <a:lstStyle/>
          <a:p>
            <a:fld id="{83EA5BA0-27A5-43CA-9A63-DDD79E7BC925}" type="datetimeFigureOut">
              <a:rPr lang="en-GB" smtClean="0"/>
              <a:t>30/10/2017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/>
          <a:lstStyle/>
          <a:p>
            <a:fld id="{958D3872-2521-41DF-AA18-83062A596A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8506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8504" y="1628800"/>
            <a:ext cx="89154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/>
          <a:lstStyle/>
          <a:p>
            <a:fld id="{83EA5BA0-27A5-43CA-9A63-DDD79E7BC925}" type="datetimeFigureOut">
              <a:rPr lang="en-GB" smtClean="0"/>
              <a:t>30/10/2017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/>
          <a:lstStyle/>
          <a:p>
            <a:fld id="{958D3872-2521-41DF-AA18-83062A596A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58866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/>
          <a:lstStyle/>
          <a:p>
            <a:fld id="{83EA5BA0-27A5-43CA-9A63-DDD79E7BC925}" type="datetimeFigureOut">
              <a:rPr lang="en-GB" smtClean="0"/>
              <a:t>30/10/2017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/>
          <a:lstStyle/>
          <a:p>
            <a:fld id="{958D3872-2521-41DF-AA18-83062A596A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4041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0"/>
            <a:ext cx="43815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600200"/>
            <a:ext cx="43815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/>
          <a:lstStyle/>
          <a:p>
            <a:fld id="{83EA5BA0-27A5-43CA-9A63-DDD79E7BC925}" type="datetimeFigureOut">
              <a:rPr lang="en-GB" smtClean="0"/>
              <a:t>30/10/2017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/>
          <a:lstStyle/>
          <a:p>
            <a:fld id="{958D3872-2521-41DF-AA18-83062A596A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280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/>
          <a:lstStyle/>
          <a:p>
            <a:fld id="{83EA5BA0-27A5-43CA-9A63-DDD79E7BC925}" type="datetimeFigureOut">
              <a:rPr lang="en-GB" smtClean="0"/>
              <a:t>30/10/2017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/>
          <a:lstStyle/>
          <a:p>
            <a:fld id="{958D3872-2521-41DF-AA18-83062A596A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0417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/>
          <a:lstStyle/>
          <a:p>
            <a:fld id="{83EA5BA0-27A5-43CA-9A63-DDD79E7BC925}" type="datetimeFigureOut">
              <a:rPr lang="en-GB" smtClean="0"/>
              <a:t>30/10/2017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/>
          <a:lstStyle/>
          <a:p>
            <a:fld id="{958D3872-2521-41DF-AA18-83062A596A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2936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/>
          <a:lstStyle/>
          <a:p>
            <a:fld id="{83EA5BA0-27A5-43CA-9A63-DDD79E7BC925}" type="datetimeFigureOut">
              <a:rPr lang="en-GB" smtClean="0"/>
              <a:t>30/10/2017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/>
          <a:lstStyle/>
          <a:p>
            <a:fld id="{958D3872-2521-41DF-AA18-83062A596A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82770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/>
          <a:lstStyle/>
          <a:p>
            <a:fld id="{83EA5BA0-27A5-43CA-9A63-DDD79E7BC925}" type="datetimeFigureOut">
              <a:rPr lang="en-GB" smtClean="0"/>
              <a:t>30/10/2017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/>
          <a:lstStyle/>
          <a:p>
            <a:fld id="{958D3872-2521-41DF-AA18-83062A596A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51744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F2CCE541-507E-48AD-8C01-CF563DFE6F43}" type="datetimeFigureOut">
              <a:rPr lang="en-GB" smtClean="0"/>
              <a:t>30/10/2017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6586A449-AD69-4E4B-8063-712DD3A0DE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6622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/>
          <a:lstStyle/>
          <a:p>
            <a:fld id="{83EA5BA0-27A5-43CA-9A63-DDD79E7BC925}" type="datetimeFigureOut">
              <a:rPr lang="en-GB" smtClean="0"/>
              <a:t>30/10/2017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/>
          <a:lstStyle/>
          <a:p>
            <a:fld id="{958D3872-2521-41DF-AA18-83062A596A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7041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8504" y="1628800"/>
            <a:ext cx="89154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/>
          <a:lstStyle/>
          <a:p>
            <a:fld id="{83EA5BA0-27A5-43CA-9A63-DDD79E7BC925}" type="datetimeFigureOut">
              <a:rPr lang="en-GB" smtClean="0"/>
              <a:t>30/10/2017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/>
          <a:lstStyle/>
          <a:p>
            <a:fld id="{958D3872-2521-41DF-AA18-83062A596A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33067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38"/>
            <a:ext cx="222885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38"/>
            <a:ext cx="653415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/>
          <a:lstStyle/>
          <a:p>
            <a:fld id="{83EA5BA0-27A5-43CA-9A63-DDD79E7BC925}" type="datetimeFigureOut">
              <a:rPr lang="en-GB" smtClean="0"/>
              <a:t>30/10/2017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/>
          <a:lstStyle/>
          <a:p>
            <a:fld id="{958D3872-2521-41DF-AA18-83062A596A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7741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/>
          <a:lstStyle/>
          <a:p>
            <a:fld id="{C79DCEDA-5B81-408B-9569-6C7D9EE96739}" type="datetimeFigureOut">
              <a:rPr lang="en-GB" smtClean="0"/>
              <a:t>30/10/2017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/>
          <a:lstStyle/>
          <a:p>
            <a:fld id="{FC345F4B-8075-4905-BF05-EFC12F22C8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80726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/>
          <a:lstStyle/>
          <a:p>
            <a:fld id="{C79DCEDA-5B81-408B-9569-6C7D9EE96739}" type="datetimeFigureOut">
              <a:rPr lang="en-GB" smtClean="0"/>
              <a:t>30/10/2017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/>
          <a:lstStyle/>
          <a:p>
            <a:fld id="{FC345F4B-8075-4905-BF05-EFC12F22C8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787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/>
          <a:lstStyle/>
          <a:p>
            <a:fld id="{C79DCEDA-5B81-408B-9569-6C7D9EE96739}" type="datetimeFigureOut">
              <a:rPr lang="en-GB" smtClean="0"/>
              <a:t>30/10/2017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/>
          <a:lstStyle/>
          <a:p>
            <a:fld id="{FC345F4B-8075-4905-BF05-EFC12F22C8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67056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0"/>
            <a:ext cx="43815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600200"/>
            <a:ext cx="43815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/>
          <a:lstStyle/>
          <a:p>
            <a:fld id="{C79DCEDA-5B81-408B-9569-6C7D9EE96739}" type="datetimeFigureOut">
              <a:rPr lang="en-GB" smtClean="0"/>
              <a:t>30/10/2017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/>
          <a:lstStyle/>
          <a:p>
            <a:fld id="{FC345F4B-8075-4905-BF05-EFC12F22C8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33198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/>
          <a:lstStyle/>
          <a:p>
            <a:fld id="{C79DCEDA-5B81-408B-9569-6C7D9EE96739}" type="datetimeFigureOut">
              <a:rPr lang="en-GB" smtClean="0"/>
              <a:t>30/10/2017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/>
          <a:lstStyle/>
          <a:p>
            <a:fld id="{FC345F4B-8075-4905-BF05-EFC12F22C8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189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/>
          <a:lstStyle/>
          <a:p>
            <a:fld id="{C79DCEDA-5B81-408B-9569-6C7D9EE96739}" type="datetimeFigureOut">
              <a:rPr lang="en-GB" smtClean="0"/>
              <a:t>30/10/2017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/>
          <a:lstStyle/>
          <a:p>
            <a:fld id="{FC345F4B-8075-4905-BF05-EFC12F22C8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01551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/>
          <a:lstStyle/>
          <a:p>
            <a:fld id="{C79DCEDA-5B81-408B-9569-6C7D9EE96739}" type="datetimeFigureOut">
              <a:rPr lang="en-GB" smtClean="0"/>
              <a:t>30/10/2017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/>
          <a:lstStyle/>
          <a:p>
            <a:fld id="{FC345F4B-8075-4905-BF05-EFC12F22C8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73921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F2CCE541-507E-48AD-8C01-CF563DFE6F43}" type="datetimeFigureOut">
              <a:rPr lang="en-GB" smtClean="0"/>
              <a:t>30/10/2017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6586A449-AD69-4E4B-8063-712DD3A0DE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4594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/>
          <a:lstStyle/>
          <a:p>
            <a:fld id="{C79DCEDA-5B81-408B-9569-6C7D9EE96739}" type="datetimeFigureOut">
              <a:rPr lang="en-GB" smtClean="0"/>
              <a:t>30/10/2017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/>
          <a:lstStyle/>
          <a:p>
            <a:fld id="{FC345F4B-8075-4905-BF05-EFC12F22C8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3368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/>
          <a:lstStyle/>
          <a:p>
            <a:fld id="{C79DCEDA-5B81-408B-9569-6C7D9EE96739}" type="datetimeFigureOut">
              <a:rPr lang="en-GB" smtClean="0"/>
              <a:t>30/10/2017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/>
          <a:lstStyle/>
          <a:p>
            <a:fld id="{FC345F4B-8075-4905-BF05-EFC12F22C8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2298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/>
          <a:lstStyle/>
          <a:p>
            <a:fld id="{C79DCEDA-5B81-408B-9569-6C7D9EE96739}" type="datetimeFigureOut">
              <a:rPr lang="en-GB" smtClean="0"/>
              <a:t>30/10/2017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/>
          <a:lstStyle/>
          <a:p>
            <a:fld id="{FC345F4B-8075-4905-BF05-EFC12F22C8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9986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38"/>
            <a:ext cx="222885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38"/>
            <a:ext cx="653415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/>
          <a:lstStyle/>
          <a:p>
            <a:fld id="{C79DCEDA-5B81-408B-9569-6C7D9EE96739}" type="datetimeFigureOut">
              <a:rPr lang="en-GB" smtClean="0"/>
              <a:t>30/10/2017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/>
          <a:lstStyle/>
          <a:p>
            <a:fld id="{FC345F4B-8075-4905-BF05-EFC12F22C8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72589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/>
          <a:lstStyle/>
          <a:p>
            <a:fld id="{81CBF3ED-7D6B-4BD6-BAE5-A667E465ECE6}" type="datetimeFigureOut">
              <a:rPr lang="en-GB" smtClean="0"/>
              <a:t>30/10/2017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/>
          <a:lstStyle/>
          <a:p>
            <a:fld id="{E306EF3C-6559-40A3-896C-78A327DA65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38568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/>
          <a:lstStyle/>
          <a:p>
            <a:fld id="{81CBF3ED-7D6B-4BD6-BAE5-A667E465ECE6}" type="datetimeFigureOut">
              <a:rPr lang="en-GB" smtClean="0"/>
              <a:t>30/10/2017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/>
          <a:lstStyle/>
          <a:p>
            <a:fld id="{E306EF3C-6559-40A3-896C-78A327DA65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3936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/>
          <a:lstStyle/>
          <a:p>
            <a:fld id="{81CBF3ED-7D6B-4BD6-BAE5-A667E465ECE6}" type="datetimeFigureOut">
              <a:rPr lang="en-GB" smtClean="0"/>
              <a:t>30/10/2017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/>
          <a:lstStyle/>
          <a:p>
            <a:fld id="{E306EF3C-6559-40A3-896C-78A327DA65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87346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0"/>
            <a:ext cx="43815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600200"/>
            <a:ext cx="43815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/>
          <a:lstStyle/>
          <a:p>
            <a:fld id="{81CBF3ED-7D6B-4BD6-BAE5-A667E465ECE6}" type="datetimeFigureOut">
              <a:rPr lang="en-GB" smtClean="0"/>
              <a:t>30/10/2017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/>
          <a:lstStyle/>
          <a:p>
            <a:fld id="{E306EF3C-6559-40A3-896C-78A327DA65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9707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/>
          <a:lstStyle/>
          <a:p>
            <a:fld id="{81CBF3ED-7D6B-4BD6-BAE5-A667E465ECE6}" type="datetimeFigureOut">
              <a:rPr lang="en-GB" smtClean="0"/>
              <a:t>30/10/2017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/>
          <a:lstStyle/>
          <a:p>
            <a:fld id="{E306EF3C-6559-40A3-896C-78A327DA65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0101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/>
          <a:lstStyle/>
          <a:p>
            <a:fld id="{81CBF3ED-7D6B-4BD6-BAE5-A667E465ECE6}" type="datetimeFigureOut">
              <a:rPr lang="en-GB" smtClean="0"/>
              <a:t>30/10/2017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/>
          <a:lstStyle/>
          <a:p>
            <a:fld id="{E306EF3C-6559-40A3-896C-78A327DA65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2259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F2CCE541-507E-48AD-8C01-CF563DFE6F43}" type="datetimeFigureOut">
              <a:rPr lang="en-GB" smtClean="0"/>
              <a:t>30/10/2017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6586A449-AD69-4E4B-8063-712DD3A0DE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9703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/>
          <a:lstStyle/>
          <a:p>
            <a:fld id="{81CBF3ED-7D6B-4BD6-BAE5-A667E465ECE6}" type="datetimeFigureOut">
              <a:rPr lang="en-GB" smtClean="0"/>
              <a:t>30/10/2017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/>
          <a:lstStyle/>
          <a:p>
            <a:fld id="{E306EF3C-6559-40A3-896C-78A327DA65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4250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/>
          <a:lstStyle/>
          <a:p>
            <a:fld id="{81CBF3ED-7D6B-4BD6-BAE5-A667E465ECE6}" type="datetimeFigureOut">
              <a:rPr lang="en-GB" smtClean="0"/>
              <a:t>30/10/2017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/>
          <a:lstStyle/>
          <a:p>
            <a:fld id="{E306EF3C-6559-40A3-896C-78A327DA65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6596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/>
          <a:lstStyle/>
          <a:p>
            <a:fld id="{81CBF3ED-7D6B-4BD6-BAE5-A667E465ECE6}" type="datetimeFigureOut">
              <a:rPr lang="en-GB" smtClean="0"/>
              <a:t>30/10/2017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/>
          <a:lstStyle/>
          <a:p>
            <a:fld id="{E306EF3C-6559-40A3-896C-78A327DA65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7196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/>
          <a:lstStyle/>
          <a:p>
            <a:fld id="{81CBF3ED-7D6B-4BD6-BAE5-A667E465ECE6}" type="datetimeFigureOut">
              <a:rPr lang="en-GB" smtClean="0"/>
              <a:t>30/10/2017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/>
          <a:lstStyle/>
          <a:p>
            <a:fld id="{E306EF3C-6559-40A3-896C-78A327DA65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98386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38"/>
            <a:ext cx="222885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38"/>
            <a:ext cx="653415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/>
          <a:lstStyle/>
          <a:p>
            <a:fld id="{81CBF3ED-7D6B-4BD6-BAE5-A667E465ECE6}" type="datetimeFigureOut">
              <a:rPr lang="en-GB" smtClean="0"/>
              <a:t>30/10/2017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/>
          <a:lstStyle/>
          <a:p>
            <a:fld id="{E306EF3C-6559-40A3-896C-78A327DA65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89330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/>
          <a:lstStyle/>
          <a:p>
            <a:fld id="{568F680B-E859-44A9-ACF0-BF6240ADA54A}" type="datetimeFigureOut">
              <a:rPr lang="en-GB" smtClean="0"/>
              <a:t>30/10/2017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/>
          <a:lstStyle/>
          <a:p>
            <a:fld id="{6F345BBD-1876-48F5-AB62-8B9D1BDBD2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1065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/>
          <a:lstStyle/>
          <a:p>
            <a:fld id="{568F680B-E859-44A9-ACF0-BF6240ADA54A}" type="datetimeFigureOut">
              <a:rPr lang="en-GB" smtClean="0"/>
              <a:t>30/10/2017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/>
          <a:lstStyle/>
          <a:p>
            <a:fld id="{6F345BBD-1876-48F5-AB62-8B9D1BDBD2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1204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/>
          <a:lstStyle/>
          <a:p>
            <a:fld id="{568F680B-E859-44A9-ACF0-BF6240ADA54A}" type="datetimeFigureOut">
              <a:rPr lang="en-GB" smtClean="0"/>
              <a:t>30/10/2017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/>
          <a:lstStyle/>
          <a:p>
            <a:fld id="{6F345BBD-1876-48F5-AB62-8B9D1BDBD2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7950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0"/>
            <a:ext cx="43815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600200"/>
            <a:ext cx="43815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/>
          <a:lstStyle/>
          <a:p>
            <a:fld id="{568F680B-E859-44A9-ACF0-BF6240ADA54A}" type="datetimeFigureOut">
              <a:rPr lang="en-GB" smtClean="0"/>
              <a:t>30/10/2017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/>
          <a:lstStyle/>
          <a:p>
            <a:fld id="{6F345BBD-1876-48F5-AB62-8B9D1BDBD2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6345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/>
          <a:lstStyle/>
          <a:p>
            <a:fld id="{568F680B-E859-44A9-ACF0-BF6240ADA54A}" type="datetimeFigureOut">
              <a:rPr lang="en-GB" smtClean="0"/>
              <a:t>30/10/2017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/>
          <a:lstStyle/>
          <a:p>
            <a:fld id="{6F345BBD-1876-48F5-AB62-8B9D1BDBD2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51230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F2CCE541-507E-48AD-8C01-CF563DFE6F43}" type="datetimeFigureOut">
              <a:rPr lang="en-GB" smtClean="0"/>
              <a:t>30/10/2017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6586A449-AD69-4E4B-8063-712DD3A0DE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95414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F2CCE541-507E-48AD-8C01-CF563DFE6F43}" type="datetimeFigureOut">
              <a:rPr lang="en-GB" smtClean="0"/>
              <a:t>30/10/2017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6586A449-AD69-4E4B-8063-712DD3A0DE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71498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F2CCE541-507E-48AD-8C01-CF563DFE6F43}" type="datetimeFigureOut">
              <a:rPr lang="en-GB" smtClean="0"/>
              <a:t>30/10/2017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6586A449-AD69-4E4B-8063-712DD3A0DE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87306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F2CCE541-507E-48AD-8C01-CF563DFE6F43}" type="datetimeFigureOut">
              <a:rPr lang="en-GB" smtClean="0"/>
              <a:t>30/10/2017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6586A449-AD69-4E4B-8063-712DD3A0DE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77046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F2CCE541-507E-48AD-8C01-CF563DFE6F43}" type="datetimeFigureOut">
              <a:rPr lang="en-GB" smtClean="0"/>
              <a:t>30/10/2017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6586A449-AD69-4E4B-8063-712DD3A0DE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49947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4.jpe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7.xml"/><Relationship Id="rId7" Type="http://schemas.openxmlformats.org/officeDocument/2006/relationships/image" Target="../media/image5.jpeg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theme" Target="../theme/theme5.xml"/><Relationship Id="rId5" Type="http://schemas.openxmlformats.org/officeDocument/2006/relationships/slideLayout" Target="../slideLayouts/slideLayout49.xml"/><Relationship Id="rId4" Type="http://schemas.openxmlformats.org/officeDocument/2006/relationships/slideLayout" Target="../slideLayouts/slideLayout4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BCC_Powerpoint_Master_Slide_Deck_A4-01.jpg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3060" y="-8194"/>
            <a:ext cx="4529328" cy="3712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01863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CC_Powerpoint_Master_Slide_Deck_A4-02.jpg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8074" y="0"/>
            <a:ext cx="3246120" cy="2694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77926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BCC_Powerpoint_Master_Slide_Deck_A4-03.jpg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06035"/>
            <a:ext cx="9906000" cy="10519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3927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CC_Powerpoint_Master_Slide_Deck_A4-04.jpg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14563"/>
            <a:ext cx="9906000" cy="9516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89957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end-slide-05.jpg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004" y="0"/>
            <a:ext cx="972498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248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75556" y="1940802"/>
            <a:ext cx="5400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Supporting Gender Questioning and Trans Pupils</a:t>
            </a:r>
            <a:endParaRPr lang="en-GB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75558" y="4481768"/>
            <a:ext cx="56886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Amanda Daniels</a:t>
            </a:r>
          </a:p>
          <a:p>
            <a:r>
              <a:rPr lang="en-GB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Principal Educational Psychologist</a:t>
            </a:r>
          </a:p>
          <a:p>
            <a:r>
              <a:rPr lang="en-GB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November 2017 </a:t>
            </a:r>
          </a:p>
          <a:p>
            <a:endParaRPr lang="en-GB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3601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twitter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1771" y="4443774"/>
            <a:ext cx="323088" cy="323088"/>
          </a:xfrm>
          <a:prstGeom prst="rect">
            <a:avLst/>
          </a:prstGeom>
        </p:spPr>
      </p:pic>
      <p:pic>
        <p:nvPicPr>
          <p:cNvPr id="7" name="Picture 6" descr="facebook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1771" y="4886223"/>
            <a:ext cx="323088" cy="323088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475656" y="3789040"/>
            <a:ext cx="28803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0121 303 0100 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424608" y="3234462"/>
            <a:ext cx="36724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Educational Psychology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403648" y="4424597"/>
            <a:ext cx="23042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@</a:t>
            </a:r>
            <a:r>
              <a:rPr lang="en-GB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bhamcitycouncil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424608" y="4869160"/>
            <a:ext cx="23042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GB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birminghamcitycouncil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475656" y="5301208"/>
            <a:ext cx="46085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smtClean="0">
                <a:latin typeface="Arial" panose="020B0604020202020204" pitchFamily="34" charset="0"/>
                <a:cs typeface="Arial" panose="020B0604020202020204" pitchFamily="34" charset="0"/>
              </a:rPr>
              <a:t>amanda.daniels@birmingham.gov.uk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95536" y="476672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16291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899592" y="2132856"/>
            <a:ext cx="5400600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3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Definitions</a:t>
            </a:r>
          </a:p>
          <a:p>
            <a:pPr marL="285750" indent="-285750">
              <a:buFontTx/>
              <a:buChar char="-"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Gender Identity</a:t>
            </a:r>
          </a:p>
          <a:p>
            <a:pPr marL="285750" indent="-285750">
              <a:buFontTx/>
              <a:buChar char="-"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Gender expression</a:t>
            </a:r>
          </a:p>
          <a:p>
            <a:pPr marL="285750" indent="-285750">
              <a:buFontTx/>
              <a:buChar char="-"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Sexual Orientation</a:t>
            </a:r>
          </a:p>
          <a:p>
            <a:pPr marL="285750" indent="-285750">
              <a:buFontTx/>
              <a:buChar char="-"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Biological sex</a:t>
            </a:r>
          </a:p>
          <a:p>
            <a:pPr marL="285750" indent="-285750">
              <a:buFontTx/>
              <a:buChar char="-"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Trans</a:t>
            </a:r>
          </a:p>
          <a:p>
            <a:pPr marL="285750" indent="-285750">
              <a:buFontTx/>
              <a:buChar char="-"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Transitioning</a:t>
            </a:r>
            <a:endParaRPr lang="en-GB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01861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dirty="0" smtClean="0"/>
              <a:t>Data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/>
          </a:p>
          <a:p>
            <a:r>
              <a:rPr lang="en-GB" dirty="0" smtClean="0"/>
              <a:t>In 2009-10, 92 young people were referred to the Gender Identity Development Service (GIDS)</a:t>
            </a:r>
          </a:p>
          <a:p>
            <a:r>
              <a:rPr lang="en-GB" dirty="0" smtClean="0"/>
              <a:t>In 2016-17, 2016 young people were referred to GIDS</a:t>
            </a:r>
          </a:p>
          <a:p>
            <a:r>
              <a:rPr lang="en-GB" dirty="0" smtClean="0"/>
              <a:t>40% of trans young people say that they first thought that they were trans before the age of 11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61518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dirty="0" smtClean="0"/>
              <a:t>Outcomes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64% of trans pupils report being bullied because of their gender identity </a:t>
            </a:r>
            <a:endParaRPr lang="en-GB" dirty="0"/>
          </a:p>
          <a:p>
            <a:r>
              <a:rPr lang="en-GB" dirty="0" smtClean="0"/>
              <a:t>33% of trans pupils report that they don’t feel safe at school</a:t>
            </a:r>
          </a:p>
          <a:p>
            <a:r>
              <a:rPr lang="en-GB" dirty="0" smtClean="0"/>
              <a:t>84% of trans pupils say that they have self harmed</a:t>
            </a:r>
          </a:p>
          <a:p>
            <a:r>
              <a:rPr lang="en-GB" dirty="0" smtClean="0"/>
              <a:t>45% of trans pupils report trying to take their own life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04389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dirty="0" smtClean="0"/>
              <a:t>Legal Framework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Gender reassignment/gender identity is identified as a protected characteristic under the Equality Act 2010</a:t>
            </a:r>
          </a:p>
          <a:p>
            <a:r>
              <a:rPr lang="en-GB" dirty="0" smtClean="0"/>
              <a:t>Gender reassignment applies to anyone who is undergoing, has undergone or is proposing to undergo a process of reassigning their sex. The person does not have to be undergoing a medical procedure to change their sex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3291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dirty="0" smtClean="0"/>
              <a:t>Supporting trans pupils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Involve the young person – what are their wishes?</a:t>
            </a:r>
          </a:p>
          <a:p>
            <a:r>
              <a:rPr lang="en-GB" dirty="0" smtClean="0"/>
              <a:t>Be led by the language the young person uses about themselves</a:t>
            </a:r>
          </a:p>
          <a:p>
            <a:r>
              <a:rPr lang="en-GB" dirty="0" smtClean="0"/>
              <a:t>Support the young person to develop scripts for responses to questions they may be asked</a:t>
            </a:r>
          </a:p>
          <a:p>
            <a:r>
              <a:rPr lang="en-GB" dirty="0" smtClean="0"/>
              <a:t>Use the young person’s preferred name and pronoun – apologise for mistakes and then move 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06375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dirty="0" smtClean="0"/>
              <a:t>Being Trans Inclusive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Develop a gender neutral uniform policy</a:t>
            </a:r>
          </a:p>
          <a:p>
            <a:r>
              <a:rPr lang="en-GB" dirty="0" smtClean="0"/>
              <a:t>Develop an inclusive curriculum that celebrates difference</a:t>
            </a:r>
          </a:p>
          <a:p>
            <a:r>
              <a:rPr lang="en-GB" dirty="0" smtClean="0"/>
              <a:t>Challenge practice that reinforces gender stereotypes</a:t>
            </a:r>
          </a:p>
          <a:p>
            <a:r>
              <a:rPr lang="en-GB" dirty="0" smtClean="0"/>
              <a:t>Try to avoid using gender as a way to divide pupils</a:t>
            </a:r>
          </a:p>
          <a:p>
            <a:r>
              <a:rPr lang="en-GB" dirty="0" smtClean="0"/>
              <a:t>Try to avoid gendered language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02218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102424"/>
            <a:ext cx="8915400" cy="1143000"/>
          </a:xfrm>
        </p:spPr>
        <p:txBody>
          <a:bodyPr/>
          <a:lstStyle/>
          <a:p>
            <a:pPr algn="l"/>
            <a:r>
              <a:rPr lang="en-GB" dirty="0" err="1" smtClean="0"/>
              <a:t>Ceira’s</a:t>
            </a:r>
            <a:r>
              <a:rPr lang="en-GB" dirty="0" smtClean="0"/>
              <a:t> Story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1208584" y="3140968"/>
            <a:ext cx="743325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/>
              <a:t>https://www.youtube.com/watch?v=lTIp8Hdu5Xc</a:t>
            </a:r>
          </a:p>
        </p:txBody>
      </p:sp>
    </p:spTree>
    <p:extLst>
      <p:ext uri="{BB962C8B-B14F-4D97-AF65-F5344CB8AC3E}">
        <p14:creationId xmlns:p14="http://schemas.microsoft.com/office/powerpoint/2010/main" val="1827725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dirty="0" smtClean="0"/>
              <a:t>Questions/Discussion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GB" dirty="0" smtClean="0"/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endParaRPr lang="en-GB" dirty="0" smtClean="0"/>
          </a:p>
        </p:txBody>
      </p:sp>
      <p:pic>
        <p:nvPicPr>
          <p:cNvPr id="5" name="Picture 2" descr="C:\Users\eduajnnm\AppData\Local\Microsoft\Windows\Temporary Internet Files\Content.IE5\BO4WFXPO\three_questions_small_business_health_insuarnce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8664" y="2509573"/>
            <a:ext cx="5775176" cy="43484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885248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3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285</Words>
  <Application>Microsoft Office PowerPoint</Application>
  <PresentationFormat>A4 Paper (210x297 mm)</PresentationFormat>
  <Paragraphs>48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5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Office Theme</vt:lpstr>
      <vt:lpstr>1_Custom Design</vt:lpstr>
      <vt:lpstr>2_Custom Design</vt:lpstr>
      <vt:lpstr>Custom Design</vt:lpstr>
      <vt:lpstr>3_Custom Design</vt:lpstr>
      <vt:lpstr>PowerPoint Presentation</vt:lpstr>
      <vt:lpstr>PowerPoint Presentation</vt:lpstr>
      <vt:lpstr>Data</vt:lpstr>
      <vt:lpstr>Outcomes</vt:lpstr>
      <vt:lpstr>Legal Framework</vt:lpstr>
      <vt:lpstr>Supporting trans pupils</vt:lpstr>
      <vt:lpstr>Being Trans Inclusive</vt:lpstr>
      <vt:lpstr>Ceira’s Story</vt:lpstr>
      <vt:lpstr>Questions/Discussion</vt:lpstr>
      <vt:lpstr>PowerPoint Presentation</vt:lpstr>
    </vt:vector>
  </TitlesOfParts>
  <Company>Service Birmingham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Service Birmingham</dc:creator>
  <cp:lastModifiedBy>Service Birmingham</cp:lastModifiedBy>
  <cp:revision>17</cp:revision>
  <dcterms:created xsi:type="dcterms:W3CDTF">2016-08-04T10:09:22Z</dcterms:created>
  <dcterms:modified xsi:type="dcterms:W3CDTF">2017-10-30T15:53:24Z</dcterms:modified>
</cp:coreProperties>
</file>