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3" r:id="rId3"/>
    <p:sldId id="298" r:id="rId4"/>
    <p:sldId id="318" r:id="rId5"/>
    <p:sldId id="288" r:id="rId6"/>
    <p:sldId id="308" r:id="rId7"/>
    <p:sldId id="303" r:id="rId8"/>
    <p:sldId id="311" r:id="rId9"/>
    <p:sldId id="312" r:id="rId10"/>
    <p:sldId id="310" r:id="rId11"/>
    <p:sldId id="309" r:id="rId12"/>
    <p:sldId id="313" r:id="rId13"/>
    <p:sldId id="314" r:id="rId14"/>
    <p:sldId id="315" r:id="rId15"/>
    <p:sldId id="316" r:id="rId16"/>
    <p:sldId id="305" r:id="rId17"/>
    <p:sldId id="317" r:id="rId18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9E1D"/>
    <a:srgbClr val="000066"/>
    <a:srgbClr val="7ABC32"/>
    <a:srgbClr val="2A5A06"/>
    <a:srgbClr val="D68B1C"/>
    <a:srgbClr val="D0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taff\staffhome$\PMull\Documents\GCSE%20Results%202018\Performance%20Over%20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taff\staffhome$\PMull\Documents\GCSE%20Results%202018\Performance%20Over%20Tim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b="1">
                <a:solidFill>
                  <a:schemeClr val="tx1"/>
                </a:solidFill>
              </a:rPr>
              <a:t>SJW Performance 2015-2018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Grade 9-5 %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6111111111111212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CB-479E-BC74-B87C73CEB365}"/>
                </c:ext>
              </c:extLst>
            </c:dLbl>
            <c:dLbl>
              <c:idx val="3"/>
              <c:layout>
                <c:manualLayout>
                  <c:x val="-4.4444444444444446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CB-479E-BC74-B87C73CEB3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2015 Leavers</c:v>
                </c:pt>
                <c:pt idx="1">
                  <c:v>2016 Leavers</c:v>
                </c:pt>
                <c:pt idx="2">
                  <c:v>2017 Leavers</c:v>
                </c:pt>
                <c:pt idx="3">
                  <c:v>2018 Leavers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2" formatCode="0">
                  <c:v>29</c:v>
                </c:pt>
                <c:pt idx="3" formatCode="0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CB-479E-BC74-B87C73CEB36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Grade 9-4 (A*-C) %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8888888888888917E-2"/>
                  <c:y val="-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CB-479E-BC74-B87C73CEB365}"/>
                </c:ext>
              </c:extLst>
            </c:dLbl>
            <c:dLbl>
              <c:idx val="1"/>
              <c:layout>
                <c:manualLayout>
                  <c:x val="-3.888888888888889E-2"/>
                  <c:y val="-5.0925925925925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CB-479E-BC74-B87C73CEB365}"/>
                </c:ext>
              </c:extLst>
            </c:dLbl>
            <c:dLbl>
              <c:idx val="2"/>
              <c:layout>
                <c:manualLayout>
                  <c:x val="-5.00000000000001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CB-479E-BC74-B87C73CEB365}"/>
                </c:ext>
              </c:extLst>
            </c:dLbl>
            <c:dLbl>
              <c:idx val="3"/>
              <c:layout>
                <c:manualLayout>
                  <c:x val="-4.7222222222222325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CB-479E-BC74-B87C73CEB3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2015 Leavers</c:v>
                </c:pt>
                <c:pt idx="1">
                  <c:v>2016 Leavers</c:v>
                </c:pt>
                <c:pt idx="2">
                  <c:v>2017 Leavers</c:v>
                </c:pt>
                <c:pt idx="3">
                  <c:v>2018 Leavers</c:v>
                </c:pt>
              </c:strCache>
            </c:strRef>
          </c:cat>
          <c:val>
            <c:numRef>
              <c:f>Sheet1!$B$3:$E$3</c:f>
              <c:numCache>
                <c:formatCode>0</c:formatCode>
                <c:ptCount val="4"/>
                <c:pt idx="0">
                  <c:v>33</c:v>
                </c:pt>
                <c:pt idx="1">
                  <c:v>41</c:v>
                </c:pt>
                <c:pt idx="2">
                  <c:v>51</c:v>
                </c:pt>
                <c:pt idx="3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1CB-479E-BC74-B87C73CEB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6219984"/>
        <c:axId val="316216064"/>
      </c:lineChart>
      <c:catAx>
        <c:axId val="31621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216064"/>
        <c:crosses val="autoZero"/>
        <c:auto val="1"/>
        <c:lblAlgn val="ctr"/>
        <c:lblOffset val="100"/>
        <c:noMultiLvlLbl val="0"/>
      </c:catAx>
      <c:valAx>
        <c:axId val="31621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21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b="1">
                <a:solidFill>
                  <a:schemeClr val="tx1"/>
                </a:solidFill>
              </a:rPr>
              <a:t>Progress 8 Score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Progress 8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4.1666666666666664E-2"/>
                  <c:y val="7.4074074074074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9E-4798-B73D-4414BDF7C7B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0.68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2F-4164-81EE-A0936CCAF4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2015 Leavers</c:v>
                </c:pt>
                <c:pt idx="1">
                  <c:v>2016 Leavers</c:v>
                </c:pt>
                <c:pt idx="2">
                  <c:v>2017 Leavers</c:v>
                </c:pt>
                <c:pt idx="3">
                  <c:v>2018 Leavers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-0.28999999999999998</c:v>
                </c:pt>
                <c:pt idx="1">
                  <c:v>0</c:v>
                </c:pt>
                <c:pt idx="2">
                  <c:v>0.63</c:v>
                </c:pt>
                <c:pt idx="3">
                  <c:v>0.67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9E-4798-B73D-4414BDF7C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6218416"/>
        <c:axId val="316218808"/>
      </c:lineChart>
      <c:catAx>
        <c:axId val="31621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218808"/>
        <c:crosses val="autoZero"/>
        <c:auto val="1"/>
        <c:lblAlgn val="ctr"/>
        <c:lblOffset val="100"/>
        <c:noMultiLvlLbl val="0"/>
      </c:catAx>
      <c:valAx>
        <c:axId val="316218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21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BF577B-159E-4FA9-B697-32BA55AFFC9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9A760C1-61B2-4DEA-B91D-68E2EBE2FAE1}">
      <dgm:prSet phldrT="[Text]"/>
      <dgm:spPr/>
      <dgm:t>
        <a:bodyPr/>
        <a:lstStyle/>
        <a:p>
          <a:r>
            <a:rPr lang="en-US" dirty="0" smtClean="0"/>
            <a:t>Head of Year/ Senior Middle Leaders/ SLT</a:t>
          </a:r>
        </a:p>
        <a:p>
          <a:r>
            <a:rPr lang="en-US" dirty="0" smtClean="0"/>
            <a:t>On call, higher level sanctions</a:t>
          </a:r>
          <a:endParaRPr lang="en-US" dirty="0"/>
        </a:p>
      </dgm:t>
    </dgm:pt>
    <dgm:pt modelId="{EF93457F-A0D0-4677-B847-7EBD192F0320}" type="parTrans" cxnId="{418035CD-49C8-4C06-B231-66AA8BCE2F13}">
      <dgm:prSet/>
      <dgm:spPr/>
      <dgm:t>
        <a:bodyPr/>
        <a:lstStyle/>
        <a:p>
          <a:endParaRPr lang="en-US"/>
        </a:p>
      </dgm:t>
    </dgm:pt>
    <dgm:pt modelId="{639117CE-1BF3-4145-8F66-B4AD34315313}" type="sibTrans" cxnId="{418035CD-49C8-4C06-B231-66AA8BCE2F13}">
      <dgm:prSet/>
      <dgm:spPr/>
      <dgm:t>
        <a:bodyPr/>
        <a:lstStyle/>
        <a:p>
          <a:endParaRPr lang="en-US"/>
        </a:p>
      </dgm:t>
    </dgm:pt>
    <dgm:pt modelId="{766DF669-E675-4583-BF48-AFBF7E3D56D7}">
      <dgm:prSet phldrT="[Text]"/>
      <dgm:spPr/>
      <dgm:t>
        <a:bodyPr/>
        <a:lstStyle/>
        <a:p>
          <a:r>
            <a:rPr lang="en-US" dirty="0" smtClean="0"/>
            <a:t>Head of Department</a:t>
          </a:r>
        </a:p>
        <a:p>
          <a:r>
            <a:rPr lang="en-US" dirty="0" smtClean="0"/>
            <a:t>Day to day routines, medium level sanctions, HOD/ subject report, temporary move out of class, HOD detention flow chart</a:t>
          </a:r>
          <a:endParaRPr lang="en-US" dirty="0"/>
        </a:p>
      </dgm:t>
    </dgm:pt>
    <dgm:pt modelId="{3A8BF43E-5E35-47F4-9EF2-474DDDDAA0C6}" type="parTrans" cxnId="{2ECAA4BC-B492-46AB-A73F-DC48C1E687D3}">
      <dgm:prSet/>
      <dgm:spPr/>
      <dgm:t>
        <a:bodyPr/>
        <a:lstStyle/>
        <a:p>
          <a:endParaRPr lang="en-US"/>
        </a:p>
      </dgm:t>
    </dgm:pt>
    <dgm:pt modelId="{700C1A13-EEA8-4310-B2E4-FE8617EC2856}" type="sibTrans" cxnId="{2ECAA4BC-B492-46AB-A73F-DC48C1E687D3}">
      <dgm:prSet/>
      <dgm:spPr/>
      <dgm:t>
        <a:bodyPr/>
        <a:lstStyle/>
        <a:p>
          <a:endParaRPr lang="en-US"/>
        </a:p>
      </dgm:t>
    </dgm:pt>
    <dgm:pt modelId="{AF593E3D-F21A-47A9-ACEB-7A169BB895D7}">
      <dgm:prSet phldrT="[Text]"/>
      <dgm:spPr/>
      <dgm:t>
        <a:bodyPr/>
        <a:lstStyle/>
        <a:p>
          <a:r>
            <a:rPr lang="en-US" dirty="0" smtClean="0"/>
            <a:t>Classroom/ Class teacher/ Form tutor</a:t>
          </a:r>
        </a:p>
        <a:p>
          <a:r>
            <a:rPr lang="en-US" dirty="0" smtClean="0">
              <a:solidFill>
                <a:srgbClr val="FFFF00"/>
              </a:solidFill>
            </a:rPr>
            <a:t>Daily routines</a:t>
          </a:r>
          <a:r>
            <a:rPr lang="en-US" dirty="0" smtClean="0"/>
            <a:t>, low level sanctions, rewards, class charts, EAR, Jesuit values, class/ tutor reports, staff buddies, </a:t>
          </a:r>
          <a:r>
            <a:rPr lang="en-US" dirty="0" smtClean="0">
              <a:solidFill>
                <a:srgbClr val="FFFF00"/>
              </a:solidFill>
            </a:rPr>
            <a:t>procedures for dealing with </a:t>
          </a:r>
          <a:endParaRPr lang="en-US" dirty="0">
            <a:solidFill>
              <a:srgbClr val="FFFF00"/>
            </a:solidFill>
          </a:endParaRPr>
        </a:p>
      </dgm:t>
    </dgm:pt>
    <dgm:pt modelId="{A647A6ED-825D-4AA3-875F-8FFDC8566FF0}" type="parTrans" cxnId="{BEAEC77A-1377-48D8-9552-6C2536EA5F6B}">
      <dgm:prSet/>
      <dgm:spPr/>
      <dgm:t>
        <a:bodyPr/>
        <a:lstStyle/>
        <a:p>
          <a:endParaRPr lang="en-US"/>
        </a:p>
      </dgm:t>
    </dgm:pt>
    <dgm:pt modelId="{4847C4CD-C320-4A3C-8F5B-B2ABB0801F33}" type="sibTrans" cxnId="{BEAEC77A-1377-48D8-9552-6C2536EA5F6B}">
      <dgm:prSet/>
      <dgm:spPr/>
      <dgm:t>
        <a:bodyPr/>
        <a:lstStyle/>
        <a:p>
          <a:endParaRPr lang="en-US"/>
        </a:p>
      </dgm:t>
    </dgm:pt>
    <dgm:pt modelId="{3E37E7BC-374F-4C04-8324-9D368B5E4375}">
      <dgm:prSet phldrT="[Text]"/>
      <dgm:spPr/>
      <dgm:t>
        <a:bodyPr/>
        <a:lstStyle/>
        <a:p>
          <a:r>
            <a:rPr lang="en-US" dirty="0" err="1" smtClean="0">
              <a:solidFill>
                <a:srgbClr val="FFFF00"/>
              </a:solidFill>
            </a:rPr>
            <a:t>BPro</a:t>
          </a:r>
          <a:r>
            <a:rPr lang="en-US" dirty="0" smtClean="0"/>
            <a:t> </a:t>
          </a:r>
          <a:endParaRPr lang="en-US" dirty="0"/>
        </a:p>
      </dgm:t>
    </dgm:pt>
    <dgm:pt modelId="{13B5A50F-C48D-47C7-9426-2C3C8F68C9A4}" type="parTrans" cxnId="{03A14A39-B5F7-4E8B-AB8F-2A48C1E95024}">
      <dgm:prSet/>
      <dgm:spPr/>
      <dgm:t>
        <a:bodyPr/>
        <a:lstStyle/>
        <a:p>
          <a:endParaRPr lang="en-US"/>
        </a:p>
      </dgm:t>
    </dgm:pt>
    <dgm:pt modelId="{9026A509-5DBB-4A19-B01B-5D68A295A626}" type="sibTrans" cxnId="{03A14A39-B5F7-4E8B-AB8F-2A48C1E95024}">
      <dgm:prSet/>
      <dgm:spPr/>
      <dgm:t>
        <a:bodyPr/>
        <a:lstStyle/>
        <a:p>
          <a:endParaRPr lang="en-US"/>
        </a:p>
      </dgm:t>
    </dgm:pt>
    <dgm:pt modelId="{F7CEF433-941E-449C-906B-D135269E4E87}">
      <dgm:prSet phldrT="[Text]"/>
      <dgm:spPr/>
      <dgm:t>
        <a:bodyPr/>
        <a:lstStyle/>
        <a:p>
          <a:endParaRPr lang="en-US" dirty="0" smtClean="0"/>
        </a:p>
        <a:p>
          <a:r>
            <a:rPr lang="en-US" dirty="0" smtClean="0"/>
            <a:t>Exclusion</a:t>
          </a:r>
          <a:endParaRPr lang="en-US" dirty="0"/>
        </a:p>
      </dgm:t>
    </dgm:pt>
    <dgm:pt modelId="{3E50D0E5-16EC-48C4-9EC3-0916A2D1E63F}" type="parTrans" cxnId="{8A8B1FF7-1F77-496F-B18E-EBFB964F2C22}">
      <dgm:prSet/>
      <dgm:spPr/>
      <dgm:t>
        <a:bodyPr/>
        <a:lstStyle/>
        <a:p>
          <a:endParaRPr lang="en-US"/>
        </a:p>
      </dgm:t>
    </dgm:pt>
    <dgm:pt modelId="{C28ED602-B934-466E-A73B-BF35029C3B67}" type="sibTrans" cxnId="{8A8B1FF7-1F77-496F-B18E-EBFB964F2C22}">
      <dgm:prSet/>
      <dgm:spPr/>
      <dgm:t>
        <a:bodyPr/>
        <a:lstStyle/>
        <a:p>
          <a:endParaRPr lang="en-US"/>
        </a:p>
      </dgm:t>
    </dgm:pt>
    <dgm:pt modelId="{CBA88E75-3E79-4A08-BBBE-F882F5D586B0}" type="pres">
      <dgm:prSet presAssocID="{0FBF577B-159E-4FA9-B697-32BA55AFFC90}" presName="Name0" presStyleCnt="0">
        <dgm:presLayoutVars>
          <dgm:dir/>
          <dgm:animLvl val="lvl"/>
          <dgm:resizeHandles val="exact"/>
        </dgm:presLayoutVars>
      </dgm:prSet>
      <dgm:spPr/>
    </dgm:pt>
    <dgm:pt modelId="{8B7DA9BC-13D9-4F97-B583-F163ABA9833A}" type="pres">
      <dgm:prSet presAssocID="{F7CEF433-941E-449C-906B-D135269E4E87}" presName="Name8" presStyleCnt="0"/>
      <dgm:spPr/>
    </dgm:pt>
    <dgm:pt modelId="{175FB87B-5360-4C77-8B38-6A3670D2AF6D}" type="pres">
      <dgm:prSet presAssocID="{F7CEF433-941E-449C-906B-D135269E4E87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6A51A-2621-4D2D-8F06-6B4C8E709C75}" type="pres">
      <dgm:prSet presAssocID="{F7CEF433-941E-449C-906B-D135269E4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3A9D6-E781-466D-81F5-7FACAACA949D}" type="pres">
      <dgm:prSet presAssocID="{3E37E7BC-374F-4C04-8324-9D368B5E4375}" presName="Name8" presStyleCnt="0"/>
      <dgm:spPr/>
    </dgm:pt>
    <dgm:pt modelId="{E0211574-8D1C-4B51-9326-08435AB8A0F7}" type="pres">
      <dgm:prSet presAssocID="{3E37E7BC-374F-4C04-8324-9D368B5E4375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DADDF-C17D-4F13-9436-CE752DF7DEFC}" type="pres">
      <dgm:prSet presAssocID="{3E37E7BC-374F-4C04-8324-9D368B5E43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F8C84-57AD-491A-A3B9-01E9FC5A6ADC}" type="pres">
      <dgm:prSet presAssocID="{A9A760C1-61B2-4DEA-B91D-68E2EBE2FAE1}" presName="Name8" presStyleCnt="0"/>
      <dgm:spPr/>
    </dgm:pt>
    <dgm:pt modelId="{DC959A51-0605-44D2-9B9D-A38B48837089}" type="pres">
      <dgm:prSet presAssocID="{A9A760C1-61B2-4DEA-B91D-68E2EBE2FAE1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354813-ED08-4EC1-863B-A60BCFBB4A73}" type="pres">
      <dgm:prSet presAssocID="{A9A760C1-61B2-4DEA-B91D-68E2EBE2FAE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65A3C3-EA94-45DB-B272-01969B289130}" type="pres">
      <dgm:prSet presAssocID="{766DF669-E675-4583-BF48-AFBF7E3D56D7}" presName="Name8" presStyleCnt="0"/>
      <dgm:spPr/>
    </dgm:pt>
    <dgm:pt modelId="{A2E500F5-702F-4C0A-8CD6-07F1FBA3C45E}" type="pres">
      <dgm:prSet presAssocID="{766DF669-E675-4583-BF48-AFBF7E3D56D7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57172-67AE-4225-BAD6-BD4266F68736}" type="pres">
      <dgm:prSet presAssocID="{766DF669-E675-4583-BF48-AFBF7E3D56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F5A18-F240-4380-BE37-C404FEC58FA1}" type="pres">
      <dgm:prSet presAssocID="{AF593E3D-F21A-47A9-ACEB-7A169BB895D7}" presName="Name8" presStyleCnt="0"/>
      <dgm:spPr/>
    </dgm:pt>
    <dgm:pt modelId="{D9D818FC-CF3B-4E2F-A207-F3FE2C2B60CE}" type="pres">
      <dgm:prSet presAssocID="{AF593E3D-F21A-47A9-ACEB-7A169BB895D7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970F6-81F6-49A2-98D9-676DC5EBD533}" type="pres">
      <dgm:prSet presAssocID="{AF593E3D-F21A-47A9-ACEB-7A169BB895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7D5885-0B14-48C0-B9DB-5260C33E6194}" type="presOf" srcId="{3E37E7BC-374F-4C04-8324-9D368B5E4375}" destId="{198DADDF-C17D-4F13-9436-CE752DF7DEFC}" srcOrd="1" destOrd="0" presId="urn:microsoft.com/office/officeart/2005/8/layout/pyramid1"/>
    <dgm:cxn modelId="{C4553D94-F3A2-4A31-A3C3-873ADEA579AF}" type="presOf" srcId="{F7CEF433-941E-449C-906B-D135269E4E87}" destId="{D856A51A-2621-4D2D-8F06-6B4C8E709C75}" srcOrd="1" destOrd="0" presId="urn:microsoft.com/office/officeart/2005/8/layout/pyramid1"/>
    <dgm:cxn modelId="{FCEBCA3F-0BC9-43FA-ADC7-C1B706FC2E70}" type="presOf" srcId="{A9A760C1-61B2-4DEA-B91D-68E2EBE2FAE1}" destId="{F9354813-ED08-4EC1-863B-A60BCFBB4A73}" srcOrd="1" destOrd="0" presId="urn:microsoft.com/office/officeart/2005/8/layout/pyramid1"/>
    <dgm:cxn modelId="{F87E4FB4-DC7F-4B19-BE9F-6A553F636D05}" type="presOf" srcId="{A9A760C1-61B2-4DEA-B91D-68E2EBE2FAE1}" destId="{DC959A51-0605-44D2-9B9D-A38B48837089}" srcOrd="0" destOrd="0" presId="urn:microsoft.com/office/officeart/2005/8/layout/pyramid1"/>
    <dgm:cxn modelId="{418035CD-49C8-4C06-B231-66AA8BCE2F13}" srcId="{0FBF577B-159E-4FA9-B697-32BA55AFFC90}" destId="{A9A760C1-61B2-4DEA-B91D-68E2EBE2FAE1}" srcOrd="2" destOrd="0" parTransId="{EF93457F-A0D0-4677-B847-7EBD192F0320}" sibTransId="{639117CE-1BF3-4145-8F66-B4AD34315313}"/>
    <dgm:cxn modelId="{95D96A47-C821-4A0E-A5D8-68F03D90ED29}" type="presOf" srcId="{0FBF577B-159E-4FA9-B697-32BA55AFFC90}" destId="{CBA88E75-3E79-4A08-BBBE-F882F5D586B0}" srcOrd="0" destOrd="0" presId="urn:microsoft.com/office/officeart/2005/8/layout/pyramid1"/>
    <dgm:cxn modelId="{03A14A39-B5F7-4E8B-AB8F-2A48C1E95024}" srcId="{0FBF577B-159E-4FA9-B697-32BA55AFFC90}" destId="{3E37E7BC-374F-4C04-8324-9D368B5E4375}" srcOrd="1" destOrd="0" parTransId="{13B5A50F-C48D-47C7-9426-2C3C8F68C9A4}" sibTransId="{9026A509-5DBB-4A19-B01B-5D68A295A626}"/>
    <dgm:cxn modelId="{8AB24E5B-B27A-4B52-BD49-7D0D4B87C114}" type="presOf" srcId="{AF593E3D-F21A-47A9-ACEB-7A169BB895D7}" destId="{F7A970F6-81F6-49A2-98D9-676DC5EBD533}" srcOrd="1" destOrd="0" presId="urn:microsoft.com/office/officeart/2005/8/layout/pyramid1"/>
    <dgm:cxn modelId="{96E64D96-57F0-4B84-94FD-7D680954D93F}" type="presOf" srcId="{766DF669-E675-4583-BF48-AFBF7E3D56D7}" destId="{43D57172-67AE-4225-BAD6-BD4266F68736}" srcOrd="1" destOrd="0" presId="urn:microsoft.com/office/officeart/2005/8/layout/pyramid1"/>
    <dgm:cxn modelId="{BEAEC77A-1377-48D8-9552-6C2536EA5F6B}" srcId="{0FBF577B-159E-4FA9-B697-32BA55AFFC90}" destId="{AF593E3D-F21A-47A9-ACEB-7A169BB895D7}" srcOrd="4" destOrd="0" parTransId="{A647A6ED-825D-4AA3-875F-8FFDC8566FF0}" sibTransId="{4847C4CD-C320-4A3C-8F5B-B2ABB0801F33}"/>
    <dgm:cxn modelId="{8A8B1FF7-1F77-496F-B18E-EBFB964F2C22}" srcId="{0FBF577B-159E-4FA9-B697-32BA55AFFC90}" destId="{F7CEF433-941E-449C-906B-D135269E4E87}" srcOrd="0" destOrd="0" parTransId="{3E50D0E5-16EC-48C4-9EC3-0916A2D1E63F}" sibTransId="{C28ED602-B934-466E-A73B-BF35029C3B67}"/>
    <dgm:cxn modelId="{413ABE2F-678B-49E1-9923-E90D1DEA5019}" type="presOf" srcId="{F7CEF433-941E-449C-906B-D135269E4E87}" destId="{175FB87B-5360-4C77-8B38-6A3670D2AF6D}" srcOrd="0" destOrd="0" presId="urn:microsoft.com/office/officeart/2005/8/layout/pyramid1"/>
    <dgm:cxn modelId="{F1818C01-1C5B-44FD-929D-BA9C9DED0395}" type="presOf" srcId="{3E37E7BC-374F-4C04-8324-9D368B5E4375}" destId="{E0211574-8D1C-4B51-9326-08435AB8A0F7}" srcOrd="0" destOrd="0" presId="urn:microsoft.com/office/officeart/2005/8/layout/pyramid1"/>
    <dgm:cxn modelId="{1B3E65A5-4229-4B0F-9C4B-81767C66BD03}" type="presOf" srcId="{766DF669-E675-4583-BF48-AFBF7E3D56D7}" destId="{A2E500F5-702F-4C0A-8CD6-07F1FBA3C45E}" srcOrd="0" destOrd="0" presId="urn:microsoft.com/office/officeart/2005/8/layout/pyramid1"/>
    <dgm:cxn modelId="{2ECAA4BC-B492-46AB-A73F-DC48C1E687D3}" srcId="{0FBF577B-159E-4FA9-B697-32BA55AFFC90}" destId="{766DF669-E675-4583-BF48-AFBF7E3D56D7}" srcOrd="3" destOrd="0" parTransId="{3A8BF43E-5E35-47F4-9EF2-474DDDDAA0C6}" sibTransId="{700C1A13-EEA8-4310-B2E4-FE8617EC2856}"/>
    <dgm:cxn modelId="{01E637BA-EFEF-4918-A596-8085110FAB82}" type="presOf" srcId="{AF593E3D-F21A-47A9-ACEB-7A169BB895D7}" destId="{D9D818FC-CF3B-4E2F-A207-F3FE2C2B60CE}" srcOrd="0" destOrd="0" presId="urn:microsoft.com/office/officeart/2005/8/layout/pyramid1"/>
    <dgm:cxn modelId="{26682C14-86B2-4333-AA2D-EF3540B62D1B}" type="presParOf" srcId="{CBA88E75-3E79-4A08-BBBE-F882F5D586B0}" destId="{8B7DA9BC-13D9-4F97-B583-F163ABA9833A}" srcOrd="0" destOrd="0" presId="urn:microsoft.com/office/officeart/2005/8/layout/pyramid1"/>
    <dgm:cxn modelId="{F7EF0A93-8B20-48D1-81A0-FB33C9231523}" type="presParOf" srcId="{8B7DA9BC-13D9-4F97-B583-F163ABA9833A}" destId="{175FB87B-5360-4C77-8B38-6A3670D2AF6D}" srcOrd="0" destOrd="0" presId="urn:microsoft.com/office/officeart/2005/8/layout/pyramid1"/>
    <dgm:cxn modelId="{2330239A-8AD6-478A-81F4-0233AC85CC48}" type="presParOf" srcId="{8B7DA9BC-13D9-4F97-B583-F163ABA9833A}" destId="{D856A51A-2621-4D2D-8F06-6B4C8E709C75}" srcOrd="1" destOrd="0" presId="urn:microsoft.com/office/officeart/2005/8/layout/pyramid1"/>
    <dgm:cxn modelId="{62A5EFC8-EE1E-4A01-A1BD-206C2EC9B0D3}" type="presParOf" srcId="{CBA88E75-3E79-4A08-BBBE-F882F5D586B0}" destId="{E013A9D6-E781-466D-81F5-7FACAACA949D}" srcOrd="1" destOrd="0" presId="urn:microsoft.com/office/officeart/2005/8/layout/pyramid1"/>
    <dgm:cxn modelId="{25DE72CB-3E17-4EEC-9BE2-A6DAAE36905B}" type="presParOf" srcId="{E013A9D6-E781-466D-81F5-7FACAACA949D}" destId="{E0211574-8D1C-4B51-9326-08435AB8A0F7}" srcOrd="0" destOrd="0" presId="urn:microsoft.com/office/officeart/2005/8/layout/pyramid1"/>
    <dgm:cxn modelId="{1BE54127-BA91-45F0-8285-E1787F0E6C4F}" type="presParOf" srcId="{E013A9D6-E781-466D-81F5-7FACAACA949D}" destId="{198DADDF-C17D-4F13-9436-CE752DF7DEFC}" srcOrd="1" destOrd="0" presId="urn:microsoft.com/office/officeart/2005/8/layout/pyramid1"/>
    <dgm:cxn modelId="{DAEA6F7A-E332-4D86-9118-111A7EA5CA2C}" type="presParOf" srcId="{CBA88E75-3E79-4A08-BBBE-F882F5D586B0}" destId="{AF8F8C84-57AD-491A-A3B9-01E9FC5A6ADC}" srcOrd="2" destOrd="0" presId="urn:microsoft.com/office/officeart/2005/8/layout/pyramid1"/>
    <dgm:cxn modelId="{E1BB6A1F-5510-49E1-B29E-E9822B58F622}" type="presParOf" srcId="{AF8F8C84-57AD-491A-A3B9-01E9FC5A6ADC}" destId="{DC959A51-0605-44D2-9B9D-A38B48837089}" srcOrd="0" destOrd="0" presId="urn:microsoft.com/office/officeart/2005/8/layout/pyramid1"/>
    <dgm:cxn modelId="{D98A0C09-B259-46A9-8629-B10E21749F34}" type="presParOf" srcId="{AF8F8C84-57AD-491A-A3B9-01E9FC5A6ADC}" destId="{F9354813-ED08-4EC1-863B-A60BCFBB4A73}" srcOrd="1" destOrd="0" presId="urn:microsoft.com/office/officeart/2005/8/layout/pyramid1"/>
    <dgm:cxn modelId="{CB3CD7C8-2E9C-4176-8504-E454DC7EB626}" type="presParOf" srcId="{CBA88E75-3E79-4A08-BBBE-F882F5D586B0}" destId="{AE65A3C3-EA94-45DB-B272-01969B289130}" srcOrd="3" destOrd="0" presId="urn:microsoft.com/office/officeart/2005/8/layout/pyramid1"/>
    <dgm:cxn modelId="{A35847DA-2766-4D98-BD7F-FCEF477ACF6D}" type="presParOf" srcId="{AE65A3C3-EA94-45DB-B272-01969B289130}" destId="{A2E500F5-702F-4C0A-8CD6-07F1FBA3C45E}" srcOrd="0" destOrd="0" presId="urn:microsoft.com/office/officeart/2005/8/layout/pyramid1"/>
    <dgm:cxn modelId="{439A3FAA-17ED-4B01-AFC7-2136E11EB7EB}" type="presParOf" srcId="{AE65A3C3-EA94-45DB-B272-01969B289130}" destId="{43D57172-67AE-4225-BAD6-BD4266F68736}" srcOrd="1" destOrd="0" presId="urn:microsoft.com/office/officeart/2005/8/layout/pyramid1"/>
    <dgm:cxn modelId="{2AAC4579-40A2-49FB-9FDB-F64FC969FA35}" type="presParOf" srcId="{CBA88E75-3E79-4A08-BBBE-F882F5D586B0}" destId="{A2DF5A18-F240-4380-BE37-C404FEC58FA1}" srcOrd="4" destOrd="0" presId="urn:microsoft.com/office/officeart/2005/8/layout/pyramid1"/>
    <dgm:cxn modelId="{CFF043D0-22BF-4645-9A09-61021A57FA6C}" type="presParOf" srcId="{A2DF5A18-F240-4380-BE37-C404FEC58FA1}" destId="{D9D818FC-CF3B-4E2F-A207-F3FE2C2B60CE}" srcOrd="0" destOrd="0" presId="urn:microsoft.com/office/officeart/2005/8/layout/pyramid1"/>
    <dgm:cxn modelId="{C342F13A-D3DD-4F80-9ACA-0525319D8D40}" type="presParOf" srcId="{A2DF5A18-F240-4380-BE37-C404FEC58FA1}" destId="{F7A970F6-81F6-49A2-98D9-676DC5EBD53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BF577B-159E-4FA9-B697-32BA55AFFC9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9A760C1-61B2-4DEA-B91D-68E2EBE2FAE1}">
      <dgm:prSet phldrT="[Text]"/>
      <dgm:spPr/>
      <dgm:t>
        <a:bodyPr/>
        <a:lstStyle/>
        <a:p>
          <a:r>
            <a:rPr lang="en-US" dirty="0" smtClean="0"/>
            <a:t>Head of Year/ Senior Middle Leaders/ SLT</a:t>
          </a:r>
        </a:p>
        <a:p>
          <a:r>
            <a:rPr lang="en-US" dirty="0" smtClean="0"/>
            <a:t>On call, higher level sanctions</a:t>
          </a:r>
          <a:endParaRPr lang="en-US" dirty="0"/>
        </a:p>
      </dgm:t>
    </dgm:pt>
    <dgm:pt modelId="{EF93457F-A0D0-4677-B847-7EBD192F0320}" type="parTrans" cxnId="{418035CD-49C8-4C06-B231-66AA8BCE2F13}">
      <dgm:prSet/>
      <dgm:spPr/>
      <dgm:t>
        <a:bodyPr/>
        <a:lstStyle/>
        <a:p>
          <a:endParaRPr lang="en-US"/>
        </a:p>
      </dgm:t>
    </dgm:pt>
    <dgm:pt modelId="{639117CE-1BF3-4145-8F66-B4AD34315313}" type="sibTrans" cxnId="{418035CD-49C8-4C06-B231-66AA8BCE2F13}">
      <dgm:prSet/>
      <dgm:spPr/>
      <dgm:t>
        <a:bodyPr/>
        <a:lstStyle/>
        <a:p>
          <a:endParaRPr lang="en-US"/>
        </a:p>
      </dgm:t>
    </dgm:pt>
    <dgm:pt modelId="{766DF669-E675-4583-BF48-AFBF7E3D56D7}">
      <dgm:prSet phldrT="[Text]"/>
      <dgm:spPr/>
      <dgm:t>
        <a:bodyPr/>
        <a:lstStyle/>
        <a:p>
          <a:r>
            <a:rPr lang="en-US" dirty="0" smtClean="0"/>
            <a:t>Head of Department</a:t>
          </a:r>
        </a:p>
        <a:p>
          <a:r>
            <a:rPr lang="en-US" dirty="0" smtClean="0"/>
            <a:t>Day to day routines, medium level sanctions, HOD/ subject report, temporary move out of class, HOD detention flow chart</a:t>
          </a:r>
          <a:endParaRPr lang="en-US" dirty="0"/>
        </a:p>
      </dgm:t>
    </dgm:pt>
    <dgm:pt modelId="{3A8BF43E-5E35-47F4-9EF2-474DDDDAA0C6}" type="parTrans" cxnId="{2ECAA4BC-B492-46AB-A73F-DC48C1E687D3}">
      <dgm:prSet/>
      <dgm:spPr/>
      <dgm:t>
        <a:bodyPr/>
        <a:lstStyle/>
        <a:p>
          <a:endParaRPr lang="en-US"/>
        </a:p>
      </dgm:t>
    </dgm:pt>
    <dgm:pt modelId="{700C1A13-EEA8-4310-B2E4-FE8617EC2856}" type="sibTrans" cxnId="{2ECAA4BC-B492-46AB-A73F-DC48C1E687D3}">
      <dgm:prSet/>
      <dgm:spPr/>
      <dgm:t>
        <a:bodyPr/>
        <a:lstStyle/>
        <a:p>
          <a:endParaRPr lang="en-US"/>
        </a:p>
      </dgm:t>
    </dgm:pt>
    <dgm:pt modelId="{AF593E3D-F21A-47A9-ACEB-7A169BB895D7}">
      <dgm:prSet phldrT="[Text]"/>
      <dgm:spPr/>
      <dgm:t>
        <a:bodyPr/>
        <a:lstStyle/>
        <a:p>
          <a:r>
            <a:rPr lang="en-US" dirty="0" smtClean="0"/>
            <a:t>Classroom/ Class teacher/ Form tutor</a:t>
          </a:r>
        </a:p>
        <a:p>
          <a:r>
            <a:rPr lang="en-US" dirty="0" smtClean="0">
              <a:solidFill>
                <a:srgbClr val="FFFF00"/>
              </a:solidFill>
            </a:rPr>
            <a:t>Daily routines</a:t>
          </a:r>
          <a:r>
            <a:rPr lang="en-US" dirty="0" smtClean="0"/>
            <a:t>, low level sanctions, rewards, class charts, EAR, Jesuit values, class/ tutor reports, staff buddies, </a:t>
          </a:r>
          <a:r>
            <a:rPr lang="en-US" dirty="0" smtClean="0">
              <a:solidFill>
                <a:srgbClr val="FFFF00"/>
              </a:solidFill>
            </a:rPr>
            <a:t>procedures for dealing with </a:t>
          </a:r>
          <a:endParaRPr lang="en-US" dirty="0">
            <a:solidFill>
              <a:srgbClr val="FFFF00"/>
            </a:solidFill>
          </a:endParaRPr>
        </a:p>
      </dgm:t>
    </dgm:pt>
    <dgm:pt modelId="{A647A6ED-825D-4AA3-875F-8FFDC8566FF0}" type="parTrans" cxnId="{BEAEC77A-1377-48D8-9552-6C2536EA5F6B}">
      <dgm:prSet/>
      <dgm:spPr/>
      <dgm:t>
        <a:bodyPr/>
        <a:lstStyle/>
        <a:p>
          <a:endParaRPr lang="en-US"/>
        </a:p>
      </dgm:t>
    </dgm:pt>
    <dgm:pt modelId="{4847C4CD-C320-4A3C-8F5B-B2ABB0801F33}" type="sibTrans" cxnId="{BEAEC77A-1377-48D8-9552-6C2536EA5F6B}">
      <dgm:prSet/>
      <dgm:spPr/>
      <dgm:t>
        <a:bodyPr/>
        <a:lstStyle/>
        <a:p>
          <a:endParaRPr lang="en-US"/>
        </a:p>
      </dgm:t>
    </dgm:pt>
    <dgm:pt modelId="{3E37E7BC-374F-4C04-8324-9D368B5E4375}">
      <dgm:prSet phldrT="[Text]"/>
      <dgm:spPr/>
      <dgm:t>
        <a:bodyPr/>
        <a:lstStyle/>
        <a:p>
          <a:r>
            <a:rPr lang="en-US" dirty="0" err="1" smtClean="0">
              <a:solidFill>
                <a:srgbClr val="FFFF00"/>
              </a:solidFill>
            </a:rPr>
            <a:t>BPro</a:t>
          </a:r>
          <a:r>
            <a:rPr lang="en-US" dirty="0" smtClean="0"/>
            <a:t> </a:t>
          </a:r>
          <a:endParaRPr lang="en-US" dirty="0"/>
        </a:p>
      </dgm:t>
    </dgm:pt>
    <dgm:pt modelId="{13B5A50F-C48D-47C7-9426-2C3C8F68C9A4}" type="parTrans" cxnId="{03A14A39-B5F7-4E8B-AB8F-2A48C1E95024}">
      <dgm:prSet/>
      <dgm:spPr/>
      <dgm:t>
        <a:bodyPr/>
        <a:lstStyle/>
        <a:p>
          <a:endParaRPr lang="en-US"/>
        </a:p>
      </dgm:t>
    </dgm:pt>
    <dgm:pt modelId="{9026A509-5DBB-4A19-B01B-5D68A295A626}" type="sibTrans" cxnId="{03A14A39-B5F7-4E8B-AB8F-2A48C1E95024}">
      <dgm:prSet/>
      <dgm:spPr/>
      <dgm:t>
        <a:bodyPr/>
        <a:lstStyle/>
        <a:p>
          <a:endParaRPr lang="en-US"/>
        </a:p>
      </dgm:t>
    </dgm:pt>
    <dgm:pt modelId="{F7CEF433-941E-449C-906B-D135269E4E87}">
      <dgm:prSet phldrT="[Text]"/>
      <dgm:spPr/>
      <dgm:t>
        <a:bodyPr/>
        <a:lstStyle/>
        <a:p>
          <a:endParaRPr lang="en-US" dirty="0" smtClean="0"/>
        </a:p>
        <a:p>
          <a:r>
            <a:rPr lang="en-US" dirty="0" smtClean="0"/>
            <a:t>Exclusion</a:t>
          </a:r>
          <a:endParaRPr lang="en-US" dirty="0"/>
        </a:p>
      </dgm:t>
    </dgm:pt>
    <dgm:pt modelId="{3E50D0E5-16EC-48C4-9EC3-0916A2D1E63F}" type="parTrans" cxnId="{8A8B1FF7-1F77-496F-B18E-EBFB964F2C22}">
      <dgm:prSet/>
      <dgm:spPr/>
      <dgm:t>
        <a:bodyPr/>
        <a:lstStyle/>
        <a:p>
          <a:endParaRPr lang="en-US"/>
        </a:p>
      </dgm:t>
    </dgm:pt>
    <dgm:pt modelId="{C28ED602-B934-466E-A73B-BF35029C3B67}" type="sibTrans" cxnId="{8A8B1FF7-1F77-496F-B18E-EBFB964F2C22}">
      <dgm:prSet/>
      <dgm:spPr/>
      <dgm:t>
        <a:bodyPr/>
        <a:lstStyle/>
        <a:p>
          <a:endParaRPr lang="en-US"/>
        </a:p>
      </dgm:t>
    </dgm:pt>
    <dgm:pt modelId="{CBA88E75-3E79-4A08-BBBE-F882F5D586B0}" type="pres">
      <dgm:prSet presAssocID="{0FBF577B-159E-4FA9-B697-32BA55AFFC90}" presName="Name0" presStyleCnt="0">
        <dgm:presLayoutVars>
          <dgm:dir/>
          <dgm:animLvl val="lvl"/>
          <dgm:resizeHandles val="exact"/>
        </dgm:presLayoutVars>
      </dgm:prSet>
      <dgm:spPr/>
    </dgm:pt>
    <dgm:pt modelId="{8B7DA9BC-13D9-4F97-B583-F163ABA9833A}" type="pres">
      <dgm:prSet presAssocID="{F7CEF433-941E-449C-906B-D135269E4E87}" presName="Name8" presStyleCnt="0"/>
      <dgm:spPr/>
    </dgm:pt>
    <dgm:pt modelId="{175FB87B-5360-4C77-8B38-6A3670D2AF6D}" type="pres">
      <dgm:prSet presAssocID="{F7CEF433-941E-449C-906B-D135269E4E87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6A51A-2621-4D2D-8F06-6B4C8E709C75}" type="pres">
      <dgm:prSet presAssocID="{F7CEF433-941E-449C-906B-D135269E4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3A9D6-E781-466D-81F5-7FACAACA949D}" type="pres">
      <dgm:prSet presAssocID="{3E37E7BC-374F-4C04-8324-9D368B5E4375}" presName="Name8" presStyleCnt="0"/>
      <dgm:spPr/>
    </dgm:pt>
    <dgm:pt modelId="{E0211574-8D1C-4B51-9326-08435AB8A0F7}" type="pres">
      <dgm:prSet presAssocID="{3E37E7BC-374F-4C04-8324-9D368B5E4375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DADDF-C17D-4F13-9436-CE752DF7DEFC}" type="pres">
      <dgm:prSet presAssocID="{3E37E7BC-374F-4C04-8324-9D368B5E43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F8C84-57AD-491A-A3B9-01E9FC5A6ADC}" type="pres">
      <dgm:prSet presAssocID="{A9A760C1-61B2-4DEA-B91D-68E2EBE2FAE1}" presName="Name8" presStyleCnt="0"/>
      <dgm:spPr/>
    </dgm:pt>
    <dgm:pt modelId="{DC959A51-0605-44D2-9B9D-A38B48837089}" type="pres">
      <dgm:prSet presAssocID="{A9A760C1-61B2-4DEA-B91D-68E2EBE2FAE1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354813-ED08-4EC1-863B-A60BCFBB4A73}" type="pres">
      <dgm:prSet presAssocID="{A9A760C1-61B2-4DEA-B91D-68E2EBE2FAE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65A3C3-EA94-45DB-B272-01969B289130}" type="pres">
      <dgm:prSet presAssocID="{766DF669-E675-4583-BF48-AFBF7E3D56D7}" presName="Name8" presStyleCnt="0"/>
      <dgm:spPr/>
    </dgm:pt>
    <dgm:pt modelId="{A2E500F5-702F-4C0A-8CD6-07F1FBA3C45E}" type="pres">
      <dgm:prSet presAssocID="{766DF669-E675-4583-BF48-AFBF7E3D56D7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57172-67AE-4225-BAD6-BD4266F68736}" type="pres">
      <dgm:prSet presAssocID="{766DF669-E675-4583-BF48-AFBF7E3D56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F5A18-F240-4380-BE37-C404FEC58FA1}" type="pres">
      <dgm:prSet presAssocID="{AF593E3D-F21A-47A9-ACEB-7A169BB895D7}" presName="Name8" presStyleCnt="0"/>
      <dgm:spPr/>
    </dgm:pt>
    <dgm:pt modelId="{D9D818FC-CF3B-4E2F-A207-F3FE2C2B60CE}" type="pres">
      <dgm:prSet presAssocID="{AF593E3D-F21A-47A9-ACEB-7A169BB895D7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970F6-81F6-49A2-98D9-676DC5EBD533}" type="pres">
      <dgm:prSet presAssocID="{AF593E3D-F21A-47A9-ACEB-7A169BB895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7D5885-0B14-48C0-B9DB-5260C33E6194}" type="presOf" srcId="{3E37E7BC-374F-4C04-8324-9D368B5E4375}" destId="{198DADDF-C17D-4F13-9436-CE752DF7DEFC}" srcOrd="1" destOrd="0" presId="urn:microsoft.com/office/officeart/2005/8/layout/pyramid1"/>
    <dgm:cxn modelId="{C4553D94-F3A2-4A31-A3C3-873ADEA579AF}" type="presOf" srcId="{F7CEF433-941E-449C-906B-D135269E4E87}" destId="{D856A51A-2621-4D2D-8F06-6B4C8E709C75}" srcOrd="1" destOrd="0" presId="urn:microsoft.com/office/officeart/2005/8/layout/pyramid1"/>
    <dgm:cxn modelId="{FCEBCA3F-0BC9-43FA-ADC7-C1B706FC2E70}" type="presOf" srcId="{A9A760C1-61B2-4DEA-B91D-68E2EBE2FAE1}" destId="{F9354813-ED08-4EC1-863B-A60BCFBB4A73}" srcOrd="1" destOrd="0" presId="urn:microsoft.com/office/officeart/2005/8/layout/pyramid1"/>
    <dgm:cxn modelId="{F87E4FB4-DC7F-4B19-BE9F-6A553F636D05}" type="presOf" srcId="{A9A760C1-61B2-4DEA-B91D-68E2EBE2FAE1}" destId="{DC959A51-0605-44D2-9B9D-A38B48837089}" srcOrd="0" destOrd="0" presId="urn:microsoft.com/office/officeart/2005/8/layout/pyramid1"/>
    <dgm:cxn modelId="{418035CD-49C8-4C06-B231-66AA8BCE2F13}" srcId="{0FBF577B-159E-4FA9-B697-32BA55AFFC90}" destId="{A9A760C1-61B2-4DEA-B91D-68E2EBE2FAE1}" srcOrd="2" destOrd="0" parTransId="{EF93457F-A0D0-4677-B847-7EBD192F0320}" sibTransId="{639117CE-1BF3-4145-8F66-B4AD34315313}"/>
    <dgm:cxn modelId="{95D96A47-C821-4A0E-A5D8-68F03D90ED29}" type="presOf" srcId="{0FBF577B-159E-4FA9-B697-32BA55AFFC90}" destId="{CBA88E75-3E79-4A08-BBBE-F882F5D586B0}" srcOrd="0" destOrd="0" presId="urn:microsoft.com/office/officeart/2005/8/layout/pyramid1"/>
    <dgm:cxn modelId="{03A14A39-B5F7-4E8B-AB8F-2A48C1E95024}" srcId="{0FBF577B-159E-4FA9-B697-32BA55AFFC90}" destId="{3E37E7BC-374F-4C04-8324-9D368B5E4375}" srcOrd="1" destOrd="0" parTransId="{13B5A50F-C48D-47C7-9426-2C3C8F68C9A4}" sibTransId="{9026A509-5DBB-4A19-B01B-5D68A295A626}"/>
    <dgm:cxn modelId="{8AB24E5B-B27A-4B52-BD49-7D0D4B87C114}" type="presOf" srcId="{AF593E3D-F21A-47A9-ACEB-7A169BB895D7}" destId="{F7A970F6-81F6-49A2-98D9-676DC5EBD533}" srcOrd="1" destOrd="0" presId="urn:microsoft.com/office/officeart/2005/8/layout/pyramid1"/>
    <dgm:cxn modelId="{96E64D96-57F0-4B84-94FD-7D680954D93F}" type="presOf" srcId="{766DF669-E675-4583-BF48-AFBF7E3D56D7}" destId="{43D57172-67AE-4225-BAD6-BD4266F68736}" srcOrd="1" destOrd="0" presId="urn:microsoft.com/office/officeart/2005/8/layout/pyramid1"/>
    <dgm:cxn modelId="{BEAEC77A-1377-48D8-9552-6C2536EA5F6B}" srcId="{0FBF577B-159E-4FA9-B697-32BA55AFFC90}" destId="{AF593E3D-F21A-47A9-ACEB-7A169BB895D7}" srcOrd="4" destOrd="0" parTransId="{A647A6ED-825D-4AA3-875F-8FFDC8566FF0}" sibTransId="{4847C4CD-C320-4A3C-8F5B-B2ABB0801F33}"/>
    <dgm:cxn modelId="{8A8B1FF7-1F77-496F-B18E-EBFB964F2C22}" srcId="{0FBF577B-159E-4FA9-B697-32BA55AFFC90}" destId="{F7CEF433-941E-449C-906B-D135269E4E87}" srcOrd="0" destOrd="0" parTransId="{3E50D0E5-16EC-48C4-9EC3-0916A2D1E63F}" sibTransId="{C28ED602-B934-466E-A73B-BF35029C3B67}"/>
    <dgm:cxn modelId="{413ABE2F-678B-49E1-9923-E90D1DEA5019}" type="presOf" srcId="{F7CEF433-941E-449C-906B-D135269E4E87}" destId="{175FB87B-5360-4C77-8B38-6A3670D2AF6D}" srcOrd="0" destOrd="0" presId="urn:microsoft.com/office/officeart/2005/8/layout/pyramid1"/>
    <dgm:cxn modelId="{F1818C01-1C5B-44FD-929D-BA9C9DED0395}" type="presOf" srcId="{3E37E7BC-374F-4C04-8324-9D368B5E4375}" destId="{E0211574-8D1C-4B51-9326-08435AB8A0F7}" srcOrd="0" destOrd="0" presId="urn:microsoft.com/office/officeart/2005/8/layout/pyramid1"/>
    <dgm:cxn modelId="{1B3E65A5-4229-4B0F-9C4B-81767C66BD03}" type="presOf" srcId="{766DF669-E675-4583-BF48-AFBF7E3D56D7}" destId="{A2E500F5-702F-4C0A-8CD6-07F1FBA3C45E}" srcOrd="0" destOrd="0" presId="urn:microsoft.com/office/officeart/2005/8/layout/pyramid1"/>
    <dgm:cxn modelId="{2ECAA4BC-B492-46AB-A73F-DC48C1E687D3}" srcId="{0FBF577B-159E-4FA9-B697-32BA55AFFC90}" destId="{766DF669-E675-4583-BF48-AFBF7E3D56D7}" srcOrd="3" destOrd="0" parTransId="{3A8BF43E-5E35-47F4-9EF2-474DDDDAA0C6}" sibTransId="{700C1A13-EEA8-4310-B2E4-FE8617EC2856}"/>
    <dgm:cxn modelId="{01E637BA-EFEF-4918-A596-8085110FAB82}" type="presOf" srcId="{AF593E3D-F21A-47A9-ACEB-7A169BB895D7}" destId="{D9D818FC-CF3B-4E2F-A207-F3FE2C2B60CE}" srcOrd="0" destOrd="0" presId="urn:microsoft.com/office/officeart/2005/8/layout/pyramid1"/>
    <dgm:cxn modelId="{26682C14-86B2-4333-AA2D-EF3540B62D1B}" type="presParOf" srcId="{CBA88E75-3E79-4A08-BBBE-F882F5D586B0}" destId="{8B7DA9BC-13D9-4F97-B583-F163ABA9833A}" srcOrd="0" destOrd="0" presId="urn:microsoft.com/office/officeart/2005/8/layout/pyramid1"/>
    <dgm:cxn modelId="{F7EF0A93-8B20-48D1-81A0-FB33C9231523}" type="presParOf" srcId="{8B7DA9BC-13D9-4F97-B583-F163ABA9833A}" destId="{175FB87B-5360-4C77-8B38-6A3670D2AF6D}" srcOrd="0" destOrd="0" presId="urn:microsoft.com/office/officeart/2005/8/layout/pyramid1"/>
    <dgm:cxn modelId="{2330239A-8AD6-478A-81F4-0233AC85CC48}" type="presParOf" srcId="{8B7DA9BC-13D9-4F97-B583-F163ABA9833A}" destId="{D856A51A-2621-4D2D-8F06-6B4C8E709C75}" srcOrd="1" destOrd="0" presId="urn:microsoft.com/office/officeart/2005/8/layout/pyramid1"/>
    <dgm:cxn modelId="{62A5EFC8-EE1E-4A01-A1BD-206C2EC9B0D3}" type="presParOf" srcId="{CBA88E75-3E79-4A08-BBBE-F882F5D586B0}" destId="{E013A9D6-E781-466D-81F5-7FACAACA949D}" srcOrd="1" destOrd="0" presId="urn:microsoft.com/office/officeart/2005/8/layout/pyramid1"/>
    <dgm:cxn modelId="{25DE72CB-3E17-4EEC-9BE2-A6DAAE36905B}" type="presParOf" srcId="{E013A9D6-E781-466D-81F5-7FACAACA949D}" destId="{E0211574-8D1C-4B51-9326-08435AB8A0F7}" srcOrd="0" destOrd="0" presId="urn:microsoft.com/office/officeart/2005/8/layout/pyramid1"/>
    <dgm:cxn modelId="{1BE54127-BA91-45F0-8285-E1787F0E6C4F}" type="presParOf" srcId="{E013A9D6-E781-466D-81F5-7FACAACA949D}" destId="{198DADDF-C17D-4F13-9436-CE752DF7DEFC}" srcOrd="1" destOrd="0" presId="urn:microsoft.com/office/officeart/2005/8/layout/pyramid1"/>
    <dgm:cxn modelId="{DAEA6F7A-E332-4D86-9118-111A7EA5CA2C}" type="presParOf" srcId="{CBA88E75-3E79-4A08-BBBE-F882F5D586B0}" destId="{AF8F8C84-57AD-491A-A3B9-01E9FC5A6ADC}" srcOrd="2" destOrd="0" presId="urn:microsoft.com/office/officeart/2005/8/layout/pyramid1"/>
    <dgm:cxn modelId="{E1BB6A1F-5510-49E1-B29E-E9822B58F622}" type="presParOf" srcId="{AF8F8C84-57AD-491A-A3B9-01E9FC5A6ADC}" destId="{DC959A51-0605-44D2-9B9D-A38B48837089}" srcOrd="0" destOrd="0" presId="urn:microsoft.com/office/officeart/2005/8/layout/pyramid1"/>
    <dgm:cxn modelId="{D98A0C09-B259-46A9-8629-B10E21749F34}" type="presParOf" srcId="{AF8F8C84-57AD-491A-A3B9-01E9FC5A6ADC}" destId="{F9354813-ED08-4EC1-863B-A60BCFBB4A73}" srcOrd="1" destOrd="0" presId="urn:microsoft.com/office/officeart/2005/8/layout/pyramid1"/>
    <dgm:cxn modelId="{CB3CD7C8-2E9C-4176-8504-E454DC7EB626}" type="presParOf" srcId="{CBA88E75-3E79-4A08-BBBE-F882F5D586B0}" destId="{AE65A3C3-EA94-45DB-B272-01969B289130}" srcOrd="3" destOrd="0" presId="urn:microsoft.com/office/officeart/2005/8/layout/pyramid1"/>
    <dgm:cxn modelId="{A35847DA-2766-4D98-BD7F-FCEF477ACF6D}" type="presParOf" srcId="{AE65A3C3-EA94-45DB-B272-01969B289130}" destId="{A2E500F5-702F-4C0A-8CD6-07F1FBA3C45E}" srcOrd="0" destOrd="0" presId="urn:microsoft.com/office/officeart/2005/8/layout/pyramid1"/>
    <dgm:cxn modelId="{439A3FAA-17ED-4B01-AFC7-2136E11EB7EB}" type="presParOf" srcId="{AE65A3C3-EA94-45DB-B272-01969B289130}" destId="{43D57172-67AE-4225-BAD6-BD4266F68736}" srcOrd="1" destOrd="0" presId="urn:microsoft.com/office/officeart/2005/8/layout/pyramid1"/>
    <dgm:cxn modelId="{2AAC4579-40A2-49FB-9FDB-F64FC969FA35}" type="presParOf" srcId="{CBA88E75-3E79-4A08-BBBE-F882F5D586B0}" destId="{A2DF5A18-F240-4380-BE37-C404FEC58FA1}" srcOrd="4" destOrd="0" presId="urn:microsoft.com/office/officeart/2005/8/layout/pyramid1"/>
    <dgm:cxn modelId="{CFF043D0-22BF-4645-9A09-61021A57FA6C}" type="presParOf" srcId="{A2DF5A18-F240-4380-BE37-C404FEC58FA1}" destId="{D9D818FC-CF3B-4E2F-A207-F3FE2C2B60CE}" srcOrd="0" destOrd="0" presId="urn:microsoft.com/office/officeart/2005/8/layout/pyramid1"/>
    <dgm:cxn modelId="{C342F13A-D3DD-4F80-9ACA-0525319D8D40}" type="presParOf" srcId="{A2DF5A18-F240-4380-BE37-C404FEC58FA1}" destId="{F7A970F6-81F6-49A2-98D9-676DC5EBD53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FB87B-5360-4C77-8B38-6A3670D2AF6D}">
      <dsp:nvSpPr>
        <dsp:cNvPr id="0" name=""/>
        <dsp:cNvSpPr/>
      </dsp:nvSpPr>
      <dsp:spPr>
        <a:xfrm>
          <a:off x="3115182" y="0"/>
          <a:ext cx="1557591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Exclusion</a:t>
          </a:r>
          <a:endParaRPr lang="en-US" sz="1600" kern="1200" dirty="0"/>
        </a:p>
      </dsp:txBody>
      <dsp:txXfrm>
        <a:off x="3115182" y="0"/>
        <a:ext cx="1557591" cy="1047761"/>
      </dsp:txXfrm>
    </dsp:sp>
    <dsp:sp modelId="{E0211574-8D1C-4B51-9326-08435AB8A0F7}">
      <dsp:nvSpPr>
        <dsp:cNvPr id="0" name=""/>
        <dsp:cNvSpPr/>
      </dsp:nvSpPr>
      <dsp:spPr>
        <a:xfrm>
          <a:off x="2336386" y="1047761"/>
          <a:ext cx="3115182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rgbClr val="FFFF00"/>
              </a:solidFill>
            </a:rPr>
            <a:t>BPro</a:t>
          </a:r>
          <a:r>
            <a:rPr lang="en-US" sz="1600" kern="1200" dirty="0" smtClean="0"/>
            <a:t> </a:t>
          </a:r>
          <a:endParaRPr lang="en-US" sz="1600" kern="1200" dirty="0"/>
        </a:p>
      </dsp:txBody>
      <dsp:txXfrm>
        <a:off x="2881543" y="1047761"/>
        <a:ext cx="2024868" cy="1047761"/>
      </dsp:txXfrm>
    </dsp:sp>
    <dsp:sp modelId="{DC959A51-0605-44D2-9B9D-A38B48837089}">
      <dsp:nvSpPr>
        <dsp:cNvPr id="0" name=""/>
        <dsp:cNvSpPr/>
      </dsp:nvSpPr>
      <dsp:spPr>
        <a:xfrm>
          <a:off x="1557591" y="2095522"/>
          <a:ext cx="4672773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Head of Year/ Senior Middle Leaders/ SLT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On call, higher level sanctions</a:t>
          </a:r>
          <a:endParaRPr lang="en-US" sz="1600" kern="1200" dirty="0"/>
        </a:p>
      </dsp:txBody>
      <dsp:txXfrm>
        <a:off x="2375326" y="2095522"/>
        <a:ext cx="3037302" cy="1047761"/>
      </dsp:txXfrm>
    </dsp:sp>
    <dsp:sp modelId="{A2E500F5-702F-4C0A-8CD6-07F1FBA3C45E}">
      <dsp:nvSpPr>
        <dsp:cNvPr id="0" name=""/>
        <dsp:cNvSpPr/>
      </dsp:nvSpPr>
      <dsp:spPr>
        <a:xfrm>
          <a:off x="778795" y="3143283"/>
          <a:ext cx="6230364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Head of Department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Day to day routines, medium level sanctions, HOD/ subject report, temporary move out of class, HOD detention flow chart</a:t>
          </a:r>
          <a:endParaRPr lang="en-US" sz="1600" kern="1200" dirty="0"/>
        </a:p>
      </dsp:txBody>
      <dsp:txXfrm>
        <a:off x="1869109" y="3143283"/>
        <a:ext cx="4049737" cy="1047761"/>
      </dsp:txXfrm>
    </dsp:sp>
    <dsp:sp modelId="{D9D818FC-CF3B-4E2F-A207-F3FE2C2B60CE}">
      <dsp:nvSpPr>
        <dsp:cNvPr id="0" name=""/>
        <dsp:cNvSpPr/>
      </dsp:nvSpPr>
      <dsp:spPr>
        <a:xfrm>
          <a:off x="0" y="4191044"/>
          <a:ext cx="7787956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Classroom/ Class teacher/ Form tutor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00"/>
              </a:solidFill>
            </a:rPr>
            <a:t>Daily routines</a:t>
          </a:r>
          <a:r>
            <a:rPr lang="en-US" sz="1600" kern="1200" dirty="0" smtClean="0"/>
            <a:t>, low level sanctions, rewards, class charts, EAR, Jesuit values, class/ tutor reports, staff buddies, </a:t>
          </a:r>
          <a:r>
            <a:rPr lang="en-US" sz="1600" kern="1200" dirty="0" smtClean="0">
              <a:solidFill>
                <a:srgbClr val="FFFF00"/>
              </a:solidFill>
            </a:rPr>
            <a:t>procedures for dealing with </a:t>
          </a:r>
          <a:endParaRPr lang="en-US" sz="1600" kern="1200" dirty="0">
            <a:solidFill>
              <a:srgbClr val="FFFF00"/>
            </a:solidFill>
          </a:endParaRPr>
        </a:p>
      </dsp:txBody>
      <dsp:txXfrm>
        <a:off x="1362892" y="4191044"/>
        <a:ext cx="5062171" cy="10477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FB87B-5360-4C77-8B38-6A3670D2AF6D}">
      <dsp:nvSpPr>
        <dsp:cNvPr id="0" name=""/>
        <dsp:cNvSpPr/>
      </dsp:nvSpPr>
      <dsp:spPr>
        <a:xfrm>
          <a:off x="3115182" y="0"/>
          <a:ext cx="1557591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Exclusion</a:t>
          </a:r>
          <a:endParaRPr lang="en-US" sz="1600" kern="1200" dirty="0"/>
        </a:p>
      </dsp:txBody>
      <dsp:txXfrm>
        <a:off x="3115182" y="0"/>
        <a:ext cx="1557591" cy="1047761"/>
      </dsp:txXfrm>
    </dsp:sp>
    <dsp:sp modelId="{E0211574-8D1C-4B51-9326-08435AB8A0F7}">
      <dsp:nvSpPr>
        <dsp:cNvPr id="0" name=""/>
        <dsp:cNvSpPr/>
      </dsp:nvSpPr>
      <dsp:spPr>
        <a:xfrm>
          <a:off x="2336386" y="1047761"/>
          <a:ext cx="3115182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rgbClr val="FFFF00"/>
              </a:solidFill>
            </a:rPr>
            <a:t>BPro</a:t>
          </a:r>
          <a:r>
            <a:rPr lang="en-US" sz="1600" kern="1200" dirty="0" smtClean="0"/>
            <a:t> </a:t>
          </a:r>
          <a:endParaRPr lang="en-US" sz="1600" kern="1200" dirty="0"/>
        </a:p>
      </dsp:txBody>
      <dsp:txXfrm>
        <a:off x="2881543" y="1047761"/>
        <a:ext cx="2024868" cy="1047761"/>
      </dsp:txXfrm>
    </dsp:sp>
    <dsp:sp modelId="{DC959A51-0605-44D2-9B9D-A38B48837089}">
      <dsp:nvSpPr>
        <dsp:cNvPr id="0" name=""/>
        <dsp:cNvSpPr/>
      </dsp:nvSpPr>
      <dsp:spPr>
        <a:xfrm>
          <a:off x="1557591" y="2095522"/>
          <a:ext cx="4672773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Head of Year/ Senior Middle Leaders/ SLT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On call, higher level sanctions</a:t>
          </a:r>
          <a:endParaRPr lang="en-US" sz="1600" kern="1200" dirty="0"/>
        </a:p>
      </dsp:txBody>
      <dsp:txXfrm>
        <a:off x="2375326" y="2095522"/>
        <a:ext cx="3037302" cy="1047761"/>
      </dsp:txXfrm>
    </dsp:sp>
    <dsp:sp modelId="{A2E500F5-702F-4C0A-8CD6-07F1FBA3C45E}">
      <dsp:nvSpPr>
        <dsp:cNvPr id="0" name=""/>
        <dsp:cNvSpPr/>
      </dsp:nvSpPr>
      <dsp:spPr>
        <a:xfrm>
          <a:off x="778795" y="3143283"/>
          <a:ext cx="6230364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Head of Department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Day to day routines, medium level sanctions, HOD/ subject report, temporary move out of class, HOD detention flow chart</a:t>
          </a:r>
          <a:endParaRPr lang="en-US" sz="1600" kern="1200" dirty="0"/>
        </a:p>
      </dsp:txBody>
      <dsp:txXfrm>
        <a:off x="1869109" y="3143283"/>
        <a:ext cx="4049737" cy="1047761"/>
      </dsp:txXfrm>
    </dsp:sp>
    <dsp:sp modelId="{D9D818FC-CF3B-4E2F-A207-F3FE2C2B60CE}">
      <dsp:nvSpPr>
        <dsp:cNvPr id="0" name=""/>
        <dsp:cNvSpPr/>
      </dsp:nvSpPr>
      <dsp:spPr>
        <a:xfrm>
          <a:off x="0" y="4191044"/>
          <a:ext cx="7787956" cy="1047761"/>
        </a:xfrm>
        <a:prstGeom prst="trapezoid">
          <a:avLst>
            <a:gd name="adj" fmla="val 743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Classroom/ Class teacher/ Form tutor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00"/>
              </a:solidFill>
            </a:rPr>
            <a:t>Daily routines</a:t>
          </a:r>
          <a:r>
            <a:rPr lang="en-US" sz="1600" kern="1200" dirty="0" smtClean="0"/>
            <a:t>, low level sanctions, rewards, class charts, EAR, Jesuit values, class/ tutor reports, staff buddies, </a:t>
          </a:r>
          <a:r>
            <a:rPr lang="en-US" sz="1600" kern="1200" dirty="0" smtClean="0">
              <a:solidFill>
                <a:srgbClr val="FFFF00"/>
              </a:solidFill>
            </a:rPr>
            <a:t>procedures for dealing with </a:t>
          </a:r>
          <a:endParaRPr lang="en-US" sz="1600" kern="1200" dirty="0">
            <a:solidFill>
              <a:srgbClr val="FFFF00"/>
            </a:solidFill>
          </a:endParaRPr>
        </a:p>
      </dsp:txBody>
      <dsp:txXfrm>
        <a:off x="1362892" y="4191044"/>
        <a:ext cx="5062171" cy="1047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293" cy="49711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815" y="1"/>
            <a:ext cx="2945293" cy="49711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351F026D-EF67-499A-89BE-E070BDB838CF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1106"/>
            <a:ext cx="2945293" cy="49711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815" y="9431106"/>
            <a:ext cx="2945293" cy="49711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CF094181-629C-43AB-BDEE-1170DAF25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50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293" cy="49711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815" y="1"/>
            <a:ext cx="2945293" cy="49711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E5C8F9DF-3DF2-4946-99FF-8C1FC2E050C4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39838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6" y="4777696"/>
            <a:ext cx="5437827" cy="3909306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1106"/>
            <a:ext cx="2945293" cy="49711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815" y="9431106"/>
            <a:ext cx="2945293" cy="49711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B0F381CB-1515-41D3-B356-70A2EAF4B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65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ACB43-5D40-405F-B903-C7A6BB5D9B19}" type="slidenum">
              <a:rPr lang="en-GB"/>
              <a:pPr/>
              <a:t>5</a:t>
            </a:fld>
            <a:endParaRPr lang="en-GB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791" y="4304171"/>
            <a:ext cx="5414327" cy="4436316"/>
          </a:xfrm>
        </p:spPr>
        <p:txBody>
          <a:bodyPr/>
          <a:lstStyle/>
          <a:p>
            <a:r>
              <a:rPr lang="en-GB"/>
              <a:t>An eg Hedley Beare one</a:t>
            </a:r>
          </a:p>
          <a:p>
            <a:r>
              <a:rPr lang="en-GB"/>
              <a:t>Military metaphors</a:t>
            </a:r>
          </a:p>
          <a:p>
            <a:r>
              <a:rPr lang="en-GB"/>
              <a:t>Command and control, attention to detail on hair styles, counting ear-rings</a:t>
            </a:r>
          </a:p>
          <a:p>
            <a:r>
              <a:rPr lang="en-GB"/>
              <a:t>Symbolic is bells and lockers</a:t>
            </a:r>
          </a:p>
          <a:p>
            <a:r>
              <a:rPr lang="en-GB"/>
              <a:t>Bells used to ring in factories and prisons</a:t>
            </a:r>
          </a:p>
          <a:p>
            <a:r>
              <a:rPr lang="en-GB"/>
              <a:t>Lockers lining corridors</a:t>
            </a:r>
          </a:p>
          <a:p>
            <a:r>
              <a:rPr lang="en-GB"/>
              <a:t>Others are more guaranteed to impact on learning</a:t>
            </a:r>
          </a:p>
          <a:p>
            <a:r>
              <a:rPr lang="en-GB"/>
              <a:t>Imagine are US teacher getting evaluated by his students (pace and engagement!)</a:t>
            </a:r>
          </a:p>
          <a:p>
            <a:r>
              <a:rPr lang="en-GB"/>
              <a:t>Student feedback (just on lessons)</a:t>
            </a:r>
          </a:p>
          <a:p>
            <a:r>
              <a:rPr lang="en-GB"/>
              <a:t>More structured ways on teaching and learning or the school in general</a:t>
            </a:r>
          </a:p>
          <a:p>
            <a:r>
              <a:rPr lang="en-GB"/>
              <a:t>(eg of co-production of knowledge)</a:t>
            </a:r>
          </a:p>
          <a:p>
            <a:r>
              <a:rPr lang="en-GB"/>
              <a:t>Longer lessons</a:t>
            </a:r>
          </a:p>
          <a:p>
            <a:r>
              <a:rPr lang="en-GB"/>
              <a:t>We have 100 minute lessons – 3 a day</a:t>
            </a:r>
          </a:p>
          <a:p>
            <a:r>
              <a:rPr lang="en-GB"/>
              <a:t>Dramatically improved planning and engagement</a:t>
            </a:r>
          </a:p>
          <a:p>
            <a:r>
              <a:rPr lang="en-GB" b="1"/>
              <a:t>OK – so let’s say you’re a teacher and still sceptical</a:t>
            </a:r>
          </a:p>
          <a:p>
            <a:r>
              <a:rPr lang="en-GB" b="1"/>
              <a:t>Working as a teacher in a factory school shortens your life expectancy</a:t>
            </a:r>
          </a:p>
          <a:p>
            <a:r>
              <a:rPr lang="en-GB" b="1"/>
              <a:t>Let’s look again at the beach photo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41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ACB43-5D40-405F-B903-C7A6BB5D9B19}" type="slidenum">
              <a:rPr lang="en-GB"/>
              <a:pPr/>
              <a:t>17</a:t>
            </a:fld>
            <a:endParaRPr lang="en-GB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791" y="4304171"/>
            <a:ext cx="5414327" cy="4436316"/>
          </a:xfrm>
        </p:spPr>
        <p:txBody>
          <a:bodyPr/>
          <a:lstStyle/>
          <a:p>
            <a:r>
              <a:rPr lang="en-GB"/>
              <a:t>An eg Hedley Beare one</a:t>
            </a:r>
          </a:p>
          <a:p>
            <a:r>
              <a:rPr lang="en-GB"/>
              <a:t>Military metaphors</a:t>
            </a:r>
          </a:p>
          <a:p>
            <a:r>
              <a:rPr lang="en-GB"/>
              <a:t>Command and control, attention to detail on hair styles, counting ear-rings</a:t>
            </a:r>
          </a:p>
          <a:p>
            <a:r>
              <a:rPr lang="en-GB"/>
              <a:t>Symbolic is bells and lockers</a:t>
            </a:r>
          </a:p>
          <a:p>
            <a:r>
              <a:rPr lang="en-GB"/>
              <a:t>Bells used to ring in factories and prisons</a:t>
            </a:r>
          </a:p>
          <a:p>
            <a:r>
              <a:rPr lang="en-GB"/>
              <a:t>Lockers lining corridors</a:t>
            </a:r>
          </a:p>
          <a:p>
            <a:r>
              <a:rPr lang="en-GB"/>
              <a:t>Others are more guaranteed to impact on learning</a:t>
            </a:r>
          </a:p>
          <a:p>
            <a:r>
              <a:rPr lang="en-GB"/>
              <a:t>Imagine are US teacher getting evaluated by his students (pace and engagement!)</a:t>
            </a:r>
          </a:p>
          <a:p>
            <a:r>
              <a:rPr lang="en-GB"/>
              <a:t>Student feedback (just on lessons)</a:t>
            </a:r>
          </a:p>
          <a:p>
            <a:r>
              <a:rPr lang="en-GB"/>
              <a:t>More structured ways on teaching and learning or the school in general</a:t>
            </a:r>
          </a:p>
          <a:p>
            <a:r>
              <a:rPr lang="en-GB"/>
              <a:t>(eg of co-production of knowledge)</a:t>
            </a:r>
          </a:p>
          <a:p>
            <a:r>
              <a:rPr lang="en-GB"/>
              <a:t>Longer lessons</a:t>
            </a:r>
          </a:p>
          <a:p>
            <a:r>
              <a:rPr lang="en-GB"/>
              <a:t>We have 100 minute lessons – 3 a day</a:t>
            </a:r>
          </a:p>
          <a:p>
            <a:r>
              <a:rPr lang="en-GB"/>
              <a:t>Dramatically improved planning and engagement</a:t>
            </a:r>
          </a:p>
          <a:p>
            <a:r>
              <a:rPr lang="en-GB" b="1"/>
              <a:t>OK – so let’s say you’re a teacher and still sceptical</a:t>
            </a:r>
          </a:p>
          <a:p>
            <a:r>
              <a:rPr lang="en-GB" b="1"/>
              <a:t>Working as a teacher in a factory school shortens your life expectancy</a:t>
            </a:r>
          </a:p>
          <a:p>
            <a:r>
              <a:rPr lang="en-GB" b="1"/>
              <a:t>Let’s look again at the beach photo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54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4803345"/>
            <a:ext cx="7940660" cy="763525"/>
          </a:xfrm>
          <a:effectLst/>
        </p:spPr>
        <p:txBody>
          <a:bodyPr>
            <a:normAutofit/>
          </a:bodyPr>
          <a:lstStyle>
            <a:lvl1pPr algn="ct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5566870"/>
            <a:ext cx="7940660" cy="45811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61082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1"/>
            <a:ext cx="6558080" cy="61082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138425"/>
            <a:ext cx="6558080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crooks@sjw.bham.sch.uk" TargetMode="External"/><Relationship Id="rId5" Type="http://schemas.openxmlformats.org/officeDocument/2006/relationships/hyperlink" Target="mailto:kmarston@sjw.bham.sch.uk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2443" y1="26708" x2="2443" y2="26708"/>
                        <a14:backgroundMark x1="3969" y1="64596" x2="3969" y2="64596"/>
                        <a14:backgroundMark x1="18168" y1="70807" x2="19237" y2="70807"/>
                        <a14:backgroundMark x1="37710" y1="80124" x2="37710" y2="80124"/>
                        <a14:backgroundMark x1="58473" y1="85714" x2="59542" y2="84472"/>
                        <a14:backgroundMark x1="69466" y1="54658" x2="70229" y2="54658"/>
                        <a14:backgroundMark x1="80305" y1="79503" x2="84275" y2="75776"/>
                        <a14:backgroundMark x1="90229" y1="50932" x2="91450" y2="48447"/>
                        <a14:backgroundMark x1="57252" y1="14286" x2="57252" y2="14286"/>
                        <a14:backgroundMark x1="48244" y1="14907" x2="48244" y2="1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685" y="1"/>
            <a:ext cx="5174575" cy="127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2443" y1="26708" x2="2443" y2="26708"/>
                        <a14:backgroundMark x1="3969" y1="64596" x2="3969" y2="64596"/>
                        <a14:backgroundMark x1="18168" y1="70807" x2="19237" y2="70807"/>
                        <a14:backgroundMark x1="37710" y1="80124" x2="37710" y2="80124"/>
                        <a14:backgroundMark x1="58473" y1="85714" x2="59542" y2="84472"/>
                        <a14:backgroundMark x1="69466" y1="54658" x2="70229" y2="54658"/>
                        <a14:backgroundMark x1="80305" y1="79503" x2="84275" y2="75776"/>
                        <a14:backgroundMark x1="90229" y1="50932" x2="91450" y2="48447"/>
                        <a14:backgroundMark x1="57252" y1="14286" x2="57252" y2="14286"/>
                        <a14:backgroundMark x1="48244" y1="14907" x2="48244" y2="1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90386" y="5719575"/>
            <a:ext cx="5320149" cy="13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443835"/>
            <a:ext cx="9144000" cy="29013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87524" y="1512349"/>
            <a:ext cx="8568952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00CC"/>
                </a:solidFill>
              </a:rPr>
              <a:t>Saint John Wall Catholic School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604" y="2100821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/>
              <a:t>Mission statement</a:t>
            </a:r>
            <a:br>
              <a:rPr lang="en-GB" sz="2000" b="1" i="1" dirty="0" smtClean="0"/>
            </a:br>
            <a:r>
              <a:rPr lang="en-GB" sz="2000" b="1" i="1" dirty="0" smtClean="0"/>
              <a:t>To educate each and every unique child in our care to hear and respond to what God calls them to be.</a:t>
            </a:r>
            <a:endParaRPr lang="en-GB" sz="2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16" y="3081818"/>
            <a:ext cx="4428445" cy="1129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85" y="69490"/>
            <a:ext cx="866491" cy="124134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589555" y="4372125"/>
            <a:ext cx="8093365" cy="1660544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Strategic approaches to Inclusion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dirty="0" smtClean="0"/>
              <a:t>Katherine Marston, Head of School</a:t>
            </a:r>
            <a:br>
              <a:rPr lang="en-GB" sz="2700" dirty="0" smtClean="0"/>
            </a:br>
            <a:r>
              <a:rPr lang="en-GB" sz="2700" dirty="0" smtClean="0"/>
              <a:t>Sarah Crooks 	Assistant Principal, Behaviour and welfare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38425"/>
            <a:ext cx="8229600" cy="3918803"/>
          </a:xfrm>
        </p:spPr>
        <p:txBody>
          <a:bodyPr/>
          <a:lstStyle/>
          <a:p>
            <a:r>
              <a:rPr lang="en-GB" dirty="0" smtClean="0"/>
              <a:t>Toolkit for classroom teachers</a:t>
            </a:r>
          </a:p>
          <a:p>
            <a:r>
              <a:rPr lang="en-GB" dirty="0" smtClean="0"/>
              <a:t>Starts with lowest level techniques</a:t>
            </a:r>
          </a:p>
          <a:p>
            <a:r>
              <a:rPr lang="en-GB" dirty="0" smtClean="0"/>
              <a:t>Includes Head of Department/ subject intervention before referring to pastoral</a:t>
            </a:r>
          </a:p>
          <a:p>
            <a:r>
              <a:rPr lang="en-GB" dirty="0" smtClean="0"/>
              <a:t>Reinforces layered approach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3554" y="190573"/>
            <a:ext cx="8704185" cy="6108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/>
              <a:t>1. Structures and Procedures – Procedures for dealing with..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740" t="15942" r="24388" b="6978"/>
          <a:stretch/>
        </p:blipFill>
        <p:spPr>
          <a:xfrm rot="20314590">
            <a:off x="967861" y="1838031"/>
            <a:ext cx="3970330" cy="4428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4" t="17611" r="44320" b="22308"/>
          <a:stretch/>
        </p:blipFill>
        <p:spPr>
          <a:xfrm rot="470578">
            <a:off x="2982029" y="2635144"/>
            <a:ext cx="6544195" cy="4002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7655" y="3276295"/>
            <a:ext cx="610820" cy="4581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8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9" t="24266" r="43320" b="67813"/>
          <a:stretch/>
        </p:blipFill>
        <p:spPr>
          <a:xfrm>
            <a:off x="174949" y="1510523"/>
            <a:ext cx="8528433" cy="694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29" t="23831" r="56680" b="67955"/>
          <a:stretch/>
        </p:blipFill>
        <p:spPr>
          <a:xfrm>
            <a:off x="206345" y="2914046"/>
            <a:ext cx="8465642" cy="1068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260" t="23500" r="38310" b="67813"/>
          <a:stretch/>
        </p:blipFill>
        <p:spPr>
          <a:xfrm>
            <a:off x="284735" y="4497935"/>
            <a:ext cx="8246070" cy="8319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3554" y="190573"/>
            <a:ext cx="8704185" cy="6108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/>
              <a:t>1. Structures and Procedures – </a:t>
            </a:r>
            <a:r>
              <a:rPr lang="en-GB" sz="2800" dirty="0" err="1" smtClean="0"/>
              <a:t>BPro</a:t>
            </a:r>
            <a:r>
              <a:rPr lang="en-GB" sz="2800" dirty="0" smtClean="0"/>
              <a:t> (Behaviour Process)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4" y="190573"/>
            <a:ext cx="8704185" cy="61082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800" dirty="0" smtClean="0"/>
              <a:t>1. Structures and Procedures – Clarifying a layered approach to behaviour management to empower and support everyone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931510" y="6483045"/>
            <a:ext cx="1212490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    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5649787"/>
              </p:ext>
            </p:extLst>
          </p:nvPr>
        </p:nvGraphicFramePr>
        <p:xfrm>
          <a:off x="67202" y="1368001"/>
          <a:ext cx="7787956" cy="5238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7938830" y="1377985"/>
            <a:ext cx="0" cy="519197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22503" y="1291130"/>
            <a:ext cx="97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More serious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2503" y="6021380"/>
            <a:ext cx="97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Less serious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61082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2. Provision – Saint Francis Centre and The Ark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232664"/>
              </p:ext>
            </p:extLst>
          </p:nvPr>
        </p:nvGraphicFramePr>
        <p:xfrm>
          <a:off x="-9149" y="995680"/>
          <a:ext cx="9153150" cy="61417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85164">
                  <a:extLst>
                    <a:ext uri="{9D8B030D-6E8A-4147-A177-3AD203B41FA5}">
                      <a16:colId xmlns:a16="http://schemas.microsoft.com/office/drawing/2014/main" val="4246214123"/>
                    </a:ext>
                  </a:extLst>
                </a:gridCol>
                <a:gridCol w="3664920">
                  <a:extLst>
                    <a:ext uri="{9D8B030D-6E8A-4147-A177-3AD203B41FA5}">
                      <a16:colId xmlns:a16="http://schemas.microsoft.com/office/drawing/2014/main" val="3147984766"/>
                    </a:ext>
                  </a:extLst>
                </a:gridCol>
                <a:gridCol w="3503066">
                  <a:extLst>
                    <a:ext uri="{9D8B030D-6E8A-4147-A177-3AD203B41FA5}">
                      <a16:colId xmlns:a16="http://schemas.microsoft.com/office/drawing/2014/main" val="1341838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Provision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Saint Francis Centre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The Ark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66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Hours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8.55 am to 4.30 pm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10.00am to 2.00pm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7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Staffing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Inclusion</a:t>
                      </a:r>
                      <a:r>
                        <a:rPr lang="en-GB" baseline="0" dirty="0" smtClean="0"/>
                        <a:t> coordinator who is a senior middle leader, deputy DSL and deputy SPOC (full time teacher hours)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Inclusion coordinator who is a member of support</a:t>
                      </a:r>
                      <a:r>
                        <a:rPr lang="en-GB" baseline="0" dirty="0" smtClean="0"/>
                        <a:t> staff (works 8.45 – 2.15, 27.5 hours per week)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52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Purpose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On-site</a:t>
                      </a:r>
                      <a:r>
                        <a:rPr lang="en-GB" baseline="0" dirty="0" smtClean="0"/>
                        <a:t> inclusion room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On-site long term placement room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386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Why</a:t>
                      </a:r>
                      <a:r>
                        <a:rPr lang="en-GB" baseline="0" dirty="0" smtClean="0"/>
                        <a:t> pupils are placed there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Day to day incidents, investigations, serious on</a:t>
                      </a:r>
                      <a:r>
                        <a:rPr lang="en-GB" baseline="0" dirty="0" smtClean="0"/>
                        <a:t> call events, return from exclusion, awaiting parental interview, awaiting </a:t>
                      </a:r>
                      <a:r>
                        <a:rPr lang="en-GB" sz="1800" baseline="0" dirty="0" smtClean="0"/>
                        <a:t>placement/s</a:t>
                      </a:r>
                      <a:r>
                        <a:rPr lang="en-GB" sz="1800" dirty="0" smtClean="0"/>
                        <a:t>hort term placements (SJW</a:t>
                      </a:r>
                      <a:r>
                        <a:rPr lang="en-GB" sz="1800" baseline="0" dirty="0" smtClean="0"/>
                        <a:t> pupils and other schools)</a:t>
                      </a:r>
                      <a:endParaRPr lang="en-GB" sz="18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ng managed move/</a:t>
                      </a:r>
                    </a:p>
                    <a:p>
                      <a:r>
                        <a:rPr lang="en-GB" baseline="0" dirty="0" smtClean="0"/>
                        <a:t>(+ if feeling ill)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Long term placements (SJW</a:t>
                      </a:r>
                      <a:r>
                        <a:rPr lang="en-GB" baseline="0" dirty="0" smtClean="0"/>
                        <a:t> pupils and other schools)</a:t>
                      </a:r>
                      <a:endParaRPr lang="en-GB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 smtClean="0"/>
                        <a:t>Return</a:t>
                      </a:r>
                      <a:r>
                        <a:rPr lang="en-GB" baseline="0" dirty="0" smtClean="0"/>
                        <a:t> from managed move/ re-integration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aseline="0" dirty="0" smtClean="0"/>
                        <a:t>Key Stage 4 provision (early study leave!)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aseline="0" dirty="0" smtClean="0"/>
                        <a:t>Formal examinations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3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Who can place them there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Head of Year, on call</a:t>
                      </a:r>
                      <a:r>
                        <a:rPr lang="en-GB" baseline="0" dirty="0" smtClean="0"/>
                        <a:t> staff, senior leaders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Assistant Principal,</a:t>
                      </a:r>
                      <a:r>
                        <a:rPr lang="en-GB" baseline="0" dirty="0" smtClean="0"/>
                        <a:t> Inclusion coordinator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636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Work they complete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Pre-prepared folder work, examination</a:t>
                      </a:r>
                      <a:r>
                        <a:rPr lang="en-GB" baseline="0" dirty="0" smtClean="0"/>
                        <a:t> homework, work set by teacher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Work for qualification subjects or set by teachers from timetabled lessons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170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9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61082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2. Provision – Saint Francis Centre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132511"/>
              </p:ext>
            </p:extLst>
          </p:nvPr>
        </p:nvGraphicFramePr>
        <p:xfrm>
          <a:off x="143555" y="1138425"/>
          <a:ext cx="853501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345">
                  <a:extLst>
                    <a:ext uri="{9D8B030D-6E8A-4147-A177-3AD203B41FA5}">
                      <a16:colId xmlns:a16="http://schemas.microsoft.com/office/drawing/2014/main" val="3664576724"/>
                    </a:ext>
                  </a:extLst>
                </a:gridCol>
                <a:gridCol w="7160665">
                  <a:extLst>
                    <a:ext uri="{9D8B030D-6E8A-4147-A177-3AD203B41FA5}">
                      <a16:colId xmlns:a16="http://schemas.microsoft.com/office/drawing/2014/main" val="2394052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 typical day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6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Registration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Reading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223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Lesson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subjects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9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Break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Arts and Crafts, word searches, cross</a:t>
                      </a:r>
                      <a:r>
                        <a:rPr lang="en-GB" baseline="0" dirty="0" smtClean="0"/>
                        <a:t> stitch, knitting, puzzles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403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Lesson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subjects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821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Lesson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18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Lunch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Arts and Crafts, word searches, cross</a:t>
                      </a:r>
                      <a:r>
                        <a:rPr lang="en-GB" baseline="0" dirty="0" smtClean="0"/>
                        <a:t> stitch, knitting, puzzles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463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Lesson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Ninja Maths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28328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8" y="4192526"/>
            <a:ext cx="3875689" cy="2572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115" y="4158129"/>
            <a:ext cx="3980756" cy="26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61082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2. Provision – The Ark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374124"/>
              </p:ext>
            </p:extLst>
          </p:nvPr>
        </p:nvGraphicFramePr>
        <p:xfrm>
          <a:off x="143555" y="1138425"/>
          <a:ext cx="853501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345">
                  <a:extLst>
                    <a:ext uri="{9D8B030D-6E8A-4147-A177-3AD203B41FA5}">
                      <a16:colId xmlns:a16="http://schemas.microsoft.com/office/drawing/2014/main" val="3664576724"/>
                    </a:ext>
                  </a:extLst>
                </a:gridCol>
                <a:gridCol w="7160665">
                  <a:extLst>
                    <a:ext uri="{9D8B030D-6E8A-4147-A177-3AD203B41FA5}">
                      <a16:colId xmlns:a16="http://schemas.microsoft.com/office/drawing/2014/main" val="2394052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 typical day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6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Arrive 10.00am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223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Lesson 1-3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Personalised / flexible learning tasks set depending on the qualifications pupils are studying 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9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3 x 20 minutes of PE a week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821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Lunch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Arts and Crafts, word searches, cross</a:t>
                      </a:r>
                      <a:r>
                        <a:rPr lang="en-GB" baseline="0" dirty="0" smtClean="0"/>
                        <a:t> stitch, knitting, puzzles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18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Depart</a:t>
                      </a:r>
                      <a:r>
                        <a:rPr lang="en-GB" baseline="0" dirty="0" smtClean="0"/>
                        <a:t> 2.00pm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4632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705" y="4039820"/>
            <a:ext cx="4267570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69490"/>
            <a:ext cx="9000445" cy="916229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dirty="0" smtClean="0"/>
              <a:t>3. </a:t>
            </a:r>
            <a:r>
              <a:rPr lang="en-GB" sz="3100" dirty="0" smtClean="0"/>
              <a:t>Ethos – Restorative Justice and Emotional Coaching</a:t>
            </a:r>
            <a:endParaRPr lang="en-GB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4123035" cy="3664920"/>
          </a:xfrm>
        </p:spPr>
        <p:txBody>
          <a:bodyPr>
            <a:normAutofit/>
          </a:bodyPr>
          <a:lstStyle/>
          <a:p>
            <a:r>
              <a:rPr lang="en-GB" dirty="0" smtClean="0"/>
              <a:t>Pastoral ethos / mission statement</a:t>
            </a:r>
          </a:p>
          <a:p>
            <a:r>
              <a:rPr lang="en-GB" dirty="0" smtClean="0"/>
              <a:t>Jesuit Values words on reports, statements, </a:t>
            </a:r>
            <a:r>
              <a:rPr lang="en-GB" dirty="0" err="1" smtClean="0"/>
              <a:t>classcharts</a:t>
            </a:r>
            <a:endParaRPr lang="en-GB" dirty="0" smtClean="0"/>
          </a:p>
          <a:p>
            <a:r>
              <a:rPr lang="en-GB" dirty="0" smtClean="0"/>
              <a:t>Staff Training</a:t>
            </a:r>
          </a:p>
          <a:p>
            <a:r>
              <a:rPr lang="en-GB" dirty="0" smtClean="0"/>
              <a:t>Questions prompt sheet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198" t="12153" r="31369" b="4880"/>
          <a:stretch/>
        </p:blipFill>
        <p:spPr>
          <a:xfrm>
            <a:off x="5030115" y="1891351"/>
            <a:ext cx="4051258" cy="4919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5" y="5261460"/>
            <a:ext cx="473385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0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8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GB" sz="4400" b="1" dirty="0" smtClean="0"/>
              <a:t>Strategic Developments</a:t>
            </a:r>
            <a:endParaRPr lang="en-GB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20" y="3852576"/>
            <a:ext cx="3953382" cy="296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55" y="3288046"/>
            <a:ext cx="2137870" cy="3017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549" y="1291654"/>
            <a:ext cx="8398775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/>
              <a:t>Structures and procedures – ‘</a:t>
            </a:r>
            <a:r>
              <a:rPr lang="en-GB" sz="2800" dirty="0" err="1" smtClean="0"/>
              <a:t>Bpro</a:t>
            </a:r>
            <a:r>
              <a:rPr lang="en-GB" sz="2800" dirty="0" smtClean="0"/>
              <a:t>’ and staff routines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Provision – Saint Francis Centre and The Ark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Ethos – Restorative Justice and Emotional Coaching</a:t>
            </a: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586835" y="4650640"/>
            <a:ext cx="1985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Any questions?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4130" y="2893019"/>
            <a:ext cx="381762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hlinkClick r:id="rId5"/>
              </a:rPr>
              <a:t>kmarston@sjw.bham.sch.uk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  <a:hlinkClick r:id="rId6"/>
              </a:rPr>
              <a:t>scrooks@sjw.bham.sch.uk</a:t>
            </a:r>
            <a:endParaRPr lang="en-GB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88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61082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Saint John Wall Catholic School – The Journey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8229600" cy="458115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July 2012, Ofsted Good</a:t>
            </a:r>
          </a:p>
          <a:p>
            <a:r>
              <a:rPr lang="en-GB" dirty="0" smtClean="0"/>
              <a:t>August 2012, August 2013, August 2014 results declined to only 24% 5 A* - C including English and Maths</a:t>
            </a:r>
          </a:p>
          <a:p>
            <a:r>
              <a:rPr lang="en-GB" dirty="0" smtClean="0"/>
              <a:t>2014, Warning letter from the LA requiring improvements</a:t>
            </a:r>
          </a:p>
          <a:p>
            <a:r>
              <a:rPr lang="en-GB" dirty="0" smtClean="0"/>
              <a:t>Couldn’t recruit new </a:t>
            </a:r>
            <a:r>
              <a:rPr lang="en-GB" dirty="0" err="1" smtClean="0"/>
              <a:t>Headteacher</a:t>
            </a:r>
            <a:endParaRPr lang="en-GB" dirty="0" smtClean="0"/>
          </a:p>
          <a:p>
            <a:r>
              <a:rPr lang="en-GB" dirty="0" smtClean="0"/>
              <a:t>September 2015, Tony Quinn seconded as Executive Principal</a:t>
            </a:r>
          </a:p>
          <a:p>
            <a:r>
              <a:rPr lang="en-GB" dirty="0" smtClean="0"/>
              <a:t>November 2015, Katherine Marston seconded as Head of School</a:t>
            </a:r>
          </a:p>
          <a:p>
            <a:r>
              <a:rPr lang="en-GB" dirty="0" smtClean="0"/>
              <a:t>Capacity to Improve Plan established</a:t>
            </a:r>
          </a:p>
          <a:p>
            <a:r>
              <a:rPr lang="en-GB" dirty="0" smtClean="0"/>
              <a:t>2015 – 2016, Re-structuring of SLT (new roles Jan 2016), Middle Leaders (new roles Sept 2016)</a:t>
            </a:r>
          </a:p>
          <a:p>
            <a:r>
              <a:rPr lang="en-GB" dirty="0" smtClean="0"/>
              <a:t>2016 – 2017, Support staff re-structuring (new roles Nov 2016)</a:t>
            </a:r>
          </a:p>
        </p:txBody>
      </p:sp>
    </p:spTree>
    <p:extLst>
      <p:ext uri="{BB962C8B-B14F-4D97-AF65-F5344CB8AC3E}">
        <p14:creationId xmlns:p14="http://schemas.microsoft.com/office/powerpoint/2010/main" val="30058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61082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Saint John Wall Catholic School – The Journey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38425"/>
            <a:ext cx="8229600" cy="2443280"/>
          </a:xfrm>
        </p:spPr>
        <p:txBody>
          <a:bodyPr>
            <a:normAutofit/>
          </a:bodyPr>
          <a:lstStyle/>
          <a:p>
            <a:r>
              <a:rPr lang="en-GB" dirty="0" smtClean="0"/>
              <a:t>April 2017, Ofsted Good</a:t>
            </a:r>
          </a:p>
          <a:p>
            <a:r>
              <a:rPr lang="en-GB" dirty="0" smtClean="0"/>
              <a:t>August 2017, P8 of +0.63 (+0.55 </a:t>
            </a:r>
            <a:r>
              <a:rPr lang="en-GB" dirty="0" err="1" smtClean="0"/>
              <a:t>disadv</a:t>
            </a:r>
            <a:r>
              <a:rPr lang="en-GB" dirty="0" smtClean="0"/>
              <a:t>.)</a:t>
            </a:r>
            <a:endParaRPr lang="en-GB" sz="3200" dirty="0" smtClean="0"/>
          </a:p>
          <a:p>
            <a:r>
              <a:rPr lang="en-GB" dirty="0" smtClean="0"/>
              <a:t>November 2017, Outstanding S48 grading</a:t>
            </a:r>
          </a:p>
          <a:p>
            <a:r>
              <a:rPr lang="en-GB" dirty="0" smtClean="0"/>
              <a:t>August 2018, P8 of +0.68 (+0.55 </a:t>
            </a:r>
            <a:r>
              <a:rPr lang="en-GB" dirty="0" err="1" smtClean="0"/>
              <a:t>disadv</a:t>
            </a:r>
            <a:r>
              <a:rPr lang="en-GB" dirty="0" smtClean="0"/>
              <a:t>.)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985" y="1086702"/>
            <a:ext cx="1374345" cy="1381834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307828"/>
              </p:ext>
            </p:extLst>
          </p:nvPr>
        </p:nvGraphicFramePr>
        <p:xfrm>
          <a:off x="143555" y="349609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457879"/>
              </p:ext>
            </p:extLst>
          </p:nvPr>
        </p:nvGraphicFramePr>
        <p:xfrm>
          <a:off x="4501728" y="400821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718" y="2532850"/>
            <a:ext cx="144487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3728926"/>
            <a:ext cx="1832460" cy="213787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FTE:</a:t>
            </a:r>
          </a:p>
          <a:p>
            <a:pPr marL="0" indent="0">
              <a:buNone/>
            </a:pPr>
            <a:r>
              <a:rPr lang="en-GB" dirty="0" smtClean="0"/>
              <a:t>15/16: 69</a:t>
            </a:r>
          </a:p>
          <a:p>
            <a:pPr marL="0" indent="0">
              <a:buNone/>
            </a:pPr>
            <a:r>
              <a:rPr lang="en-GB" dirty="0" smtClean="0"/>
              <a:t>16/17: 52</a:t>
            </a:r>
          </a:p>
          <a:p>
            <a:pPr marL="0" indent="0">
              <a:buNone/>
            </a:pPr>
            <a:r>
              <a:rPr lang="en-GB" dirty="0" smtClean="0"/>
              <a:t>17/18: 38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6260" y="222195"/>
            <a:ext cx="8229600" cy="610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Headline figures and school context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92245" y="3734410"/>
            <a:ext cx="1832460" cy="2137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dirty="0" smtClean="0"/>
              <a:t>PEX:</a:t>
            </a:r>
          </a:p>
          <a:p>
            <a:pPr marL="0" indent="0">
              <a:buFont typeface="Arial" pitchFamily="34" charset="0"/>
              <a:buNone/>
            </a:pPr>
            <a:r>
              <a:rPr lang="en-GB" dirty="0" smtClean="0"/>
              <a:t>15/16: 1</a:t>
            </a:r>
          </a:p>
          <a:p>
            <a:pPr marL="0" indent="0">
              <a:buFont typeface="Arial" pitchFamily="34" charset="0"/>
              <a:buNone/>
            </a:pPr>
            <a:r>
              <a:rPr lang="en-GB" dirty="0" smtClean="0"/>
              <a:t>16/17: 3</a:t>
            </a:r>
          </a:p>
          <a:p>
            <a:pPr marL="0" indent="0">
              <a:buFont typeface="Arial" pitchFamily="34" charset="0"/>
              <a:buNone/>
            </a:pPr>
            <a:r>
              <a:rPr lang="en-GB" dirty="0" smtClean="0"/>
              <a:t>17/18: 0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5524" y="3728926"/>
            <a:ext cx="2290575" cy="2137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dirty="0" smtClean="0"/>
              <a:t>Attendance:</a:t>
            </a:r>
          </a:p>
          <a:p>
            <a:pPr marL="0" indent="0">
              <a:buFont typeface="Arial" pitchFamily="34" charset="0"/>
              <a:buNone/>
            </a:pPr>
            <a:r>
              <a:rPr lang="en-GB" dirty="0" smtClean="0"/>
              <a:t>15/16: 95.5%</a:t>
            </a:r>
          </a:p>
          <a:p>
            <a:pPr marL="0" indent="0">
              <a:buFont typeface="Arial" pitchFamily="34" charset="0"/>
              <a:buNone/>
            </a:pPr>
            <a:r>
              <a:rPr lang="en-GB" dirty="0" smtClean="0"/>
              <a:t>16/17: 95%</a:t>
            </a:r>
          </a:p>
          <a:p>
            <a:pPr marL="0" indent="0">
              <a:buFont typeface="Arial" pitchFamily="34" charset="0"/>
              <a:buNone/>
            </a:pPr>
            <a:r>
              <a:rPr lang="en-GB" dirty="0" smtClean="0"/>
              <a:t>17/18: 94.49%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96260" y="1291130"/>
            <a:ext cx="42757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621 pupils on roll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387 boys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243 girls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29 pupils current waiting list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706" y="1291130"/>
            <a:ext cx="44284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33.01% FSM</a:t>
            </a:r>
          </a:p>
          <a:p>
            <a:r>
              <a:rPr lang="en-GB" sz="2800" dirty="0">
                <a:solidFill>
                  <a:schemeClr val="bg1"/>
                </a:solidFill>
              </a:rPr>
              <a:t>65.85% EAL</a:t>
            </a:r>
          </a:p>
          <a:p>
            <a:r>
              <a:rPr lang="en-GB" sz="2800" dirty="0">
                <a:solidFill>
                  <a:schemeClr val="bg1"/>
                </a:solidFill>
              </a:rPr>
              <a:t>41.83% PP</a:t>
            </a:r>
          </a:p>
          <a:p>
            <a:r>
              <a:rPr lang="en-GB" sz="2800" dirty="0">
                <a:solidFill>
                  <a:schemeClr val="bg1"/>
                </a:solidFill>
              </a:rPr>
              <a:t>Current attendance 95.36%</a:t>
            </a:r>
          </a:p>
        </p:txBody>
      </p:sp>
    </p:spTree>
    <p:extLst>
      <p:ext uri="{BB962C8B-B14F-4D97-AF65-F5344CB8AC3E}">
        <p14:creationId xmlns:p14="http://schemas.microsoft.com/office/powerpoint/2010/main" val="175993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8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GB" sz="4400" b="1" dirty="0" smtClean="0"/>
              <a:t>Strategic Developments</a:t>
            </a:r>
            <a:endParaRPr lang="en-GB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20" y="3852576"/>
            <a:ext cx="3953382" cy="296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65" y="3827937"/>
            <a:ext cx="2137870" cy="3017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965" y="1596540"/>
            <a:ext cx="8398775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/>
              <a:t>Structures and procedures – ‘</a:t>
            </a:r>
            <a:r>
              <a:rPr lang="en-GB" sz="2800" dirty="0" err="1" smtClean="0"/>
              <a:t>Bpro</a:t>
            </a:r>
            <a:r>
              <a:rPr lang="en-GB" sz="2800" dirty="0" smtClean="0"/>
              <a:t>’ and staff routines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Provision – Saint Francis Centre and The Ark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Ethos – Restorative Justice and Emotional Coaching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62301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69490"/>
            <a:ext cx="8704186" cy="795147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800" dirty="0" smtClean="0"/>
              <a:t>1. Structures and Procedures – Clarifying a layered approach to behaviour management to empower and support everyone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931510" y="6483045"/>
            <a:ext cx="1212490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    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82882505"/>
              </p:ext>
            </p:extLst>
          </p:nvPr>
        </p:nvGraphicFramePr>
        <p:xfrm>
          <a:off x="67202" y="1368001"/>
          <a:ext cx="7787956" cy="5238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7938830" y="1377985"/>
            <a:ext cx="0" cy="519197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22503" y="1291130"/>
            <a:ext cx="97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More serious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2503" y="6021380"/>
            <a:ext cx="97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Less serious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52" y="841807"/>
            <a:ext cx="8229600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Back to Basics expectations established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59" y="1343882"/>
            <a:ext cx="8704185" cy="4428445"/>
          </a:xfrm>
        </p:spPr>
        <p:txBody>
          <a:bodyPr/>
          <a:lstStyle/>
          <a:p>
            <a:r>
              <a:rPr lang="en-GB" dirty="0" smtClean="0"/>
              <a:t>Red jackets</a:t>
            </a:r>
          </a:p>
          <a:p>
            <a:r>
              <a:rPr lang="en-GB" dirty="0" smtClean="0"/>
              <a:t>Corridors and lesson transitions</a:t>
            </a:r>
          </a:p>
          <a:p>
            <a:r>
              <a:rPr lang="en-GB" dirty="0" smtClean="0"/>
              <a:t>Staff duties</a:t>
            </a:r>
          </a:p>
          <a:p>
            <a:r>
              <a:rPr lang="en-GB" dirty="0" smtClean="0"/>
              <a:t>Regular staff reminders in briefing, </a:t>
            </a:r>
            <a:r>
              <a:rPr lang="en-GB" dirty="0"/>
              <a:t> </a:t>
            </a:r>
            <a:r>
              <a:rPr lang="en-GB" dirty="0" smtClean="0"/>
              <a:t>                                                     staff meetings, including follow                                                                    up with individuals</a:t>
            </a:r>
          </a:p>
          <a:p>
            <a:r>
              <a:rPr lang="en-GB" dirty="0" smtClean="0"/>
              <a:t>All PowerPoints/ resources available on staff shared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1672" y="222195"/>
            <a:ext cx="8704185" cy="6108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/>
              <a:t>1. Structures and Procedures – Daily routines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445" t="13622" r="39001" b="39246"/>
          <a:stretch/>
        </p:blipFill>
        <p:spPr>
          <a:xfrm>
            <a:off x="53413" y="4875252"/>
            <a:ext cx="5326302" cy="1933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635" t="11693" r="50184" b="15299"/>
          <a:stretch/>
        </p:blipFill>
        <p:spPr>
          <a:xfrm>
            <a:off x="5790470" y="1703737"/>
            <a:ext cx="3189187" cy="2300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866" t="28131" r="48533" b="20161"/>
          <a:stretch/>
        </p:blipFill>
        <p:spPr>
          <a:xfrm>
            <a:off x="5608080" y="4905756"/>
            <a:ext cx="3392364" cy="19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6" y="69490"/>
            <a:ext cx="8856889" cy="916229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Example of Daily routines (from Back to basics staff training)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6" y="1138424"/>
            <a:ext cx="8856889" cy="56500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FF00"/>
                </a:solidFill>
              </a:rPr>
              <a:t>3.10pm End of school</a:t>
            </a:r>
          </a:p>
          <a:p>
            <a:pPr marL="0" indent="0">
              <a:buNone/>
            </a:pPr>
            <a:r>
              <a:rPr lang="en-GB" dirty="0"/>
              <a:t>All pupils to leave the site via the side gate. One way system does not apply.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FF00"/>
                </a:solidFill>
              </a:rPr>
              <a:t>Duties in red/ orange jackets. (All other staff buffer time until 3.20pm)</a:t>
            </a:r>
          </a:p>
          <a:p>
            <a:pPr marL="0" indent="0">
              <a:buNone/>
            </a:pPr>
            <a:r>
              <a:rPr lang="en-GB" u="sng" dirty="0"/>
              <a:t>Toilets</a:t>
            </a:r>
          </a:p>
          <a:p>
            <a:pPr marL="0" indent="0">
              <a:buNone/>
            </a:pPr>
            <a:r>
              <a:rPr lang="en-GB" dirty="0"/>
              <a:t>Monitor behaviour and safety, keep area calm and clear pupils outside Make way to bus stop after area is clear.</a:t>
            </a:r>
          </a:p>
          <a:p>
            <a:pPr marL="0" indent="0">
              <a:buNone/>
            </a:pPr>
            <a:r>
              <a:rPr lang="en-GB" u="sng" dirty="0"/>
              <a:t>School lane/ car park gate/ entrance to school lane</a:t>
            </a:r>
          </a:p>
          <a:p>
            <a:pPr marL="0" indent="0">
              <a:buNone/>
            </a:pPr>
            <a:r>
              <a:rPr lang="en-GB" dirty="0"/>
              <a:t>Monitor behaviour, safety and traffic/ crossing the road. Encourage pupils to leave calmly and queue for the bus. </a:t>
            </a:r>
          </a:p>
          <a:p>
            <a:pPr marL="0" indent="0">
              <a:buNone/>
            </a:pPr>
            <a:r>
              <a:rPr lang="en-GB" u="sng" dirty="0"/>
              <a:t>Bus stop</a:t>
            </a:r>
          </a:p>
          <a:p>
            <a:pPr marL="0" indent="0">
              <a:buNone/>
            </a:pPr>
            <a:r>
              <a:rPr lang="en-GB" dirty="0"/>
              <a:t>Monitor the bus queue, behaviour and safety. Ensure pupils get on the bus calmly. </a:t>
            </a:r>
          </a:p>
          <a:p>
            <a:pPr marL="0" indent="0">
              <a:buNone/>
            </a:pPr>
            <a:r>
              <a:rPr lang="en-GB" u="sng" dirty="0"/>
              <a:t>Shops</a:t>
            </a:r>
          </a:p>
          <a:p>
            <a:pPr marL="0" indent="0">
              <a:buNone/>
            </a:pPr>
            <a:r>
              <a:rPr lang="en-GB" dirty="0"/>
              <a:t>Walk in pairs to shop, monitor behaviour and safety.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At the end of school all staff to sweep the playground/ corridors and ensure pupils move quickly and calmly off site. </a:t>
            </a:r>
          </a:p>
        </p:txBody>
      </p:sp>
    </p:spTree>
    <p:extLst>
      <p:ext uri="{BB962C8B-B14F-4D97-AF65-F5344CB8AC3E}">
        <p14:creationId xmlns:p14="http://schemas.microsoft.com/office/powerpoint/2010/main" val="106370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Back to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59" y="1749245"/>
            <a:ext cx="8613807" cy="391880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i="1" dirty="0"/>
              <a:t>‘The standard you walk past is the standard you accept’.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50" y="3118835"/>
            <a:ext cx="3817627" cy="3680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48" y="3502975"/>
            <a:ext cx="5061598" cy="291215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8965" y="222195"/>
            <a:ext cx="8229600" cy="6108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Example slide from Back to basics staff training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9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1348</Words>
  <Application>Microsoft Office PowerPoint</Application>
  <PresentationFormat>On-screen Show (4:3)</PresentationFormat>
  <Paragraphs>206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Strategic approaches to Inclusion  Katherine Marston, Head of School Sarah Crooks  Assistant Principal, Behaviour and welfare</vt:lpstr>
      <vt:lpstr>Saint John Wall Catholic School – The Journey</vt:lpstr>
      <vt:lpstr>Saint John Wall Catholic School – The Journey</vt:lpstr>
      <vt:lpstr>PowerPoint Presentation</vt:lpstr>
      <vt:lpstr>Strategic Developments</vt:lpstr>
      <vt:lpstr>1. Structures and Procedures – Clarifying a layered approach to behaviour management to empower and support everyone</vt:lpstr>
      <vt:lpstr>Back to Basics expectations established</vt:lpstr>
      <vt:lpstr>Example of Daily routines (from Back to basics staff training)</vt:lpstr>
      <vt:lpstr>Back to Basics</vt:lpstr>
      <vt:lpstr>PowerPoint Presentation</vt:lpstr>
      <vt:lpstr>PowerPoint Presentation</vt:lpstr>
      <vt:lpstr>1. Structures and Procedures – Clarifying a layered approach to behaviour management to empower and support everyone</vt:lpstr>
      <vt:lpstr>2. Provision – Saint Francis Centre and The Ark</vt:lpstr>
      <vt:lpstr>2. Provision – Saint Francis Centre </vt:lpstr>
      <vt:lpstr>2. Provision – The Ark</vt:lpstr>
      <vt:lpstr>3. Ethos – Restorative Justice and Emotional Coaching</vt:lpstr>
      <vt:lpstr>Strategic Developments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K Marston</cp:lastModifiedBy>
  <cp:revision>270</cp:revision>
  <cp:lastPrinted>2017-05-02T15:46:13Z</cp:lastPrinted>
  <dcterms:created xsi:type="dcterms:W3CDTF">2013-08-21T19:17:07Z</dcterms:created>
  <dcterms:modified xsi:type="dcterms:W3CDTF">2019-03-21T14:49:54Z</dcterms:modified>
</cp:coreProperties>
</file>