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4"/>
  </p:sldMasterIdLst>
  <p:sldIdLst>
    <p:sldId id="256" r:id="rId5"/>
    <p:sldId id="257" r:id="rId6"/>
    <p:sldId id="260" r:id="rId7"/>
    <p:sldId id="262" r:id="rId8"/>
    <p:sldId id="261" r:id="rId9"/>
    <p:sldId id="263" r:id="rId10"/>
    <p:sldId id="259" r:id="rId11"/>
    <p:sldId id="265" r:id="rId12"/>
    <p:sldId id="264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71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E214-4F61-405F-90BB-89759181332E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14A9-E45B-4920-AD65-D8068BF2D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97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E214-4F61-405F-90BB-89759181332E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14A9-E45B-4920-AD65-D8068BF2D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88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E214-4F61-405F-90BB-89759181332E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14A9-E45B-4920-AD65-D8068BF2D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39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E214-4F61-405F-90BB-89759181332E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14A9-E45B-4920-AD65-D8068BF2D0E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9611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E214-4F61-405F-90BB-89759181332E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14A9-E45B-4920-AD65-D8068BF2D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80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E214-4F61-405F-90BB-89759181332E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14A9-E45B-4920-AD65-D8068BF2D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03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E214-4F61-405F-90BB-89759181332E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14A9-E45B-4920-AD65-D8068BF2D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873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E214-4F61-405F-90BB-89759181332E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14A9-E45B-4920-AD65-D8068BF2D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92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E214-4F61-405F-90BB-89759181332E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14A9-E45B-4920-AD65-D8068BF2D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63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E214-4F61-405F-90BB-89759181332E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14A9-E45B-4920-AD65-D8068BF2D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9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E214-4F61-405F-90BB-89759181332E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14A9-E45B-4920-AD65-D8068BF2D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01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E214-4F61-405F-90BB-89759181332E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14A9-E45B-4920-AD65-D8068BF2D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66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E214-4F61-405F-90BB-89759181332E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14A9-E45B-4920-AD65-D8068BF2D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28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E214-4F61-405F-90BB-89759181332E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14A9-E45B-4920-AD65-D8068BF2D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01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E214-4F61-405F-90BB-89759181332E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14A9-E45B-4920-AD65-D8068BF2D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64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E214-4F61-405F-90BB-89759181332E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14A9-E45B-4920-AD65-D8068BF2D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99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E214-4F61-405F-90BB-89759181332E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14A9-E45B-4920-AD65-D8068BF2D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9EE214-4F61-405F-90BB-89759181332E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B14A9-E45B-4920-AD65-D8068BF2D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398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604838"/>
            <a:ext cx="8825658" cy="3329581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Sustainable Approaches to Safeguarding and Supporting Vulnerable pupils at Bishop Challoner Catholic College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154974"/>
            <a:ext cx="8825658" cy="1745763"/>
          </a:xfrm>
        </p:spPr>
        <p:txBody>
          <a:bodyPr>
            <a:noAutofit/>
          </a:bodyPr>
          <a:lstStyle/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Eileen Breen </a:t>
            </a:r>
          </a:p>
          <a:p>
            <a:r>
              <a:rPr lang="en-GB" dirty="0">
                <a:solidFill>
                  <a:schemeClr val="tx1"/>
                </a:solidFill>
              </a:rPr>
              <a:t>Kim </a:t>
            </a:r>
            <a:r>
              <a:rPr lang="en-GB" dirty="0" err="1">
                <a:solidFill>
                  <a:schemeClr val="tx1"/>
                </a:solidFill>
              </a:rPr>
              <a:t>Peckover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-50279" y="6098372"/>
            <a:ext cx="12237517" cy="579635"/>
          </a:xfrm>
          <a:custGeom>
            <a:avLst/>
            <a:gdLst>
              <a:gd name="connsiteX0" fmla="*/ 21704 w 12237517"/>
              <a:gd name="connsiteY0" fmla="*/ 402441 h 579635"/>
              <a:gd name="connsiteX1" fmla="*/ 1007542 w 12237517"/>
              <a:gd name="connsiteY1" fmla="*/ 559603 h 579635"/>
              <a:gd name="connsiteX2" fmla="*/ 6551092 w 12237517"/>
              <a:gd name="connsiteY2" fmla="*/ 2391 h 579635"/>
              <a:gd name="connsiteX3" fmla="*/ 8951392 w 12237517"/>
              <a:gd name="connsiteY3" fmla="*/ 345291 h 579635"/>
              <a:gd name="connsiteX4" fmla="*/ 12237517 w 12237517"/>
              <a:gd name="connsiteY4" fmla="*/ 16678 h 579635"/>
              <a:gd name="connsiteX5" fmla="*/ 12237517 w 12237517"/>
              <a:gd name="connsiteY5" fmla="*/ 16678 h 57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7517" h="579635">
                <a:moveTo>
                  <a:pt x="21704" y="402441"/>
                </a:moveTo>
                <a:cubicBezTo>
                  <a:pt x="-29493" y="514359"/>
                  <a:pt x="-80689" y="626278"/>
                  <a:pt x="1007542" y="559603"/>
                </a:cubicBezTo>
                <a:cubicBezTo>
                  <a:pt x="2095773" y="492928"/>
                  <a:pt x="5227117" y="38110"/>
                  <a:pt x="6551092" y="2391"/>
                </a:cubicBezTo>
                <a:cubicBezTo>
                  <a:pt x="7875067" y="-33328"/>
                  <a:pt x="8003655" y="342910"/>
                  <a:pt x="8951392" y="345291"/>
                </a:cubicBezTo>
                <a:cubicBezTo>
                  <a:pt x="9899129" y="347672"/>
                  <a:pt x="12237517" y="16678"/>
                  <a:pt x="12237517" y="16678"/>
                </a:cubicBezTo>
                <a:lnTo>
                  <a:pt x="12237517" y="16678"/>
                </a:lnTo>
              </a:path>
            </a:pathLst>
          </a:custGeom>
          <a:noFill/>
          <a:ln w="38100">
            <a:solidFill>
              <a:srgbClr val="E2C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golden thread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487917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4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35" y="279700"/>
            <a:ext cx="10482430" cy="1097279"/>
          </a:xfrm>
        </p:spPr>
        <p:txBody>
          <a:bodyPr>
            <a:noAutofit/>
          </a:bodyPr>
          <a:lstStyle/>
          <a:p>
            <a:r>
              <a:rPr lang="en-GB" sz="4000" dirty="0"/>
              <a:t>Whole school approach to safeguarding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374"/>
            <a:ext cx="10515600" cy="4595589"/>
          </a:xfrm>
        </p:spPr>
        <p:txBody>
          <a:bodyPr>
            <a:noAutofit/>
          </a:bodyPr>
          <a:lstStyle/>
          <a:p>
            <a:r>
              <a:rPr lang="en-GB" sz="2400" dirty="0"/>
              <a:t>Governors/Link governor – annual training, termly link governor meeting and report, termly reports to Principal, annual report to governing body</a:t>
            </a:r>
          </a:p>
          <a:p>
            <a:r>
              <a:rPr lang="en-GB" sz="2400" dirty="0"/>
              <a:t>5 DSLs </a:t>
            </a:r>
          </a:p>
          <a:p>
            <a:r>
              <a:rPr lang="en-GB" sz="2400"/>
              <a:t>Vice Principal/DSL/SENCO/LAC</a:t>
            </a:r>
            <a:endParaRPr lang="en-GB" sz="2400" dirty="0"/>
          </a:p>
          <a:p>
            <a:r>
              <a:rPr lang="en-GB" sz="2400" dirty="0"/>
              <a:t>Two Student Support Coordinators </a:t>
            </a:r>
          </a:p>
          <a:p>
            <a:r>
              <a:rPr lang="en-GB" sz="2400" dirty="0"/>
              <a:t>Key staff have school mobile phones</a:t>
            </a:r>
          </a:p>
          <a:p>
            <a:r>
              <a:rPr lang="en-GB" sz="2400" dirty="0"/>
              <a:t>HOY also attend DSL training to enhance and inform their role</a:t>
            </a:r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Freeform 3"/>
          <p:cNvSpPr/>
          <p:nvPr/>
        </p:nvSpPr>
        <p:spPr>
          <a:xfrm>
            <a:off x="-50279" y="6098372"/>
            <a:ext cx="12237517" cy="579635"/>
          </a:xfrm>
          <a:custGeom>
            <a:avLst/>
            <a:gdLst>
              <a:gd name="connsiteX0" fmla="*/ 21704 w 12237517"/>
              <a:gd name="connsiteY0" fmla="*/ 402441 h 579635"/>
              <a:gd name="connsiteX1" fmla="*/ 1007542 w 12237517"/>
              <a:gd name="connsiteY1" fmla="*/ 559603 h 579635"/>
              <a:gd name="connsiteX2" fmla="*/ 6551092 w 12237517"/>
              <a:gd name="connsiteY2" fmla="*/ 2391 h 579635"/>
              <a:gd name="connsiteX3" fmla="*/ 8951392 w 12237517"/>
              <a:gd name="connsiteY3" fmla="*/ 345291 h 579635"/>
              <a:gd name="connsiteX4" fmla="*/ 12237517 w 12237517"/>
              <a:gd name="connsiteY4" fmla="*/ 16678 h 579635"/>
              <a:gd name="connsiteX5" fmla="*/ 12237517 w 12237517"/>
              <a:gd name="connsiteY5" fmla="*/ 16678 h 57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7517" h="579635">
                <a:moveTo>
                  <a:pt x="21704" y="402441"/>
                </a:moveTo>
                <a:cubicBezTo>
                  <a:pt x="-29493" y="514359"/>
                  <a:pt x="-80689" y="626278"/>
                  <a:pt x="1007542" y="559603"/>
                </a:cubicBezTo>
                <a:cubicBezTo>
                  <a:pt x="2095773" y="492928"/>
                  <a:pt x="5227117" y="38110"/>
                  <a:pt x="6551092" y="2391"/>
                </a:cubicBezTo>
                <a:cubicBezTo>
                  <a:pt x="7875067" y="-33328"/>
                  <a:pt x="8003655" y="342910"/>
                  <a:pt x="8951392" y="345291"/>
                </a:cubicBezTo>
                <a:cubicBezTo>
                  <a:pt x="9899129" y="347672"/>
                  <a:pt x="12237517" y="16678"/>
                  <a:pt x="12237517" y="16678"/>
                </a:cubicBezTo>
                <a:lnTo>
                  <a:pt x="12237517" y="16678"/>
                </a:lnTo>
              </a:path>
            </a:pathLst>
          </a:custGeom>
          <a:noFill/>
          <a:ln w="38100">
            <a:solidFill>
              <a:srgbClr val="E2C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Image result for golden thread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487917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4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7" y="459291"/>
            <a:ext cx="10515600" cy="5639081"/>
          </a:xfrm>
        </p:spPr>
        <p:txBody>
          <a:bodyPr>
            <a:noAutofit/>
          </a:bodyPr>
          <a:lstStyle/>
          <a:p>
            <a:r>
              <a:rPr lang="en-GB" sz="2400" dirty="0"/>
              <a:t>Annual staff safeguarding training - updates throughout the</a:t>
            </a:r>
          </a:p>
          <a:p>
            <a:pPr marL="0" indent="0">
              <a:buNone/>
            </a:pPr>
            <a:r>
              <a:rPr lang="en-GB" sz="2400" dirty="0"/>
              <a:t> year – emails, leaflets, prompt cards</a:t>
            </a:r>
          </a:p>
          <a:p>
            <a:r>
              <a:rPr lang="en-GB" sz="2400" dirty="0"/>
              <a:t>Lanyards – I.D. cards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Freeform 3"/>
          <p:cNvSpPr/>
          <p:nvPr/>
        </p:nvSpPr>
        <p:spPr>
          <a:xfrm>
            <a:off x="-50279" y="6098372"/>
            <a:ext cx="12237517" cy="579635"/>
          </a:xfrm>
          <a:custGeom>
            <a:avLst/>
            <a:gdLst>
              <a:gd name="connsiteX0" fmla="*/ 21704 w 12237517"/>
              <a:gd name="connsiteY0" fmla="*/ 402441 h 579635"/>
              <a:gd name="connsiteX1" fmla="*/ 1007542 w 12237517"/>
              <a:gd name="connsiteY1" fmla="*/ 559603 h 579635"/>
              <a:gd name="connsiteX2" fmla="*/ 6551092 w 12237517"/>
              <a:gd name="connsiteY2" fmla="*/ 2391 h 579635"/>
              <a:gd name="connsiteX3" fmla="*/ 8951392 w 12237517"/>
              <a:gd name="connsiteY3" fmla="*/ 345291 h 579635"/>
              <a:gd name="connsiteX4" fmla="*/ 12237517 w 12237517"/>
              <a:gd name="connsiteY4" fmla="*/ 16678 h 579635"/>
              <a:gd name="connsiteX5" fmla="*/ 12237517 w 12237517"/>
              <a:gd name="connsiteY5" fmla="*/ 16678 h 57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7517" h="579635">
                <a:moveTo>
                  <a:pt x="21704" y="402441"/>
                </a:moveTo>
                <a:cubicBezTo>
                  <a:pt x="-29493" y="514359"/>
                  <a:pt x="-80689" y="626278"/>
                  <a:pt x="1007542" y="559603"/>
                </a:cubicBezTo>
                <a:cubicBezTo>
                  <a:pt x="2095773" y="492928"/>
                  <a:pt x="5227117" y="38110"/>
                  <a:pt x="6551092" y="2391"/>
                </a:cubicBezTo>
                <a:cubicBezTo>
                  <a:pt x="7875067" y="-33328"/>
                  <a:pt x="8003655" y="342910"/>
                  <a:pt x="8951392" y="345291"/>
                </a:cubicBezTo>
                <a:cubicBezTo>
                  <a:pt x="9899129" y="347672"/>
                  <a:pt x="12237517" y="16678"/>
                  <a:pt x="12237517" y="16678"/>
                </a:cubicBezTo>
                <a:lnTo>
                  <a:pt x="12237517" y="16678"/>
                </a:lnTo>
              </a:path>
            </a:pathLst>
          </a:custGeom>
          <a:noFill/>
          <a:ln w="38100">
            <a:solidFill>
              <a:srgbClr val="E2C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Image result for golden thread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487917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06" y="2182368"/>
            <a:ext cx="2324224" cy="3423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817" y="2182368"/>
            <a:ext cx="2319065" cy="3423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381" y="2182368"/>
            <a:ext cx="2335808" cy="3423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303" y="3913504"/>
            <a:ext cx="2803840" cy="1693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303" y="2171130"/>
            <a:ext cx="2803840" cy="17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1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46111" y="406999"/>
            <a:ext cx="9404723" cy="4571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59558"/>
            <a:ext cx="8946541" cy="5688841"/>
          </a:xfrm>
        </p:spPr>
        <p:txBody>
          <a:bodyPr>
            <a:normAutofit/>
          </a:bodyPr>
          <a:lstStyle/>
          <a:p>
            <a:r>
              <a:rPr lang="en-GB" dirty="0"/>
              <a:t>Training for DSL’s – network briefings, conferences, training opportunities, signs of safety and Well-being RHRT </a:t>
            </a:r>
          </a:p>
          <a:p>
            <a:r>
              <a:rPr lang="en-GB" dirty="0"/>
              <a:t>Early Help; Family Plans &amp; Early Help Assessments </a:t>
            </a:r>
          </a:p>
          <a:p>
            <a:r>
              <a:rPr lang="en-GB" dirty="0"/>
              <a:t>Supervision – external and group </a:t>
            </a:r>
            <a:r>
              <a:rPr lang="en-GB" dirty="0" err="1"/>
              <a:t>supervison</a:t>
            </a:r>
            <a:r>
              <a:rPr lang="en-GB"/>
              <a:t>.</a:t>
            </a:r>
            <a:endParaRPr lang="en-GB" dirty="0"/>
          </a:p>
          <a:p>
            <a:r>
              <a:rPr lang="en-GB" dirty="0"/>
              <a:t>Morning briefings - scenarios </a:t>
            </a:r>
          </a:p>
          <a:p>
            <a:r>
              <a:rPr lang="en-GB" dirty="0"/>
              <a:t>Curriculum  (English, History, Geography)PSHE, assemblies, health days this is in line with s175</a:t>
            </a:r>
          </a:p>
          <a:p>
            <a:r>
              <a:rPr lang="en-GB" dirty="0"/>
              <a:t>s175 audit</a:t>
            </a:r>
          </a:p>
          <a:p>
            <a:r>
              <a:rPr lang="en-GB" dirty="0"/>
              <a:t>Single Central Register review – governor and LA audit</a:t>
            </a:r>
          </a:p>
          <a:p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-50279" y="6098372"/>
            <a:ext cx="12237517" cy="579635"/>
          </a:xfrm>
          <a:custGeom>
            <a:avLst/>
            <a:gdLst>
              <a:gd name="connsiteX0" fmla="*/ 21704 w 12237517"/>
              <a:gd name="connsiteY0" fmla="*/ 402441 h 579635"/>
              <a:gd name="connsiteX1" fmla="*/ 1007542 w 12237517"/>
              <a:gd name="connsiteY1" fmla="*/ 559603 h 579635"/>
              <a:gd name="connsiteX2" fmla="*/ 6551092 w 12237517"/>
              <a:gd name="connsiteY2" fmla="*/ 2391 h 579635"/>
              <a:gd name="connsiteX3" fmla="*/ 8951392 w 12237517"/>
              <a:gd name="connsiteY3" fmla="*/ 345291 h 579635"/>
              <a:gd name="connsiteX4" fmla="*/ 12237517 w 12237517"/>
              <a:gd name="connsiteY4" fmla="*/ 16678 h 579635"/>
              <a:gd name="connsiteX5" fmla="*/ 12237517 w 12237517"/>
              <a:gd name="connsiteY5" fmla="*/ 16678 h 57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7517" h="579635">
                <a:moveTo>
                  <a:pt x="21704" y="402441"/>
                </a:moveTo>
                <a:cubicBezTo>
                  <a:pt x="-29493" y="514359"/>
                  <a:pt x="-80689" y="626278"/>
                  <a:pt x="1007542" y="559603"/>
                </a:cubicBezTo>
                <a:cubicBezTo>
                  <a:pt x="2095773" y="492928"/>
                  <a:pt x="5227117" y="38110"/>
                  <a:pt x="6551092" y="2391"/>
                </a:cubicBezTo>
                <a:cubicBezTo>
                  <a:pt x="7875067" y="-33328"/>
                  <a:pt x="8003655" y="342910"/>
                  <a:pt x="8951392" y="345291"/>
                </a:cubicBezTo>
                <a:cubicBezTo>
                  <a:pt x="9899129" y="347672"/>
                  <a:pt x="12237517" y="16678"/>
                  <a:pt x="12237517" y="16678"/>
                </a:cubicBezTo>
                <a:lnTo>
                  <a:pt x="12237517" y="16678"/>
                </a:lnTo>
              </a:path>
            </a:pathLst>
          </a:custGeom>
          <a:noFill/>
          <a:ln w="38100">
            <a:solidFill>
              <a:srgbClr val="E2C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Image result for golden thread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487917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33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Key Meetings in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85864"/>
            <a:ext cx="11487150" cy="5062536"/>
          </a:xfrm>
        </p:spPr>
        <p:txBody>
          <a:bodyPr>
            <a:noAutofit/>
          </a:bodyPr>
          <a:lstStyle/>
          <a:p>
            <a:r>
              <a:rPr lang="en-GB" sz="2200" dirty="0"/>
              <a:t>DSL weekly Inclusion meeting – Primarily to discuss live cases. </a:t>
            </a:r>
          </a:p>
          <a:p>
            <a:r>
              <a:rPr lang="en-GB" sz="2200" dirty="0"/>
              <a:t>Inclusion register -Early Help, LAC, Parents in Prison, Temporary accommodation, Young Carers, CP, CIN, Referrals  to DSL/CASS ,Young Offenders, PP, Family Support Workers, Bereaved pupils, SSWIS (Student Social Workers in School), Counselling, School Refusers, Dual registered, FTB/Pause, School Nurse Referrals, YOS/YOT, CME, CSE, Medical, Fast Track, Court Orders, Safe and Well checks,</a:t>
            </a:r>
          </a:p>
          <a:p>
            <a:endParaRPr lang="en-GB" sz="2200" dirty="0"/>
          </a:p>
        </p:txBody>
      </p:sp>
      <p:sp>
        <p:nvSpPr>
          <p:cNvPr id="4" name="Freeform 3"/>
          <p:cNvSpPr/>
          <p:nvPr/>
        </p:nvSpPr>
        <p:spPr>
          <a:xfrm>
            <a:off x="-50279" y="6098372"/>
            <a:ext cx="12237517" cy="579635"/>
          </a:xfrm>
          <a:custGeom>
            <a:avLst/>
            <a:gdLst>
              <a:gd name="connsiteX0" fmla="*/ 21704 w 12237517"/>
              <a:gd name="connsiteY0" fmla="*/ 402441 h 579635"/>
              <a:gd name="connsiteX1" fmla="*/ 1007542 w 12237517"/>
              <a:gd name="connsiteY1" fmla="*/ 559603 h 579635"/>
              <a:gd name="connsiteX2" fmla="*/ 6551092 w 12237517"/>
              <a:gd name="connsiteY2" fmla="*/ 2391 h 579635"/>
              <a:gd name="connsiteX3" fmla="*/ 8951392 w 12237517"/>
              <a:gd name="connsiteY3" fmla="*/ 345291 h 579635"/>
              <a:gd name="connsiteX4" fmla="*/ 12237517 w 12237517"/>
              <a:gd name="connsiteY4" fmla="*/ 16678 h 579635"/>
              <a:gd name="connsiteX5" fmla="*/ 12237517 w 12237517"/>
              <a:gd name="connsiteY5" fmla="*/ 16678 h 57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7517" h="579635">
                <a:moveTo>
                  <a:pt x="21704" y="402441"/>
                </a:moveTo>
                <a:cubicBezTo>
                  <a:pt x="-29493" y="514359"/>
                  <a:pt x="-80689" y="626278"/>
                  <a:pt x="1007542" y="559603"/>
                </a:cubicBezTo>
                <a:cubicBezTo>
                  <a:pt x="2095773" y="492928"/>
                  <a:pt x="5227117" y="38110"/>
                  <a:pt x="6551092" y="2391"/>
                </a:cubicBezTo>
                <a:cubicBezTo>
                  <a:pt x="7875067" y="-33328"/>
                  <a:pt x="8003655" y="342910"/>
                  <a:pt x="8951392" y="345291"/>
                </a:cubicBezTo>
                <a:cubicBezTo>
                  <a:pt x="9899129" y="347672"/>
                  <a:pt x="12237517" y="16678"/>
                  <a:pt x="12237517" y="16678"/>
                </a:cubicBezTo>
                <a:lnTo>
                  <a:pt x="12237517" y="16678"/>
                </a:lnTo>
              </a:path>
            </a:pathLst>
          </a:custGeom>
          <a:noFill/>
          <a:ln w="38100">
            <a:solidFill>
              <a:srgbClr val="E2C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Image result for golden thread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487917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94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589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696036"/>
            <a:ext cx="8946541" cy="5552363"/>
          </a:xfrm>
        </p:spPr>
        <p:txBody>
          <a:bodyPr/>
          <a:lstStyle/>
          <a:p>
            <a:r>
              <a:rPr lang="en-GB" dirty="0"/>
              <a:t>Academic Monitoring Meeting (AMM)(7-13)</a:t>
            </a:r>
          </a:p>
          <a:p>
            <a:r>
              <a:rPr lang="en-GB" dirty="0"/>
              <a:t>Priority Case Meetings(PCM) – thinking outside of the box: trying to prevent exclusion, sharing panel referrals, families in crisis  </a:t>
            </a:r>
          </a:p>
          <a:p>
            <a:r>
              <a:rPr lang="en-GB" dirty="0"/>
              <a:t>Review In school  Safeguarding Committee (RISC) fortnightly – Lock Down, GDPR, site security  – current issues </a:t>
            </a:r>
          </a:p>
          <a:p>
            <a:r>
              <a:rPr lang="en-GB" dirty="0"/>
              <a:t>Safeguarding is a standing agenda item at the Senior Management Team meetings </a:t>
            </a:r>
          </a:p>
          <a:p>
            <a:r>
              <a:rPr lang="en-GB" dirty="0"/>
              <a:t>SEND meetings – Termly review meeting</a:t>
            </a:r>
          </a:p>
          <a:p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-50279" y="6098372"/>
            <a:ext cx="12237517" cy="579635"/>
          </a:xfrm>
          <a:custGeom>
            <a:avLst/>
            <a:gdLst>
              <a:gd name="connsiteX0" fmla="*/ 21704 w 12237517"/>
              <a:gd name="connsiteY0" fmla="*/ 402441 h 579635"/>
              <a:gd name="connsiteX1" fmla="*/ 1007542 w 12237517"/>
              <a:gd name="connsiteY1" fmla="*/ 559603 h 579635"/>
              <a:gd name="connsiteX2" fmla="*/ 6551092 w 12237517"/>
              <a:gd name="connsiteY2" fmla="*/ 2391 h 579635"/>
              <a:gd name="connsiteX3" fmla="*/ 8951392 w 12237517"/>
              <a:gd name="connsiteY3" fmla="*/ 345291 h 579635"/>
              <a:gd name="connsiteX4" fmla="*/ 12237517 w 12237517"/>
              <a:gd name="connsiteY4" fmla="*/ 16678 h 579635"/>
              <a:gd name="connsiteX5" fmla="*/ 12237517 w 12237517"/>
              <a:gd name="connsiteY5" fmla="*/ 16678 h 57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7517" h="579635">
                <a:moveTo>
                  <a:pt x="21704" y="402441"/>
                </a:moveTo>
                <a:cubicBezTo>
                  <a:pt x="-29493" y="514359"/>
                  <a:pt x="-80689" y="626278"/>
                  <a:pt x="1007542" y="559603"/>
                </a:cubicBezTo>
                <a:cubicBezTo>
                  <a:pt x="2095773" y="492928"/>
                  <a:pt x="5227117" y="38110"/>
                  <a:pt x="6551092" y="2391"/>
                </a:cubicBezTo>
                <a:cubicBezTo>
                  <a:pt x="7875067" y="-33328"/>
                  <a:pt x="8003655" y="342910"/>
                  <a:pt x="8951392" y="345291"/>
                </a:cubicBezTo>
                <a:cubicBezTo>
                  <a:pt x="9899129" y="347672"/>
                  <a:pt x="12237517" y="16678"/>
                  <a:pt x="12237517" y="16678"/>
                </a:cubicBezTo>
                <a:lnTo>
                  <a:pt x="12237517" y="16678"/>
                </a:lnTo>
              </a:path>
            </a:pathLst>
          </a:custGeom>
          <a:noFill/>
          <a:ln w="38100">
            <a:solidFill>
              <a:srgbClr val="E2C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Image result for golden thread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487917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635162"/>
          </a:xfrm>
        </p:spPr>
        <p:txBody>
          <a:bodyPr>
            <a:normAutofit/>
          </a:bodyPr>
          <a:lstStyle/>
          <a:p>
            <a:r>
              <a:rPr lang="en-GB" dirty="0"/>
              <a:t>Day to day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400175"/>
            <a:ext cx="11572875" cy="477678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Student Social Workers (SSWIS)  </a:t>
            </a:r>
          </a:p>
          <a:p>
            <a:r>
              <a:rPr lang="en-GB" dirty="0"/>
              <a:t>School counsellor (Change) </a:t>
            </a:r>
          </a:p>
          <a:p>
            <a:r>
              <a:rPr lang="en-GB" dirty="0"/>
              <a:t>Attendance – home school liaison team; make &amp; receive phone calls, home visits, Fast Track, referrals to JB, request police safe and well checks, daily visits to young people on a CP/CIN Plan</a:t>
            </a:r>
          </a:p>
          <a:p>
            <a:r>
              <a:rPr lang="en-GB" dirty="0"/>
              <a:t>Lead and/or attend all multi-agency meetings</a:t>
            </a:r>
          </a:p>
          <a:p>
            <a:r>
              <a:rPr lang="en-GB" dirty="0"/>
              <a:t> Sign post &amp; refer to external agencies &amp; services  </a:t>
            </a:r>
          </a:p>
          <a:p>
            <a:r>
              <a:rPr lang="en-GB" dirty="0"/>
              <a:t>On-line monitoring - </a:t>
            </a:r>
            <a:r>
              <a:rPr lang="en-GB" dirty="0" err="1"/>
              <a:t>securus</a:t>
            </a:r>
            <a:endParaRPr lang="en-GB" dirty="0"/>
          </a:p>
          <a:p>
            <a:r>
              <a:rPr lang="en-GB" dirty="0"/>
              <a:t>GDPR – Staff training</a:t>
            </a:r>
          </a:p>
          <a:p>
            <a:r>
              <a:rPr lang="en-GB" dirty="0"/>
              <a:t>Follow </a:t>
            </a:r>
            <a:r>
              <a:rPr lang="en-GB" dirty="0" err="1"/>
              <a:t>DfEs</a:t>
            </a:r>
            <a:r>
              <a:rPr lang="en-GB" dirty="0"/>
              <a:t> Guidance and legislation </a:t>
            </a:r>
          </a:p>
          <a:p>
            <a:r>
              <a:rPr lang="en-GB" dirty="0"/>
              <a:t>Policies in line with BCSB</a:t>
            </a:r>
          </a:p>
          <a:p>
            <a:r>
              <a:rPr lang="en-GB" dirty="0"/>
              <a:t>SIP – safeguarding section reviewed termly.</a:t>
            </a:r>
          </a:p>
          <a:p>
            <a:r>
              <a:rPr lang="en-GB" dirty="0"/>
              <a:t>School Notice Board – updates &amp; briefings BCSB &amp; LA safeguarding websites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-50279" y="6098372"/>
            <a:ext cx="12237517" cy="579635"/>
          </a:xfrm>
          <a:custGeom>
            <a:avLst/>
            <a:gdLst>
              <a:gd name="connsiteX0" fmla="*/ 21704 w 12237517"/>
              <a:gd name="connsiteY0" fmla="*/ 402441 h 579635"/>
              <a:gd name="connsiteX1" fmla="*/ 1007542 w 12237517"/>
              <a:gd name="connsiteY1" fmla="*/ 559603 h 579635"/>
              <a:gd name="connsiteX2" fmla="*/ 6551092 w 12237517"/>
              <a:gd name="connsiteY2" fmla="*/ 2391 h 579635"/>
              <a:gd name="connsiteX3" fmla="*/ 8951392 w 12237517"/>
              <a:gd name="connsiteY3" fmla="*/ 345291 h 579635"/>
              <a:gd name="connsiteX4" fmla="*/ 12237517 w 12237517"/>
              <a:gd name="connsiteY4" fmla="*/ 16678 h 579635"/>
              <a:gd name="connsiteX5" fmla="*/ 12237517 w 12237517"/>
              <a:gd name="connsiteY5" fmla="*/ 16678 h 57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7517" h="579635">
                <a:moveTo>
                  <a:pt x="21704" y="402441"/>
                </a:moveTo>
                <a:cubicBezTo>
                  <a:pt x="-29493" y="514359"/>
                  <a:pt x="-80689" y="626278"/>
                  <a:pt x="1007542" y="559603"/>
                </a:cubicBezTo>
                <a:cubicBezTo>
                  <a:pt x="2095773" y="492928"/>
                  <a:pt x="5227117" y="38110"/>
                  <a:pt x="6551092" y="2391"/>
                </a:cubicBezTo>
                <a:cubicBezTo>
                  <a:pt x="7875067" y="-33328"/>
                  <a:pt x="8003655" y="342910"/>
                  <a:pt x="8951392" y="345291"/>
                </a:cubicBezTo>
                <a:cubicBezTo>
                  <a:pt x="9899129" y="347672"/>
                  <a:pt x="12237517" y="16678"/>
                  <a:pt x="12237517" y="16678"/>
                </a:cubicBezTo>
                <a:lnTo>
                  <a:pt x="12237517" y="16678"/>
                </a:lnTo>
              </a:path>
            </a:pathLst>
          </a:custGeom>
          <a:noFill/>
          <a:ln w="38100">
            <a:solidFill>
              <a:srgbClr val="E2C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Image result for golden thread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487917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5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348785"/>
          </a:xfrm>
        </p:spPr>
        <p:txBody>
          <a:bodyPr/>
          <a:lstStyle/>
          <a:p>
            <a:r>
              <a:rPr lang="en-GB" dirty="0"/>
              <a:t>Schools response to medical needs.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01503"/>
            <a:ext cx="8946541" cy="4446895"/>
          </a:xfrm>
        </p:spPr>
        <p:txBody>
          <a:bodyPr>
            <a:normAutofit/>
          </a:bodyPr>
          <a:lstStyle/>
          <a:p>
            <a:r>
              <a:rPr lang="en-GB" sz="2400" dirty="0"/>
              <a:t>First Aid &amp; Medical –annual staff training- Epilepsy, Allergy/Epi-pen, Diabetes and Asthma. Medical Conditions in School, First Aid, School nurse drop-ins,</a:t>
            </a:r>
          </a:p>
          <a:p>
            <a:r>
              <a:rPr lang="en-GB" sz="2400" dirty="0"/>
              <a:t> Termly School Health Advisory Service  (SHAS) meeting- led by the school nurse.</a:t>
            </a:r>
          </a:p>
          <a:p>
            <a:r>
              <a:rPr lang="en-GB" sz="2400" dirty="0"/>
              <a:t>School Allergy Awareness Group (SAAG)this group includes catering staff, parents, pupils.</a:t>
            </a:r>
          </a:p>
          <a:p>
            <a:r>
              <a:rPr lang="en-GB" sz="2400" dirty="0"/>
              <a:t>Emotional and Mental Health  - working with external agencies to offer support to pupils and parents. </a:t>
            </a:r>
          </a:p>
          <a:p>
            <a:endParaRPr lang="en-GB" sz="2400" dirty="0"/>
          </a:p>
        </p:txBody>
      </p:sp>
      <p:sp>
        <p:nvSpPr>
          <p:cNvPr id="4" name="Freeform 3"/>
          <p:cNvSpPr/>
          <p:nvPr/>
        </p:nvSpPr>
        <p:spPr>
          <a:xfrm>
            <a:off x="-50279" y="6098372"/>
            <a:ext cx="12237517" cy="579635"/>
          </a:xfrm>
          <a:custGeom>
            <a:avLst/>
            <a:gdLst>
              <a:gd name="connsiteX0" fmla="*/ 21704 w 12237517"/>
              <a:gd name="connsiteY0" fmla="*/ 402441 h 579635"/>
              <a:gd name="connsiteX1" fmla="*/ 1007542 w 12237517"/>
              <a:gd name="connsiteY1" fmla="*/ 559603 h 579635"/>
              <a:gd name="connsiteX2" fmla="*/ 6551092 w 12237517"/>
              <a:gd name="connsiteY2" fmla="*/ 2391 h 579635"/>
              <a:gd name="connsiteX3" fmla="*/ 8951392 w 12237517"/>
              <a:gd name="connsiteY3" fmla="*/ 345291 h 579635"/>
              <a:gd name="connsiteX4" fmla="*/ 12237517 w 12237517"/>
              <a:gd name="connsiteY4" fmla="*/ 16678 h 579635"/>
              <a:gd name="connsiteX5" fmla="*/ 12237517 w 12237517"/>
              <a:gd name="connsiteY5" fmla="*/ 16678 h 57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7517" h="579635">
                <a:moveTo>
                  <a:pt x="21704" y="402441"/>
                </a:moveTo>
                <a:cubicBezTo>
                  <a:pt x="-29493" y="514359"/>
                  <a:pt x="-80689" y="626278"/>
                  <a:pt x="1007542" y="559603"/>
                </a:cubicBezTo>
                <a:cubicBezTo>
                  <a:pt x="2095773" y="492928"/>
                  <a:pt x="5227117" y="38110"/>
                  <a:pt x="6551092" y="2391"/>
                </a:cubicBezTo>
                <a:cubicBezTo>
                  <a:pt x="7875067" y="-33328"/>
                  <a:pt x="8003655" y="342910"/>
                  <a:pt x="8951392" y="345291"/>
                </a:cubicBezTo>
                <a:cubicBezTo>
                  <a:pt x="9899129" y="347672"/>
                  <a:pt x="12237517" y="16678"/>
                  <a:pt x="12237517" y="16678"/>
                </a:cubicBezTo>
                <a:lnTo>
                  <a:pt x="12237517" y="16678"/>
                </a:lnTo>
              </a:path>
            </a:pathLst>
          </a:custGeom>
          <a:noFill/>
          <a:ln w="38100">
            <a:solidFill>
              <a:srgbClr val="E2C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Image result for golden thread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487917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1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50279" y="6098372"/>
            <a:ext cx="12237517" cy="579635"/>
          </a:xfrm>
          <a:custGeom>
            <a:avLst/>
            <a:gdLst>
              <a:gd name="connsiteX0" fmla="*/ 21704 w 12237517"/>
              <a:gd name="connsiteY0" fmla="*/ 402441 h 579635"/>
              <a:gd name="connsiteX1" fmla="*/ 1007542 w 12237517"/>
              <a:gd name="connsiteY1" fmla="*/ 559603 h 579635"/>
              <a:gd name="connsiteX2" fmla="*/ 6551092 w 12237517"/>
              <a:gd name="connsiteY2" fmla="*/ 2391 h 579635"/>
              <a:gd name="connsiteX3" fmla="*/ 8951392 w 12237517"/>
              <a:gd name="connsiteY3" fmla="*/ 345291 h 579635"/>
              <a:gd name="connsiteX4" fmla="*/ 12237517 w 12237517"/>
              <a:gd name="connsiteY4" fmla="*/ 16678 h 579635"/>
              <a:gd name="connsiteX5" fmla="*/ 12237517 w 12237517"/>
              <a:gd name="connsiteY5" fmla="*/ 16678 h 57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7517" h="579635">
                <a:moveTo>
                  <a:pt x="21704" y="402441"/>
                </a:moveTo>
                <a:cubicBezTo>
                  <a:pt x="-29493" y="514359"/>
                  <a:pt x="-80689" y="626278"/>
                  <a:pt x="1007542" y="559603"/>
                </a:cubicBezTo>
                <a:cubicBezTo>
                  <a:pt x="2095773" y="492928"/>
                  <a:pt x="5227117" y="38110"/>
                  <a:pt x="6551092" y="2391"/>
                </a:cubicBezTo>
                <a:cubicBezTo>
                  <a:pt x="7875067" y="-33328"/>
                  <a:pt x="8003655" y="342910"/>
                  <a:pt x="8951392" y="345291"/>
                </a:cubicBezTo>
                <a:cubicBezTo>
                  <a:pt x="9899129" y="347672"/>
                  <a:pt x="12237517" y="16678"/>
                  <a:pt x="12237517" y="16678"/>
                </a:cubicBezTo>
                <a:lnTo>
                  <a:pt x="12237517" y="16678"/>
                </a:lnTo>
              </a:path>
            </a:pathLst>
          </a:custGeom>
          <a:noFill/>
          <a:ln w="38100">
            <a:solidFill>
              <a:srgbClr val="E2C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Image result for golden thread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487917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96008" y="200680"/>
            <a:ext cx="1683887" cy="1014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Transition</a:t>
            </a:r>
            <a:r>
              <a:rPr lang="en-GB" sz="1400" dirty="0">
                <a:solidFill>
                  <a:schemeClr val="bg1"/>
                </a:solidFill>
              </a:rPr>
              <a:t> – CIN. All information and concerns were shared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 –</a:t>
            </a:r>
          </a:p>
        </p:txBody>
      </p:sp>
      <p:sp>
        <p:nvSpPr>
          <p:cNvPr id="9" name="Rectangle 8"/>
          <p:cNvSpPr/>
          <p:nvPr/>
        </p:nvSpPr>
        <p:spPr>
          <a:xfrm>
            <a:off x="5830913" y="162537"/>
            <a:ext cx="1435519" cy="1112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bg1"/>
                </a:solidFill>
              </a:rPr>
              <a:t>AMM</a:t>
            </a:r>
            <a:endParaRPr lang="en-GB" sz="1400" b="1" dirty="0">
              <a:solidFill>
                <a:schemeClr val="bg1"/>
              </a:solidFill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Progress, presentation, health issues discussed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67401" y="1275140"/>
            <a:ext cx="1085537" cy="739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SEND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Nurture group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10144" y="255718"/>
            <a:ext cx="4053840" cy="424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Communication social worker/agencies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10144" y="763113"/>
            <a:ext cx="4053840" cy="391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Parent consultation/meetings –Parents did not engage with school.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06640" y="1237141"/>
            <a:ext cx="2773680" cy="1007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AMM- </a:t>
            </a:r>
            <a:r>
              <a:rPr lang="en-GB" sz="1400" dirty="0">
                <a:solidFill>
                  <a:schemeClr val="bg1"/>
                </a:solidFill>
              </a:rPr>
              <a:t>Attendance now an added concern - home visits request police safe + well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50224" y="2371715"/>
            <a:ext cx="1956816" cy="81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Referral</a:t>
            </a:r>
            <a:r>
              <a:rPr lang="en-GB" sz="1400" dirty="0">
                <a:solidFill>
                  <a:schemeClr val="bg1"/>
                </a:solidFill>
              </a:rPr>
              <a:t> to school nurse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39338" y="3394718"/>
            <a:ext cx="2057400" cy="954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bg1"/>
                </a:solidFill>
              </a:rPr>
              <a:t>PCM</a:t>
            </a:r>
            <a:endParaRPr lang="en-GB" sz="1400" b="1" dirty="0">
              <a:solidFill>
                <a:schemeClr val="bg1"/>
              </a:solidFill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Exploring different strategies to engage the YP.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45633" y="4524277"/>
            <a:ext cx="2069592" cy="1549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Multi agency meetings/discussions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Raising concerns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Communication with school nurse, GP, social worker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59792" y="4319993"/>
            <a:ext cx="1689902" cy="930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Reporting to Governors – Safeguarding report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58101" y="5412450"/>
            <a:ext cx="2578009" cy="123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Escalated to CP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Continued concerns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Parents unable to implement or sustain change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69544" y="5430055"/>
            <a:ext cx="1897857" cy="1137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Internal monitoring </a:t>
            </a:r>
          </a:p>
          <a:p>
            <a:pPr algn="ctr"/>
            <a:r>
              <a:rPr lang="en-GB" sz="1400" dirty="0" err="1">
                <a:solidFill>
                  <a:schemeClr val="bg1"/>
                </a:solidFill>
              </a:rPr>
              <a:t>AMM</a:t>
            </a:r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en-GB" sz="1400" dirty="0" err="1">
                <a:solidFill>
                  <a:schemeClr val="bg1"/>
                </a:solidFill>
              </a:rPr>
              <a:t>PCM</a:t>
            </a:r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Inclusion meeting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35330" y="5410565"/>
            <a:ext cx="1578864" cy="654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2</a:t>
            </a:r>
            <a:r>
              <a:rPr lang="en-GB" sz="1400" baseline="30000" dirty="0">
                <a:solidFill>
                  <a:schemeClr val="bg1"/>
                </a:solidFill>
              </a:rPr>
              <a:t>nd</a:t>
            </a:r>
            <a:r>
              <a:rPr lang="en-GB" sz="1400" dirty="0">
                <a:solidFill>
                  <a:schemeClr val="bg1"/>
                </a:solidFill>
              </a:rPr>
              <a:t> CP review decision made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6568" y="4653919"/>
            <a:ext cx="2540896" cy="556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LAC</a:t>
            </a:r>
            <a:r>
              <a:rPr lang="en-GB" sz="1400" dirty="0">
                <a:solidFill>
                  <a:schemeClr val="bg1"/>
                </a:solidFill>
              </a:rPr>
              <a:t> – transport – PEP’s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LAC reviews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3501" y="3596401"/>
            <a:ext cx="2429512" cy="835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Foster care – placement inappropriate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6568" y="1315070"/>
            <a:ext cx="2540896" cy="2000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Continued Internal monitoring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SSWIS 1:1 Therapeutic support in the absence of TESS and/or FTB </a:t>
            </a:r>
          </a:p>
          <a:p>
            <a:pPr algn="ctr"/>
            <a:r>
              <a:rPr lang="en-GB" sz="1400" dirty="0" err="1">
                <a:solidFill>
                  <a:schemeClr val="bg1"/>
                </a:solidFill>
              </a:rPr>
              <a:t>AMM</a:t>
            </a:r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Inclusion meeting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1077" y="468147"/>
            <a:ext cx="2363117" cy="539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Foster care – out of area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" b="100000" l="0" r="99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39" y="2625218"/>
            <a:ext cx="1522052" cy="2259296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>
            <a:off x="5459693" y="608063"/>
            <a:ext cx="332321" cy="27828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>
            <a:off x="7305966" y="563315"/>
            <a:ext cx="618834" cy="29414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 rot="8345239">
            <a:off x="8910457" y="5341700"/>
            <a:ext cx="618834" cy="29414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5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8B8F1069BECE4EB72BEDC367BB291D" ma:contentTypeVersion="6" ma:contentTypeDescription="Create a new document." ma:contentTypeScope="" ma:versionID="f867c54c8f7ab97671c308ef19b814d4">
  <xsd:schema xmlns:xsd="http://www.w3.org/2001/XMLSchema" xmlns:xs="http://www.w3.org/2001/XMLSchema" xmlns:p="http://schemas.microsoft.com/office/2006/metadata/properties" xmlns:ns3="81814edc-1fe4-4f5d-9b21-6ba7980c23f7" targetNamespace="http://schemas.microsoft.com/office/2006/metadata/properties" ma:root="true" ma:fieldsID="8c2791a15d3b0f17d33dc24fced389da" ns3:_="">
    <xsd:import namespace="81814edc-1fe4-4f5d-9b21-6ba7980c23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14edc-1fe4-4f5d-9b21-6ba7980c23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A7176D-ABEE-4C76-895C-E5F0E584D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814edc-1fe4-4f5d-9b21-6ba7980c23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F13CF9-63A8-4FE5-BAE2-96FB10D93C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336CDE-13E9-4FBB-A1E8-4ABD9BA0F6A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1814edc-1fe4-4f5d-9b21-6ba7980c23f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836</TotalTime>
  <Words>689</Words>
  <Application>Microsoft Office PowerPoint</Application>
  <PresentationFormat>Widescreen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Sustainable Approaches to Safeguarding and Supporting Vulnerable pupils at Bishop Challoner Catholic College</vt:lpstr>
      <vt:lpstr>Whole school approach to safeguarding </vt:lpstr>
      <vt:lpstr>PowerPoint Presentation</vt:lpstr>
      <vt:lpstr>PowerPoint Presentation</vt:lpstr>
      <vt:lpstr>Key Meetings in School</vt:lpstr>
      <vt:lpstr>PowerPoint Presentation</vt:lpstr>
      <vt:lpstr>Day to day work</vt:lpstr>
      <vt:lpstr>Schools response to medical needs. </vt:lpstr>
      <vt:lpstr>PowerPoint Presentation</vt:lpstr>
    </vt:vector>
  </TitlesOfParts>
  <Company>Bishop Challoner Catholic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Approaches to safeguarding</dc:title>
  <dc:creator>Ms Breen</dc:creator>
  <cp:lastModifiedBy>Jane Daniel</cp:lastModifiedBy>
  <cp:revision>55</cp:revision>
  <cp:lastPrinted>2018-02-27T10:49:14Z</cp:lastPrinted>
  <dcterms:created xsi:type="dcterms:W3CDTF">2018-02-01T10:33:19Z</dcterms:created>
  <dcterms:modified xsi:type="dcterms:W3CDTF">2019-10-22T10:56:00Z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0x010100228B8F1069BECE4EB72BEDC367BB291D</vt:lpwstr>
  </property>
</Properties>
</file>