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60" r:id="rId4"/>
    <p:sldMasterId id="2147483696" r:id="rId5"/>
  </p:sldMasterIdLst>
  <p:notesMasterIdLst>
    <p:notesMasterId r:id="rId21"/>
  </p:notesMasterIdLst>
  <p:sldIdLst>
    <p:sldId id="256" r:id="rId6"/>
    <p:sldId id="265" r:id="rId7"/>
    <p:sldId id="280" r:id="rId8"/>
    <p:sldId id="266" r:id="rId9"/>
    <p:sldId id="267" r:id="rId10"/>
    <p:sldId id="268" r:id="rId11"/>
    <p:sldId id="269" r:id="rId12"/>
    <p:sldId id="270" r:id="rId13"/>
    <p:sldId id="271" r:id="rId14"/>
    <p:sldId id="272" r:id="rId15"/>
    <p:sldId id="273" r:id="rId16"/>
    <p:sldId id="276" r:id="rId17"/>
    <p:sldId id="277" r:id="rId18"/>
    <p:sldId id="278" r:id="rId19"/>
    <p:sldId id="279" r:id="rId2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3" d="100"/>
          <a:sy n="103" d="100"/>
        </p:scale>
        <p:origin x="-732"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EB615-8583-4CC3-847F-6923A6E20413}" type="datetimeFigureOut">
              <a:rPr lang="en-GB" smtClean="0"/>
              <a:t>22/01/2018</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C9DC2D-25B5-4D0A-8281-32A97244383E}" type="slidenum">
              <a:rPr lang="en-GB" smtClean="0"/>
              <a:t>‹#›</a:t>
            </a:fld>
            <a:endParaRPr lang="en-GB"/>
          </a:p>
        </p:txBody>
      </p:sp>
    </p:spTree>
    <p:extLst>
      <p:ext uri="{BB962C8B-B14F-4D97-AF65-F5344CB8AC3E}">
        <p14:creationId xmlns:p14="http://schemas.microsoft.com/office/powerpoint/2010/main" val="23236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rmingham.gov.uk/schoolsafeguardi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C9DC2D-25B5-4D0A-8281-32A97244383E}" type="slidenum">
              <a:rPr lang="en-GB" smtClean="0"/>
              <a:t>2</a:t>
            </a:fld>
            <a:endParaRPr lang="en-GB"/>
          </a:p>
        </p:txBody>
      </p:sp>
    </p:spTree>
    <p:extLst>
      <p:ext uri="{BB962C8B-B14F-4D97-AF65-F5344CB8AC3E}">
        <p14:creationId xmlns:p14="http://schemas.microsoft.com/office/powerpoint/2010/main" val="304776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fld id="{AF4EC164-65A6-4CE9-8BF6-6A5A1423D529}" type="slidenum">
              <a:rPr lang="en-GB" altLang="en-US" sz="1200" smtClean="0"/>
              <a:pPr>
                <a:defRPr/>
              </a:pPr>
              <a:t>3</a:t>
            </a:fld>
            <a:endParaRPr lang="en-GB" altLang="en-US" sz="1200" smtClean="0"/>
          </a:p>
        </p:txBody>
      </p:sp>
      <p:sp>
        <p:nvSpPr>
          <p:cNvPr id="16387"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fld id="{AF4EC164-65A6-4CE9-8BF6-6A5A1423D529}" type="slidenum">
              <a:rPr lang="en-GB" altLang="en-US" sz="1200" smtClean="0"/>
              <a:pPr>
                <a:defRPr/>
              </a:pPr>
              <a:t>4</a:t>
            </a:fld>
            <a:endParaRPr lang="en-GB" altLang="en-US" sz="1200" smtClean="0"/>
          </a:p>
        </p:txBody>
      </p:sp>
      <p:sp>
        <p:nvSpPr>
          <p:cNvPr id="16387"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ltLang="en-US" smtClean="0">
                <a:latin typeface="Arial" pitchFamily="34" charset="0"/>
              </a:rPr>
              <a:t>Schools can do Early Help Assessment replaced fCAF</a:t>
            </a:r>
          </a:p>
          <a:p>
            <a:pPr>
              <a:defRPr/>
            </a:pPr>
            <a:r>
              <a:rPr lang="en-GB" altLang="en-US" smtClean="0">
                <a:latin typeface="Arial" pitchFamily="34" charset="0"/>
              </a:rPr>
              <a:t>Not sure go via Early Help Panel for advise</a:t>
            </a:r>
          </a:p>
          <a:p>
            <a:pPr>
              <a:defRPr/>
            </a:pPr>
            <a:r>
              <a:rPr lang="en-GB" altLang="en-US" smtClean="0">
                <a:latin typeface="Arial" pitchFamily="34" charset="0"/>
              </a:rPr>
              <a:t>Ref right service right time</a:t>
            </a:r>
          </a:p>
          <a:p>
            <a:pPr>
              <a:defRPr/>
            </a:pPr>
            <a:r>
              <a:rPr lang="en-GB" altLang="en-US" smtClean="0">
                <a:latin typeface="Arial" pitchFamily="34" charset="0"/>
              </a:rPr>
              <a:t>Any referral via CASS -  phone consult or via request for support form – can indicate what support you think is needed</a:t>
            </a:r>
          </a:p>
          <a:p>
            <a:pPr>
              <a:defRPr/>
            </a:pPr>
            <a:endParaRPr lang="en-GB" altLang="en-US" smtClean="0">
              <a:latin typeface="Arial" pitchFamily="34" charset="0"/>
            </a:endParaRPr>
          </a:p>
          <a:p>
            <a:pPr>
              <a:defRPr/>
            </a:pPr>
            <a:r>
              <a:rPr lang="en-GB" altLang="en-US" smtClean="0">
                <a:latin typeface="Arial" pitchFamily="34" charset="0"/>
              </a:rPr>
              <a:t>Birmingham Safeguarding children's board website</a:t>
            </a:r>
          </a:p>
          <a:p>
            <a:pPr>
              <a:defRPr/>
            </a:pPr>
            <a:endParaRPr lang="en-GB" altLang="en-US" smtClean="0">
              <a:latin typeface="Arial" pitchFamily="34" charset="0"/>
            </a:endParaRPr>
          </a:p>
        </p:txBody>
      </p:sp>
      <p:sp>
        <p:nvSpPr>
          <p:cNvPr id="5427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fld id="{6D3C5503-3456-489A-9086-E20FD56B2011}" type="slidenum">
              <a:rPr lang="en-GB" altLang="en-US" sz="1200" smtClean="0"/>
              <a:pPr>
                <a:defRPr/>
              </a:pPr>
              <a:t>8</a:t>
            </a:fld>
            <a:endParaRPr lang="en-GB"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spcBef>
                <a:spcPct val="0"/>
              </a:spcBef>
              <a:defRPr/>
            </a:pPr>
            <a:r>
              <a:rPr lang="en-GB" altLang="en-US" smtClean="0">
                <a:latin typeface="Arial" pitchFamily="34" charset="0"/>
              </a:rPr>
              <a:t>We have listened to your request for school focused EH guidelines and have developed a 3 step flowchart – copies available at the briefing and on </a:t>
            </a:r>
            <a:r>
              <a:rPr lang="en-GB" altLang="en-US" u="sng" smtClean="0">
                <a:latin typeface="Arial" pitchFamily="34" charset="0"/>
                <a:hlinkClick r:id="rId3"/>
              </a:rPr>
              <a:t>https://www.birmingham.gov.uk/schoolsafeguarding</a:t>
            </a:r>
            <a:endParaRPr lang="en-GB" altLang="en-US" smtClean="0">
              <a:latin typeface="Arial" pitchFamily="34" charset="0"/>
            </a:endParaRPr>
          </a:p>
          <a:p>
            <a:pPr eaLnBrk="1" hangingPunct="1">
              <a:spcBef>
                <a:spcPct val="0"/>
              </a:spcBef>
              <a:defRPr/>
            </a:pPr>
            <a:endParaRPr lang="en-GB" altLang="en-US" smtClean="0">
              <a:latin typeface="Arial" pitchFamily="34" charset="0"/>
            </a:endParaRPr>
          </a:p>
        </p:txBody>
      </p:sp>
      <p:sp>
        <p:nvSpPr>
          <p:cNvPr id="1136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fld id="{48F4C03E-182E-4769-95E2-C33F7E405E29}" type="slidenum">
              <a:rPr lang="en-GB" altLang="en-US" sz="1200" smtClean="0">
                <a:solidFill>
                  <a:srgbClr val="000000"/>
                </a:solidFill>
                <a:latin typeface="Calibri" pitchFamily="34" charset="0"/>
                <a:cs typeface="Arial" pitchFamily="34" charset="0"/>
              </a:rPr>
              <a:pPr>
                <a:defRPr/>
              </a:pPr>
              <a:t>9</a:t>
            </a:fld>
            <a:endParaRPr lang="en-GB" altLang="en-US" sz="1200" smtClean="0">
              <a:solidFill>
                <a:srgbClr val="000000"/>
              </a:solidFill>
              <a:latin typeface="Calibri"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spcBef>
                <a:spcPct val="0"/>
              </a:spcBef>
              <a:defRPr/>
            </a:pPr>
            <a:r>
              <a:rPr lang="en-GB" altLang="en-US" smtClean="0">
                <a:latin typeface="Arial" pitchFamily="34" charset="0"/>
              </a:rPr>
              <a:t>The EHSP has adopted this strength based approach to working with children and families : Signs of Safety and Wellbeing . It is designed to put children and families at the heart of any work we do. Sometimes broaching the subject of early help can be difficult for practitioners so this tool has been developed to help practitioners to note down their conversations with children and families , ensuring that strengths as well as needs are identified and that families have a say in what they want to achieve . </a:t>
            </a:r>
          </a:p>
          <a:p>
            <a:pPr eaLnBrk="1" hangingPunct="1">
              <a:spcBef>
                <a:spcPct val="0"/>
              </a:spcBef>
              <a:defRPr/>
            </a:pPr>
            <a:endParaRPr lang="en-GB" altLang="en-US" smtClean="0">
              <a:latin typeface="Arial" pitchFamily="34" charset="0"/>
            </a:endParaRPr>
          </a:p>
          <a:p>
            <a:pPr eaLnBrk="1" hangingPunct="1">
              <a:spcBef>
                <a:spcPct val="0"/>
              </a:spcBef>
              <a:defRPr/>
            </a:pPr>
            <a:r>
              <a:rPr lang="en-GB" altLang="en-US" b="1" smtClean="0">
                <a:latin typeface="Arial" pitchFamily="34" charset="0"/>
              </a:rPr>
              <a:t>When working directly with children think about </a:t>
            </a:r>
          </a:p>
          <a:p>
            <a:pPr eaLnBrk="1" hangingPunct="1">
              <a:spcBef>
                <a:spcPct val="0"/>
              </a:spcBef>
              <a:buFontTx/>
              <a:buAutoNum type="arabicPeriod"/>
              <a:defRPr/>
            </a:pPr>
            <a:r>
              <a:rPr lang="en-GB" altLang="en-US" smtClean="0">
                <a:latin typeface="Arial" pitchFamily="34" charset="0"/>
              </a:rPr>
              <a:t>Explaining the 3 houses to the child using 1 sheet of paper per house</a:t>
            </a:r>
          </a:p>
          <a:p>
            <a:pPr eaLnBrk="1" hangingPunct="1">
              <a:spcBef>
                <a:spcPct val="0"/>
              </a:spcBef>
              <a:buFontTx/>
              <a:buAutoNum type="arabicPeriod"/>
              <a:defRPr/>
            </a:pPr>
            <a:r>
              <a:rPr lang="en-GB" altLang="en-US" smtClean="0">
                <a:latin typeface="Arial" pitchFamily="34" charset="0"/>
              </a:rPr>
              <a:t>Use words and drawings as appropriate and anything else to engage the child in the process </a:t>
            </a:r>
          </a:p>
          <a:p>
            <a:pPr eaLnBrk="1" hangingPunct="1">
              <a:spcBef>
                <a:spcPct val="0"/>
              </a:spcBef>
              <a:buFontTx/>
              <a:buAutoNum type="arabicPeriod"/>
              <a:defRPr/>
            </a:pPr>
            <a:r>
              <a:rPr lang="en-GB" altLang="en-US" smtClean="0">
                <a:latin typeface="Arial" pitchFamily="34" charset="0"/>
              </a:rPr>
              <a:t>Often start with the `house of good things ` particularly when the child is anxious or uncertain </a:t>
            </a:r>
          </a:p>
          <a:p>
            <a:pPr eaLnBrk="1" hangingPunct="1">
              <a:spcBef>
                <a:spcPct val="0"/>
              </a:spcBef>
              <a:buFontTx/>
              <a:buAutoNum type="arabicPeriod"/>
              <a:defRPr/>
            </a:pPr>
            <a:r>
              <a:rPr lang="en-GB" altLang="en-US" smtClean="0">
                <a:latin typeface="Arial" pitchFamily="34" charset="0"/>
              </a:rPr>
              <a:t>Once finished ,obtain permission of the child to show others- Parents extended family and professionals. Address safety issues for child in presenting to others.</a:t>
            </a:r>
          </a:p>
          <a:p>
            <a:pPr eaLnBrk="1" hangingPunct="1">
              <a:spcBef>
                <a:spcPct val="0"/>
              </a:spcBef>
              <a:defRPr/>
            </a:pPr>
            <a:r>
              <a:rPr lang="en-GB" altLang="en-US" smtClean="0">
                <a:latin typeface="Arial" pitchFamily="34" charset="0"/>
              </a:rPr>
              <a:t>  </a:t>
            </a:r>
          </a:p>
        </p:txBody>
      </p:sp>
      <p:sp>
        <p:nvSpPr>
          <p:cNvPr id="11878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fld id="{8634CCA2-9ADE-4746-BD80-879FBA2E85A7}" type="slidenum">
              <a:rPr lang="en-GB" altLang="en-US" sz="1200" smtClean="0">
                <a:latin typeface="Calibri" pitchFamily="34" charset="0"/>
              </a:rPr>
              <a:pPr>
                <a:defRPr/>
              </a:pPr>
              <a:t>10</a:t>
            </a:fld>
            <a:endParaRPr lang="en-GB" altLang="en-US" sz="1200"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22532" name="Slide Number Placeholder 3"/>
          <p:cNvSpPr>
            <a:spLocks noGrp="1"/>
          </p:cNvSpPr>
          <p:nvPr>
            <p:ph type="sldNum" sz="quarter" idx="5"/>
          </p:nvPr>
        </p:nvSpPr>
        <p:spPr>
          <a:noFill/>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fld id="{8437F027-1B6F-4739-8997-BEBAA9172E5B}" type="slidenum">
              <a:rPr lang="en-GB" altLang="en-US" smtClean="0"/>
              <a:pPr/>
              <a:t>12</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6697857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144593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399504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34885064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88504" y="16288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2265886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33540414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3962808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3440417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401293628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1038277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42051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42666221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342704157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88504" y="16288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1333306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3EA5BA0-27A5-43CA-9A63-DDD79E7BC925}"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958D3872-2521-41DF-AA18-83062A596A47}" type="slidenum">
              <a:rPr lang="en-GB" smtClean="0"/>
              <a:t>‹#›</a:t>
            </a:fld>
            <a:endParaRPr lang="en-GB"/>
          </a:p>
        </p:txBody>
      </p:sp>
    </p:spTree>
    <p:extLst>
      <p:ext uri="{BB962C8B-B14F-4D97-AF65-F5344CB8AC3E}">
        <p14:creationId xmlns:p14="http://schemas.microsoft.com/office/powerpoint/2010/main" val="16777413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191807266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14978749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238670562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398331986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27918921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39601551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27473921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3054594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91336859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26822982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4109986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C79DCEDA-5B81-408B-9569-6C7D9EE96739}"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FC345F4B-8075-4905-BF05-EFC12F22C8D4}" type="slidenum">
              <a:rPr lang="en-GB" smtClean="0"/>
              <a:t>‹#›</a:t>
            </a:fld>
            <a:endParaRPr lang="en-GB"/>
          </a:p>
        </p:txBody>
      </p:sp>
    </p:spTree>
    <p:extLst>
      <p:ext uri="{BB962C8B-B14F-4D97-AF65-F5344CB8AC3E}">
        <p14:creationId xmlns:p14="http://schemas.microsoft.com/office/powerpoint/2010/main" val="3027258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26238568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52393625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15387346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67970718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15501012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25222598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269970378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127425093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3526596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42771965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24098386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81CBF3ED-7D6B-4BD6-BAE5-A667E465ECE6}"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E306EF3C-6559-40A3-896C-78A327DA6541}" type="slidenum">
              <a:rPr lang="en-GB" smtClean="0"/>
              <a:t>‹#›</a:t>
            </a:fld>
            <a:endParaRPr lang="en-GB"/>
          </a:p>
        </p:txBody>
      </p:sp>
    </p:spTree>
    <p:extLst>
      <p:ext uri="{BB962C8B-B14F-4D97-AF65-F5344CB8AC3E}">
        <p14:creationId xmlns:p14="http://schemas.microsoft.com/office/powerpoint/2010/main" val="38989330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atin typeface="Century Gothic"/>
                <a:cs typeface="Century Gothic"/>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8525751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atin typeface="Century Gothic"/>
                <a:cs typeface="Century Gothic"/>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8525751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atin typeface="Century Gothic"/>
                <a:cs typeface="Century Gothic"/>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8525751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atin typeface="Century Gothic"/>
                <a:cs typeface="Century Gothic"/>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852575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568F680B-E859-44A9-ACF0-BF6240ADA54A}"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6F345BBD-1876-48F5-AB62-8B9D1BDBD20A}" type="slidenum">
              <a:rPr lang="en-GB" smtClean="0"/>
              <a:t>‹#›</a:t>
            </a:fld>
            <a:endParaRPr lang="en-GB"/>
          </a:p>
        </p:txBody>
      </p:sp>
    </p:spTree>
    <p:extLst>
      <p:ext uri="{BB962C8B-B14F-4D97-AF65-F5344CB8AC3E}">
        <p14:creationId xmlns:p14="http://schemas.microsoft.com/office/powerpoint/2010/main" val="28210651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8" name="Footer Placeholder 7"/>
          <p:cNvSpPr>
            <a:spLocks noGrp="1"/>
          </p:cNvSpPr>
          <p:nvPr>
            <p:ph type="ftr" sz="quarter" idx="11"/>
          </p:nvPr>
        </p:nvSpPr>
        <p:spPr>
          <a:xfrm>
            <a:off x="3384550" y="6356351"/>
            <a:ext cx="31369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8195414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568F680B-E859-44A9-ACF0-BF6240ADA54A}"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6F345BBD-1876-48F5-AB62-8B9D1BDBD20A}" type="slidenum">
              <a:rPr lang="en-GB" smtClean="0"/>
              <a:t>‹#›</a:t>
            </a:fld>
            <a:endParaRPr lang="en-GB"/>
          </a:p>
        </p:txBody>
      </p:sp>
    </p:spTree>
    <p:extLst>
      <p:ext uri="{BB962C8B-B14F-4D97-AF65-F5344CB8AC3E}">
        <p14:creationId xmlns:p14="http://schemas.microsoft.com/office/powerpoint/2010/main" val="741204531"/>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p>
            <a:fld id="{568F680B-E859-44A9-ACF0-BF6240ADA54A}" type="datetimeFigureOut">
              <a:rPr lang="en-GB" smtClean="0"/>
              <a:t>22/01/2018</a:t>
            </a:fld>
            <a:endParaRPr lang="en-GB"/>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7099300" y="6356350"/>
            <a:ext cx="2311400" cy="365125"/>
          </a:xfrm>
          <a:prstGeom prst="rect">
            <a:avLst/>
          </a:prstGeom>
        </p:spPr>
        <p:txBody>
          <a:bodyPr/>
          <a:lstStyle/>
          <a:p>
            <a:fld id="{6F345BBD-1876-48F5-AB62-8B9D1BDBD20A}" type="slidenum">
              <a:rPr lang="en-GB" smtClean="0"/>
              <a:t>‹#›</a:t>
            </a:fld>
            <a:endParaRPr lang="en-GB"/>
          </a:p>
        </p:txBody>
      </p:sp>
    </p:spTree>
    <p:extLst>
      <p:ext uri="{BB962C8B-B14F-4D97-AF65-F5344CB8AC3E}">
        <p14:creationId xmlns:p14="http://schemas.microsoft.com/office/powerpoint/2010/main" val="382795010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95300" y="6356350"/>
            <a:ext cx="2311400" cy="365125"/>
          </a:xfrm>
          <a:prstGeom prst="rect">
            <a:avLst/>
          </a:prstGeom>
        </p:spPr>
        <p:txBody>
          <a:bodyPr/>
          <a:lstStyle/>
          <a:p>
            <a:fld id="{568F680B-E859-44A9-ACF0-BF6240ADA54A}" type="datetimeFigureOut">
              <a:rPr lang="en-GB" smtClean="0"/>
              <a:t>22/01/2018</a:t>
            </a:fld>
            <a:endParaRPr lang="en-GB"/>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0"/>
            <a:ext cx="2311400" cy="365125"/>
          </a:xfrm>
          <a:prstGeom prst="rect">
            <a:avLst/>
          </a:prstGeom>
        </p:spPr>
        <p:txBody>
          <a:bodyPr/>
          <a:lstStyle/>
          <a:p>
            <a:fld id="{6F345BBD-1876-48F5-AB62-8B9D1BDBD20A}" type="slidenum">
              <a:rPr lang="en-GB" smtClean="0"/>
              <a:t>‹#›</a:t>
            </a:fld>
            <a:endParaRPr lang="en-GB"/>
          </a:p>
        </p:txBody>
      </p:sp>
    </p:spTree>
    <p:extLst>
      <p:ext uri="{BB962C8B-B14F-4D97-AF65-F5344CB8AC3E}">
        <p14:creationId xmlns:p14="http://schemas.microsoft.com/office/powerpoint/2010/main" val="303634502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95300" y="6356350"/>
            <a:ext cx="2311400" cy="365125"/>
          </a:xfrm>
          <a:prstGeom prst="rect">
            <a:avLst/>
          </a:prstGeom>
        </p:spPr>
        <p:txBody>
          <a:bodyPr/>
          <a:lstStyle/>
          <a:p>
            <a:fld id="{568F680B-E859-44A9-ACF0-BF6240ADA54A}" type="datetimeFigureOut">
              <a:rPr lang="en-GB" smtClean="0"/>
              <a:t>22/01/2018</a:t>
            </a:fld>
            <a:endParaRPr lang="en-GB"/>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7099300" y="6356350"/>
            <a:ext cx="2311400" cy="365125"/>
          </a:xfrm>
          <a:prstGeom prst="rect">
            <a:avLst/>
          </a:prstGeom>
        </p:spPr>
        <p:txBody>
          <a:bodyPr/>
          <a:lstStyle/>
          <a:p>
            <a:fld id="{6F345BBD-1876-48F5-AB62-8B9D1BDBD20A}" type="slidenum">
              <a:rPr lang="en-GB" smtClean="0"/>
              <a:t>‹#›</a:t>
            </a:fld>
            <a:endParaRPr lang="en-GB"/>
          </a:p>
        </p:txBody>
      </p:sp>
    </p:spTree>
    <p:extLst>
      <p:ext uri="{BB962C8B-B14F-4D97-AF65-F5344CB8AC3E}">
        <p14:creationId xmlns:p14="http://schemas.microsoft.com/office/powerpoint/2010/main" val="24451230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76714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3" name="Footer Placeholder 2"/>
          <p:cNvSpPr>
            <a:spLocks noGrp="1"/>
          </p:cNvSpPr>
          <p:nvPr>
            <p:ph type="ftr" sz="quarter" idx="11"/>
          </p:nvPr>
        </p:nvSpPr>
        <p:spPr>
          <a:xfrm>
            <a:off x="3384550" y="6356351"/>
            <a:ext cx="31369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35887306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42777046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F2CCE541-507E-48AD-8C01-CF563DFE6F43}" type="datetimeFigureOut">
              <a:rPr lang="en-GB" smtClean="0"/>
              <a:t>22/01/2018</a:t>
            </a:fld>
            <a:endParaRPr lang="en-GB"/>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6586A449-AD69-4E4B-8063-712DD3A0DEA2}" type="slidenum">
              <a:rPr lang="en-GB" smtClean="0"/>
              <a:t>‹#›</a:t>
            </a:fld>
            <a:endParaRPr lang="en-GB"/>
          </a:p>
        </p:txBody>
      </p:sp>
    </p:spTree>
    <p:extLst>
      <p:ext uri="{BB962C8B-B14F-4D97-AF65-F5344CB8AC3E}">
        <p14:creationId xmlns:p14="http://schemas.microsoft.com/office/powerpoint/2010/main" val="274499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image" Target="../media/image4.jpeg"/><Relationship Id="rId2" Type="http://schemas.openxmlformats.org/officeDocument/2006/relationships/slideLayout" Target="../slideLayouts/slideLayout35.xml"/><Relationship Id="rId16" Type="http://schemas.openxmlformats.org/officeDocument/2006/relationships/theme" Target="../theme/theme4.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51.xml"/><Relationship Id="rId7" Type="http://schemas.openxmlformats.org/officeDocument/2006/relationships/image" Target="../media/image5.jpeg"/><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5.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CC_Powerpoint_Master_Slide_Deck_A4-01.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93060" y="-8194"/>
            <a:ext cx="4529328" cy="3712464"/>
          </a:xfrm>
          <a:prstGeom prst="rect">
            <a:avLst/>
          </a:prstGeom>
        </p:spPr>
      </p:pic>
    </p:spTree>
    <p:extLst>
      <p:ext uri="{BB962C8B-B14F-4D97-AF65-F5344CB8AC3E}">
        <p14:creationId xmlns:p14="http://schemas.microsoft.com/office/powerpoint/2010/main" val="490186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CC_Powerpoint_Master_Slide_Deck_A4-02.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668074" y="0"/>
            <a:ext cx="3246120" cy="2694432"/>
          </a:xfrm>
          <a:prstGeom prst="rect">
            <a:avLst/>
          </a:prstGeom>
        </p:spPr>
      </p:pic>
    </p:spTree>
    <p:extLst>
      <p:ext uri="{BB962C8B-B14F-4D97-AF65-F5344CB8AC3E}">
        <p14:creationId xmlns:p14="http://schemas.microsoft.com/office/powerpoint/2010/main" val="1867792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BCC_Powerpoint_Master_Slide_Deck_A4-03.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806035"/>
            <a:ext cx="9906000" cy="1051965"/>
          </a:xfrm>
          <a:prstGeom prst="rect">
            <a:avLst/>
          </a:prstGeom>
        </p:spPr>
      </p:pic>
    </p:spTree>
    <p:extLst>
      <p:ext uri="{BB962C8B-B14F-4D97-AF65-F5344CB8AC3E}">
        <p14:creationId xmlns:p14="http://schemas.microsoft.com/office/powerpoint/2010/main" val="2563927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CC_Powerpoint_Master_Slide_Deck_A4-04.jp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5914563"/>
            <a:ext cx="9906000" cy="951631"/>
          </a:xfrm>
          <a:prstGeom prst="rect">
            <a:avLst/>
          </a:prstGeom>
        </p:spPr>
      </p:pic>
    </p:spTree>
    <p:extLst>
      <p:ext uri="{BB962C8B-B14F-4D97-AF65-F5344CB8AC3E}">
        <p14:creationId xmlns:p14="http://schemas.microsoft.com/office/powerpoint/2010/main" val="1288995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02" r:id="rId12"/>
    <p:sldLayoutId id="2147483703" r:id="rId13"/>
    <p:sldLayoutId id="2147483704" r:id="rId14"/>
    <p:sldLayoutId id="214748370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nd-slide-05.jp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20004" y="0"/>
            <a:ext cx="9724983" cy="6858000"/>
          </a:xfrm>
          <a:prstGeom prst="rect">
            <a:avLst/>
          </a:prstGeom>
        </p:spPr>
      </p:pic>
    </p:spTree>
    <p:extLst>
      <p:ext uri="{BB962C8B-B14F-4D97-AF65-F5344CB8AC3E}">
        <p14:creationId xmlns:p14="http://schemas.microsoft.com/office/powerpoint/2010/main" val="45248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2" Type="http://schemas.openxmlformats.org/officeDocument/2006/relationships/hyperlink" Target="http://www.thepactgroup.co.uk/"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5556" y="1940802"/>
            <a:ext cx="5400600" cy="1446550"/>
          </a:xfrm>
          <a:prstGeom prst="rect">
            <a:avLst/>
          </a:prstGeom>
          <a:noFill/>
        </p:spPr>
        <p:txBody>
          <a:bodyPr wrap="square" rtlCol="0">
            <a:spAutoFit/>
          </a:bodyPr>
          <a:lstStyle/>
          <a:p>
            <a:r>
              <a:rPr lang="en-GB" sz="4400" b="1" dirty="0" smtClean="0">
                <a:latin typeface="Arial" panose="020B0604020202020204" pitchFamily="34" charset="0"/>
                <a:cs typeface="Arial" panose="020B0604020202020204" pitchFamily="34" charset="0"/>
              </a:rPr>
              <a:t>FAST-track to Attendance</a:t>
            </a:r>
            <a:endParaRPr lang="en-GB" sz="4400" dirty="0">
              <a:solidFill>
                <a:srgbClr val="FF0000"/>
              </a:solidFill>
              <a:latin typeface="Arial" panose="020B0604020202020204" pitchFamily="34" charset="0"/>
              <a:cs typeface="Arial" panose="020B0604020202020204" pitchFamily="34" charset="0"/>
            </a:endParaRPr>
          </a:p>
        </p:txBody>
      </p:sp>
      <p:sp>
        <p:nvSpPr>
          <p:cNvPr id="5" name="TextBox 4"/>
          <p:cNvSpPr txBox="1"/>
          <p:nvPr/>
        </p:nvSpPr>
        <p:spPr>
          <a:xfrm>
            <a:off x="575558" y="4481768"/>
            <a:ext cx="5688632" cy="1200329"/>
          </a:xfrm>
          <a:prstGeom prst="rect">
            <a:avLst/>
          </a:prstGeom>
          <a:noFill/>
        </p:spPr>
        <p:txBody>
          <a:bodyPr wrap="square" rtlCol="0">
            <a:spAutoFit/>
          </a:bodyPr>
          <a:lstStyle/>
          <a:p>
            <a:r>
              <a:rPr lang="en-GB" sz="2400" dirty="0" smtClean="0">
                <a:solidFill>
                  <a:schemeClr val="bg1">
                    <a:lumMod val="50000"/>
                  </a:schemeClr>
                </a:solidFill>
                <a:latin typeface="Arial" panose="020B0604020202020204" pitchFamily="34" charset="0"/>
                <a:cs typeface="Arial" panose="020B0604020202020204" pitchFamily="34" charset="0"/>
              </a:rPr>
              <a:t>Edwina </a:t>
            </a:r>
            <a:r>
              <a:rPr lang="en-GB" sz="2400" dirty="0">
                <a:solidFill>
                  <a:schemeClr val="bg1">
                    <a:lumMod val="50000"/>
                  </a:schemeClr>
                </a:solidFill>
                <a:latin typeface="Arial" panose="020B0604020202020204" pitchFamily="34" charset="0"/>
                <a:cs typeface="Arial" panose="020B0604020202020204" pitchFamily="34" charset="0"/>
              </a:rPr>
              <a:t>L</a:t>
            </a:r>
            <a:r>
              <a:rPr lang="en-GB" sz="2400" dirty="0" smtClean="0">
                <a:solidFill>
                  <a:schemeClr val="bg1">
                    <a:lumMod val="50000"/>
                  </a:schemeClr>
                </a:solidFill>
                <a:latin typeface="Arial" panose="020B0604020202020204" pitchFamily="34" charset="0"/>
                <a:cs typeface="Arial" panose="020B0604020202020204" pitchFamily="34" charset="0"/>
              </a:rPr>
              <a:t>angley</a:t>
            </a:r>
          </a:p>
          <a:p>
            <a:r>
              <a:rPr lang="en-GB" sz="2400" dirty="0" smtClean="0">
                <a:solidFill>
                  <a:schemeClr val="bg1">
                    <a:lumMod val="50000"/>
                  </a:schemeClr>
                </a:solidFill>
                <a:latin typeface="Arial" panose="020B0604020202020204" pitchFamily="34" charset="0"/>
                <a:cs typeface="Arial" panose="020B0604020202020204" pitchFamily="34" charset="0"/>
              </a:rPr>
              <a:t>Lead Attendance Officer</a:t>
            </a:r>
          </a:p>
          <a:p>
            <a:r>
              <a:rPr lang="en-GB" sz="2400" dirty="0" smtClean="0">
                <a:solidFill>
                  <a:schemeClr val="bg1">
                    <a:lumMod val="50000"/>
                  </a:schemeClr>
                </a:solidFill>
                <a:latin typeface="Arial" panose="020B0604020202020204" pitchFamily="34" charset="0"/>
                <a:cs typeface="Arial" panose="020B0604020202020204" pitchFamily="34" charset="0"/>
              </a:rPr>
              <a:t>Education Legal Intervention Team</a:t>
            </a:r>
            <a:endParaRPr lang="en-GB" sz="2400" dirty="0">
              <a:solidFill>
                <a:srgbClr val="FF0000"/>
              </a:solidFill>
            </a:endParaRPr>
          </a:p>
        </p:txBody>
      </p:sp>
    </p:spTree>
    <p:extLst>
      <p:ext uri="{BB962C8B-B14F-4D97-AF65-F5344CB8AC3E}">
        <p14:creationId xmlns:p14="http://schemas.microsoft.com/office/powerpoint/2010/main" val="1553601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222" y="385764"/>
            <a:ext cx="9594718" cy="576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5514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350838" y="333375"/>
            <a:ext cx="8915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altLang="en-US" sz="3600" b="1" dirty="0" smtClean="0">
                <a:latin typeface="+mn-lt"/>
              </a:rPr>
              <a:t>Tackling illness</a:t>
            </a:r>
          </a:p>
        </p:txBody>
      </p:sp>
      <p:sp>
        <p:nvSpPr>
          <p:cNvPr id="5" name="Content Placeholder 4"/>
          <p:cNvSpPr>
            <a:spLocks noGrp="1"/>
          </p:cNvSpPr>
          <p:nvPr>
            <p:ph idx="1"/>
          </p:nvPr>
        </p:nvSpPr>
        <p:spPr/>
        <p:txBody>
          <a:bodyPr/>
          <a:lstStyle/>
          <a:p>
            <a:pPr>
              <a:defRPr/>
            </a:pPr>
            <a:r>
              <a:rPr lang="en-GB" sz="2400" dirty="0" smtClean="0"/>
              <a:t>Trust your parents!</a:t>
            </a:r>
          </a:p>
          <a:p>
            <a:pPr>
              <a:defRPr/>
            </a:pPr>
            <a:r>
              <a:rPr lang="en-GB" sz="2400" b="1" u="sng" dirty="0" smtClean="0"/>
              <a:t>Do not </a:t>
            </a:r>
            <a:r>
              <a:rPr lang="en-GB" sz="2400" dirty="0" smtClean="0"/>
              <a:t>routinely ask for medical evidence</a:t>
            </a:r>
          </a:p>
          <a:p>
            <a:pPr>
              <a:defRPr/>
            </a:pPr>
            <a:r>
              <a:rPr lang="en-GB" sz="2400" dirty="0" smtClean="0"/>
              <a:t>Consider NHS capacity!</a:t>
            </a:r>
          </a:p>
          <a:p>
            <a:pPr>
              <a:defRPr/>
            </a:pPr>
            <a:r>
              <a:rPr lang="en-GB" sz="2400" dirty="0" smtClean="0"/>
              <a:t>Include in your policy</a:t>
            </a:r>
          </a:p>
          <a:p>
            <a:pPr>
              <a:defRPr/>
            </a:pPr>
            <a:r>
              <a:rPr lang="en-GB" sz="2400" dirty="0" smtClean="0"/>
              <a:t>Set a threshold for requests based on concern that an offence is being committed</a:t>
            </a:r>
          </a:p>
          <a:p>
            <a:pPr marL="0" indent="0">
              <a:buFontTx/>
              <a:buNone/>
              <a:defRPr/>
            </a:pPr>
            <a:endParaRPr lang="en-GB" sz="2400" dirty="0" smtClean="0"/>
          </a:p>
          <a:p>
            <a:pPr marL="0" indent="0">
              <a:buFontTx/>
              <a:buNone/>
              <a:defRPr/>
            </a:pPr>
            <a:r>
              <a:rPr lang="en-GB" sz="2400" dirty="0" smtClean="0"/>
              <a:t>If a school routinely asks for medical evidence from all parents to authorise absence the LA will not prosecute cases for that school</a:t>
            </a:r>
            <a:endParaRPr lang="en-GB" sz="2400" dirty="0"/>
          </a:p>
        </p:txBody>
      </p:sp>
    </p:spTree>
    <p:extLst>
      <p:ext uri="{BB962C8B-B14F-4D97-AF65-F5344CB8AC3E}">
        <p14:creationId xmlns:p14="http://schemas.microsoft.com/office/powerpoint/2010/main" val="1557853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3"/>
          <p:cNvSpPr>
            <a:spLocks noGrp="1"/>
          </p:cNvSpPr>
          <p:nvPr>
            <p:ph type="subTitle" idx="1"/>
          </p:nvPr>
        </p:nvSpPr>
        <p:spPr bwMode="auto">
          <a:xfrm>
            <a:off x="1352600" y="1772816"/>
            <a:ext cx="6934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GB" altLang="en-US" dirty="0" smtClean="0">
                <a:latin typeface="+mn-lt"/>
              </a:rPr>
              <a:t>Step Two </a:t>
            </a:r>
          </a:p>
          <a:p>
            <a:r>
              <a:rPr lang="en-GB" altLang="en-US" sz="4400" dirty="0" smtClean="0">
                <a:latin typeface="+mn-lt"/>
              </a:rPr>
              <a:t>The SARM</a:t>
            </a:r>
          </a:p>
          <a:p>
            <a:r>
              <a:rPr lang="en-GB" altLang="en-US" sz="2800" dirty="0" smtClean="0">
                <a:latin typeface="+mn-lt"/>
              </a:rPr>
              <a:t>(School Attendance Review Meeting)</a:t>
            </a:r>
          </a:p>
          <a:p>
            <a:endParaRPr lang="en-GB" altLang="en-US" sz="4400" dirty="0" smtClean="0">
              <a:latin typeface="+mn-lt"/>
            </a:endParaRPr>
          </a:p>
        </p:txBody>
      </p:sp>
      <p:sp>
        <p:nvSpPr>
          <p:cNvPr id="12291" name="Rectangle 1"/>
          <p:cNvSpPr>
            <a:spLocks noChangeArrowheads="1"/>
          </p:cNvSpPr>
          <p:nvPr/>
        </p:nvSpPr>
        <p:spPr bwMode="auto">
          <a:xfrm>
            <a:off x="318924" y="4005064"/>
            <a:ext cx="9360827"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r>
              <a:rPr lang="en-GB" altLang="en-US" sz="2400" b="1">
                <a:latin typeface="Calibri" pitchFamily="34" charset="0"/>
                <a:cs typeface="Calibri" pitchFamily="34" charset="0"/>
              </a:rPr>
              <a:t>The pupil has at least one session of unauthorised absence - Early Help has been refused (this includes ‘no response’ to attempts by the school to engage the family); the circumstances of the family do not meet the threshold for Early Help/Social Care support; Early Help/Social Care strategies have not resulted in sustained attendance improvement </a:t>
            </a:r>
          </a:p>
        </p:txBody>
      </p:sp>
    </p:spTree>
    <p:extLst>
      <p:ext uri="{BB962C8B-B14F-4D97-AF65-F5344CB8AC3E}">
        <p14:creationId xmlns:p14="http://schemas.microsoft.com/office/powerpoint/2010/main" val="1911671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3"/>
          <p:cNvSpPr>
            <a:spLocks noGrp="1"/>
          </p:cNvSpPr>
          <p:nvPr>
            <p:ph type="subTitle" idx="1"/>
          </p:nvPr>
        </p:nvSpPr>
        <p:spPr bwMode="auto">
          <a:xfrm>
            <a:off x="1363795" y="2133600"/>
            <a:ext cx="6934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GB" altLang="en-US" dirty="0" smtClean="0">
                <a:latin typeface="+mn-lt"/>
              </a:rPr>
              <a:t>Step Three  </a:t>
            </a:r>
          </a:p>
          <a:p>
            <a:r>
              <a:rPr lang="en-GB" altLang="en-US" sz="4400" dirty="0" smtClean="0">
                <a:latin typeface="+mn-lt"/>
              </a:rPr>
              <a:t>Formal Warning Notice</a:t>
            </a:r>
          </a:p>
          <a:p>
            <a:r>
              <a:rPr lang="en-GB" altLang="en-US" sz="4400" dirty="0" smtClean="0">
                <a:latin typeface="+mn-lt"/>
              </a:rPr>
              <a:t>(ELIT 1)</a:t>
            </a:r>
          </a:p>
          <a:p>
            <a:endParaRPr lang="en-GB" altLang="en-US" sz="4400" dirty="0" smtClean="0">
              <a:latin typeface="+mn-lt"/>
            </a:endParaRPr>
          </a:p>
        </p:txBody>
      </p:sp>
      <p:sp>
        <p:nvSpPr>
          <p:cNvPr id="13315" name="Rectangle 1"/>
          <p:cNvSpPr>
            <a:spLocks noChangeArrowheads="1"/>
          </p:cNvSpPr>
          <p:nvPr/>
        </p:nvSpPr>
        <p:spPr bwMode="auto">
          <a:xfrm>
            <a:off x="428229" y="4797426"/>
            <a:ext cx="912693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r>
              <a:rPr lang="en-GB" altLang="en-US" sz="2400" b="1">
                <a:latin typeface="Calibri" pitchFamily="34" charset="0"/>
                <a:ea typeface="Calibri" pitchFamily="34" charset="0"/>
                <a:cs typeface="Times New Roman" pitchFamily="18" charset="0"/>
              </a:rPr>
              <a:t>The pupil has further </a:t>
            </a:r>
            <a:r>
              <a:rPr lang="en-GB" altLang="en-US" sz="2400" b="1" u="sng">
                <a:latin typeface="Calibri" pitchFamily="34" charset="0"/>
                <a:ea typeface="Calibri" pitchFamily="34" charset="0"/>
                <a:cs typeface="Times New Roman" pitchFamily="18" charset="0"/>
              </a:rPr>
              <a:t>unauthorised absence</a:t>
            </a:r>
            <a:r>
              <a:rPr lang="en-GB" altLang="en-US" sz="2400" b="1">
                <a:latin typeface="Calibri" pitchFamily="34" charset="0"/>
                <a:ea typeface="Calibri" pitchFamily="34" charset="0"/>
                <a:cs typeface="Times New Roman" pitchFamily="18" charset="0"/>
              </a:rPr>
              <a:t> adding up to at least 10 sessions in total over the previous 12 calendar months</a:t>
            </a:r>
            <a:endParaRPr lang="en-GB" altLang="en-US" sz="240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2428328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3"/>
          <p:cNvSpPr>
            <a:spLocks noGrp="1"/>
          </p:cNvSpPr>
          <p:nvPr>
            <p:ph type="subTitle" idx="1"/>
          </p:nvPr>
        </p:nvSpPr>
        <p:spPr bwMode="auto">
          <a:xfrm>
            <a:off x="1363795" y="2133600"/>
            <a:ext cx="6934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GB" altLang="en-US" dirty="0" smtClean="0">
                <a:latin typeface="+mn-lt"/>
              </a:rPr>
              <a:t>Step Four </a:t>
            </a:r>
          </a:p>
          <a:p>
            <a:r>
              <a:rPr lang="en-GB" altLang="en-US" sz="4400" dirty="0" smtClean="0">
                <a:latin typeface="+mn-lt"/>
              </a:rPr>
              <a:t>Send to ELIT/Court Section!</a:t>
            </a:r>
          </a:p>
          <a:p>
            <a:endParaRPr lang="en-GB" altLang="en-US" sz="4400" dirty="0" smtClean="0">
              <a:latin typeface="+mn-lt"/>
            </a:endParaRPr>
          </a:p>
        </p:txBody>
      </p:sp>
      <p:sp>
        <p:nvSpPr>
          <p:cNvPr id="14339" name="Rectangle 1"/>
          <p:cNvSpPr>
            <a:spLocks noChangeArrowheads="1"/>
          </p:cNvSpPr>
          <p:nvPr/>
        </p:nvSpPr>
        <p:spPr bwMode="auto">
          <a:xfrm>
            <a:off x="350838" y="4652963"/>
            <a:ext cx="9283435"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r>
              <a:rPr lang="en-GB" altLang="en-US" sz="2400" b="1" dirty="0">
                <a:latin typeface="Calibri" pitchFamily="34" charset="0"/>
                <a:ea typeface="Calibri" pitchFamily="34" charset="0"/>
                <a:cs typeface="Times New Roman" pitchFamily="18" charset="0"/>
              </a:rPr>
              <a:t>The pupil has a minimum of 10 further sessions of </a:t>
            </a:r>
            <a:r>
              <a:rPr lang="en-GB" altLang="en-US" sz="2400" b="1" u="sng" dirty="0">
                <a:latin typeface="Calibri" pitchFamily="34" charset="0"/>
                <a:ea typeface="Calibri" pitchFamily="34" charset="0"/>
                <a:cs typeface="Times New Roman" pitchFamily="18" charset="0"/>
              </a:rPr>
              <a:t>unauthorised absence</a:t>
            </a:r>
            <a:r>
              <a:rPr lang="en-GB" altLang="en-US" sz="2400" b="1" dirty="0">
                <a:latin typeface="Calibri" pitchFamily="34" charset="0"/>
                <a:ea typeface="Calibri" pitchFamily="34" charset="0"/>
                <a:cs typeface="Times New Roman" pitchFamily="18" charset="0"/>
              </a:rPr>
              <a:t> within 12 school weeks of the warning notice being issued</a:t>
            </a:r>
            <a:endParaRPr lang="en-GB" altLang="en-US" sz="2400" dirty="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2013025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mn-lt"/>
              </a:rPr>
              <a:t>Where DSLs can help</a:t>
            </a:r>
            <a:endParaRPr lang="en-GB" dirty="0">
              <a:latin typeface="+mn-lt"/>
            </a:endParaRPr>
          </a:p>
        </p:txBody>
      </p:sp>
      <p:sp>
        <p:nvSpPr>
          <p:cNvPr id="4" name="Content Placeholder 3"/>
          <p:cNvSpPr>
            <a:spLocks noGrp="1"/>
          </p:cNvSpPr>
          <p:nvPr>
            <p:ph idx="1"/>
          </p:nvPr>
        </p:nvSpPr>
        <p:spPr/>
        <p:txBody>
          <a:bodyPr/>
          <a:lstStyle/>
          <a:p>
            <a:r>
              <a:rPr lang="en-GB" sz="2400" dirty="0" smtClean="0"/>
              <a:t>Poor attendance can be a safeguarding indicator</a:t>
            </a:r>
          </a:p>
          <a:p>
            <a:r>
              <a:rPr lang="en-GB" sz="2400" dirty="0" smtClean="0"/>
              <a:t>Meet with Attendance staff – plan!</a:t>
            </a:r>
          </a:p>
          <a:p>
            <a:r>
              <a:rPr lang="en-GB" sz="2400" dirty="0" smtClean="0"/>
              <a:t>Joined up working</a:t>
            </a:r>
          </a:p>
          <a:p>
            <a:r>
              <a:rPr lang="en-GB" sz="2400" dirty="0" smtClean="0"/>
              <a:t>Children with a Safeguarding vulnerability list</a:t>
            </a:r>
          </a:p>
          <a:p>
            <a:r>
              <a:rPr lang="en-GB" sz="2400" dirty="0" smtClean="0"/>
              <a:t>Who is going to do the ‘3 houses’ with the child</a:t>
            </a:r>
          </a:p>
          <a:p>
            <a:r>
              <a:rPr lang="en-GB" sz="2400" dirty="0" smtClean="0"/>
              <a:t>3 day Early Help Practice Skills course (BESS)</a:t>
            </a:r>
          </a:p>
          <a:p>
            <a:r>
              <a:rPr lang="en-GB" sz="2400" dirty="0" smtClean="0"/>
              <a:t>½ day Signs of Safety and Well being course (BESS)</a:t>
            </a:r>
          </a:p>
          <a:p>
            <a:r>
              <a:rPr lang="en-GB" sz="2400" dirty="0" smtClean="0"/>
              <a:t>1 day FAST-track training course (</a:t>
            </a:r>
            <a:r>
              <a:rPr lang="en-GB" sz="2400" dirty="0" smtClean="0">
                <a:hlinkClick r:id="rId2"/>
              </a:rPr>
              <a:t>www.thepactgroup.co.uk</a:t>
            </a:r>
            <a:r>
              <a:rPr lang="en-GB" sz="2400" dirty="0" smtClean="0"/>
              <a:t>)</a:t>
            </a:r>
          </a:p>
          <a:p>
            <a:r>
              <a:rPr lang="en-GB" sz="2400" dirty="0" smtClean="0"/>
              <a:t>School Noticeboard</a:t>
            </a:r>
          </a:p>
          <a:p>
            <a:endParaRPr lang="en-GB" sz="2400" dirty="0" smtClean="0"/>
          </a:p>
          <a:p>
            <a:endParaRPr lang="en-GB" dirty="0" smtClean="0"/>
          </a:p>
          <a:p>
            <a:endParaRPr lang="en-GB" dirty="0"/>
          </a:p>
        </p:txBody>
      </p:sp>
    </p:spTree>
    <p:extLst>
      <p:ext uri="{BB962C8B-B14F-4D97-AF65-F5344CB8AC3E}">
        <p14:creationId xmlns:p14="http://schemas.microsoft.com/office/powerpoint/2010/main" val="379363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95301" y="1009650"/>
            <a:ext cx="9138973" cy="711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pPr eaLnBrk="1" hangingPunct="1"/>
            <a:r>
              <a:rPr lang="en-GB" altLang="en-US" sz="3600" b="1" dirty="0" smtClean="0">
                <a:latin typeface="+mn-lt"/>
                <a:cs typeface="Arial" charset="0"/>
              </a:rPr>
              <a:t>The Law</a:t>
            </a:r>
          </a:p>
        </p:txBody>
      </p:sp>
      <p:sp>
        <p:nvSpPr>
          <p:cNvPr id="310275" name="Rectangle 3"/>
          <p:cNvSpPr>
            <a:spLocks noGrp="1" noChangeArrowheads="1"/>
          </p:cNvSpPr>
          <p:nvPr>
            <p:ph type="body" idx="1"/>
          </p:nvPr>
        </p:nvSpPr>
        <p:spPr>
          <a:xfrm>
            <a:off x="495301" y="1738313"/>
            <a:ext cx="9138973" cy="46355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defRPr/>
            </a:pPr>
            <a:r>
              <a:rPr lang="en-GB" altLang="en-US" sz="2400" dirty="0" smtClean="0"/>
              <a:t>Parents are responsible for making sure that their children of compulsory school age receive efficient full-time education that is suitable to the child’s age, ability and aptitude and to any special educational needs the child may have.</a:t>
            </a:r>
          </a:p>
          <a:p>
            <a:pPr eaLnBrk="1" hangingPunct="1">
              <a:lnSpc>
                <a:spcPct val="80000"/>
              </a:lnSpc>
              <a:defRPr/>
            </a:pPr>
            <a:endParaRPr lang="en-GB" altLang="en-US" sz="2400" dirty="0" smtClean="0"/>
          </a:p>
          <a:p>
            <a:pPr eaLnBrk="1" hangingPunct="1">
              <a:lnSpc>
                <a:spcPct val="80000"/>
              </a:lnSpc>
              <a:defRPr/>
            </a:pPr>
            <a:r>
              <a:rPr lang="en-GB" altLang="en-US" sz="2400" dirty="0" smtClean="0"/>
              <a:t>This can be by regular attendance at school, alternative provision, or </a:t>
            </a:r>
            <a:r>
              <a:rPr lang="en-GB" altLang="en-US" sz="2400" b="1" dirty="0" smtClean="0"/>
              <a:t>otherwise </a:t>
            </a:r>
            <a:r>
              <a:rPr lang="en-GB" altLang="en-US" sz="2400" dirty="0" smtClean="0"/>
              <a:t>(e.g. the parent can choose to educate their child at home).</a:t>
            </a:r>
          </a:p>
          <a:p>
            <a:pPr eaLnBrk="1" hangingPunct="1">
              <a:lnSpc>
                <a:spcPct val="80000"/>
              </a:lnSpc>
              <a:defRPr/>
            </a:pPr>
            <a:endParaRPr lang="en-GB" altLang="en-US" sz="2800" dirty="0" smtClean="0"/>
          </a:p>
          <a:p>
            <a:pPr eaLnBrk="1" hangingPunct="1">
              <a:lnSpc>
                <a:spcPct val="80000"/>
              </a:lnSpc>
              <a:buFontTx/>
              <a:buNone/>
              <a:defRPr/>
            </a:pPr>
            <a:r>
              <a:rPr lang="en-GB" altLang="en-US" sz="2000" dirty="0" smtClean="0"/>
              <a:t>    Section 7, Education Act 1996</a:t>
            </a:r>
          </a:p>
          <a:p>
            <a:pPr eaLnBrk="1" hangingPunct="1">
              <a:lnSpc>
                <a:spcPct val="80000"/>
              </a:lnSpc>
              <a:buFontTx/>
              <a:buNone/>
              <a:defRPr/>
            </a:pPr>
            <a:endParaRPr lang="en-GB" altLang="en-US" sz="2000" dirty="0" smtClean="0"/>
          </a:p>
        </p:txBody>
      </p:sp>
    </p:spTree>
    <p:extLst>
      <p:ext uri="{BB962C8B-B14F-4D97-AF65-F5344CB8AC3E}">
        <p14:creationId xmlns:p14="http://schemas.microsoft.com/office/powerpoint/2010/main" val="590434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Effect transition="in" filter="dissolve">
                                      <p:cBhvr>
                                        <p:cTn id="7" dur="500"/>
                                        <p:tgtEl>
                                          <p:spTgt spid="310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0275">
                                            <p:txEl>
                                              <p:pRg st="2" end="2"/>
                                            </p:txEl>
                                          </p:spTgt>
                                        </p:tgtEl>
                                        <p:attrNameLst>
                                          <p:attrName>style.visibility</p:attrName>
                                        </p:attrNameLst>
                                      </p:cBhvr>
                                      <p:to>
                                        <p:strVal val="visible"/>
                                      </p:to>
                                    </p:set>
                                    <p:animEffect transition="in" filter="dissolve">
                                      <p:cBhvr>
                                        <p:cTn id="12" dur="500"/>
                                        <p:tgtEl>
                                          <p:spTgt spid="3102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0275">
                                            <p:txEl>
                                              <p:pRg st="4" end="4"/>
                                            </p:txEl>
                                          </p:spTgt>
                                        </p:tgtEl>
                                        <p:attrNameLst>
                                          <p:attrName>style.visibility</p:attrName>
                                        </p:attrNameLst>
                                      </p:cBhvr>
                                      <p:to>
                                        <p:strVal val="visible"/>
                                      </p:to>
                                    </p:set>
                                    <p:animEffect transition="in" filter="dissolve">
                                      <p:cBhvr>
                                        <p:cTn id="17" dur="500"/>
                                        <p:tgtEl>
                                          <p:spTgt spid="310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350838" y="404813"/>
            <a:ext cx="8915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algn="l" eaLnBrk="1" hangingPunct="1">
              <a:defRPr/>
            </a:pPr>
            <a:r>
              <a:rPr lang="en-GB" sz="3600" b="1" dirty="0" smtClean="0">
                <a:latin typeface="Century Gothic" charset="0"/>
                <a:ea typeface="MS PGothic" charset="0"/>
                <a:cs typeface="Century Gothic" charset="0"/>
              </a:rPr>
              <a:t>Why Fast-Track?</a:t>
            </a:r>
            <a:endParaRPr lang="en-GB" sz="3600" b="1" dirty="0">
              <a:latin typeface="Century Gothic" charset="0"/>
              <a:ea typeface="MS PGothic" charset="0"/>
              <a:cs typeface="Century Gothic" charset="0"/>
            </a:endParaRPr>
          </a:p>
        </p:txBody>
      </p:sp>
      <p:sp>
        <p:nvSpPr>
          <p:cNvPr id="217091" name="Rectangle 3"/>
          <p:cNvSpPr>
            <a:spLocks noGrp="1" noChangeArrowheads="1"/>
          </p:cNvSpPr>
          <p:nvPr>
            <p:ph type="body" idx="1"/>
          </p:nvPr>
        </p:nvSpPr>
        <p:spPr bwMode="auto">
          <a:xfrm>
            <a:off x="507339" y="1701800"/>
            <a:ext cx="7799255" cy="40306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Early Help offered</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Voice of the Child – (Daniel </a:t>
            </a:r>
            <a:r>
              <a:rPr lang="en-GB" altLang="en-US" sz="2400" dirty="0" err="1" smtClean="0">
                <a:ea typeface="ＭＳ Ｐゴシック" pitchFamily="34" charset="-128"/>
                <a:cs typeface="ＭＳ Ｐゴシック" pitchFamily="34" charset="-128"/>
              </a:rPr>
              <a:t>Pelka</a:t>
            </a:r>
            <a:r>
              <a:rPr lang="en-GB" altLang="en-US" sz="2400" dirty="0" smtClean="0">
                <a:ea typeface="ＭＳ Ｐゴシック" pitchFamily="34" charset="-128"/>
                <a:cs typeface="ＭＳ Ｐゴシック" pitchFamily="34" charset="-128"/>
              </a:rPr>
              <a:t>, Tia Sharp, Ellie Butler)</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Legal action – a last resort</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Engagement from schools</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Training not required (though preferred)</a:t>
            </a:r>
          </a:p>
          <a:p>
            <a:pPr eaLnBrk="1" hangingPunct="1">
              <a:lnSpc>
                <a:spcPct val="90000"/>
              </a:lnSpc>
              <a:spcBef>
                <a:spcPct val="0"/>
              </a:spcBef>
              <a:spcAft>
                <a:spcPts val="1800"/>
              </a:spcAft>
              <a:defRPr/>
            </a:pPr>
            <a:endParaRPr lang="en-GB" altLang="en-US" sz="2400" dirty="0" smtClean="0">
              <a:ea typeface="ＭＳ Ｐゴシック" pitchFamily="34" charset="-128"/>
              <a:cs typeface="ＭＳ Ｐゴシック" pitchFamily="34" charset="-128"/>
            </a:endParaRPr>
          </a:p>
          <a:p>
            <a:pPr marL="0" indent="0" eaLnBrk="1" hangingPunct="1">
              <a:lnSpc>
                <a:spcPct val="90000"/>
              </a:lnSpc>
              <a:spcBef>
                <a:spcPct val="0"/>
              </a:spcBef>
              <a:spcAft>
                <a:spcPts val="1800"/>
              </a:spcAft>
              <a:buFontTx/>
              <a:buNone/>
              <a:defRPr/>
            </a:pPr>
            <a:endParaRPr lang="en-GB" altLang="en-US" sz="2400" dirty="0" smtClean="0">
              <a:ea typeface="ＭＳ Ｐゴシック" pitchFamily="34" charset="-128"/>
              <a:cs typeface="ＭＳ Ｐゴシック" pitchFamily="34" charset="-128"/>
            </a:endParaRPr>
          </a:p>
          <a:p>
            <a:pPr eaLnBrk="1" hangingPunct="1">
              <a:lnSpc>
                <a:spcPct val="90000"/>
              </a:lnSpc>
              <a:spcBef>
                <a:spcPct val="0"/>
              </a:spcBef>
              <a:spcAft>
                <a:spcPts val="1800"/>
              </a:spcAft>
              <a:defRPr/>
            </a:pPr>
            <a:endParaRPr lang="en-GB" altLang="en-US" sz="2400" dirty="0" smtClean="0">
              <a:ea typeface="ＭＳ Ｐゴシック" pitchFamily="34" charset="-128"/>
              <a:cs typeface="ＭＳ Ｐゴシック" pitchFamily="34" charset="-128"/>
            </a:endParaRPr>
          </a:p>
          <a:p>
            <a:pPr lvl="2" eaLnBrk="1" hangingPunct="1">
              <a:lnSpc>
                <a:spcPct val="90000"/>
              </a:lnSpc>
              <a:spcBef>
                <a:spcPct val="0"/>
              </a:spcBef>
              <a:spcAft>
                <a:spcPts val="1800"/>
              </a:spcAft>
              <a:buFontTx/>
              <a:buNone/>
              <a:defRPr/>
            </a:pPr>
            <a:endParaRPr lang="en-GB" altLang="en-US" dirty="0" smtClean="0">
              <a:ea typeface="ＭＳ Ｐゴシック" pitchFamily="34" charset="-128"/>
            </a:endParaRPr>
          </a:p>
        </p:txBody>
      </p:sp>
    </p:spTree>
    <p:extLst>
      <p:ext uri="{BB962C8B-B14F-4D97-AF65-F5344CB8AC3E}">
        <p14:creationId xmlns:p14="http://schemas.microsoft.com/office/powerpoint/2010/main" val="765707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dissolve">
                                      <p:cBhvr>
                                        <p:cTn id="7" dur="500"/>
                                        <p:tgtEl>
                                          <p:spTgt spid="217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dissolve">
                                      <p:cBhvr>
                                        <p:cTn id="12" dur="500"/>
                                        <p:tgtEl>
                                          <p:spTgt spid="217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7091">
                                            <p:txEl>
                                              <p:pRg st="2" end="2"/>
                                            </p:txEl>
                                          </p:spTgt>
                                        </p:tgtEl>
                                        <p:attrNameLst>
                                          <p:attrName>style.visibility</p:attrName>
                                        </p:attrNameLst>
                                      </p:cBhvr>
                                      <p:to>
                                        <p:strVal val="visible"/>
                                      </p:to>
                                    </p:set>
                                    <p:animEffect transition="in" filter="dissolve">
                                      <p:cBhvr>
                                        <p:cTn id="17" dur="500"/>
                                        <p:tgtEl>
                                          <p:spTgt spid="217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7091">
                                            <p:txEl>
                                              <p:pRg st="3" end="3"/>
                                            </p:txEl>
                                          </p:spTgt>
                                        </p:tgtEl>
                                        <p:attrNameLst>
                                          <p:attrName>style.visibility</p:attrName>
                                        </p:attrNameLst>
                                      </p:cBhvr>
                                      <p:to>
                                        <p:strVal val="visible"/>
                                      </p:to>
                                    </p:set>
                                    <p:animEffect transition="in" filter="dissolve">
                                      <p:cBhvr>
                                        <p:cTn id="22" dur="500"/>
                                        <p:tgtEl>
                                          <p:spTgt spid="217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7091">
                                            <p:txEl>
                                              <p:pRg st="4" end="4"/>
                                            </p:txEl>
                                          </p:spTgt>
                                        </p:tgtEl>
                                        <p:attrNameLst>
                                          <p:attrName>style.visibility</p:attrName>
                                        </p:attrNameLst>
                                      </p:cBhvr>
                                      <p:to>
                                        <p:strVal val="visible"/>
                                      </p:to>
                                    </p:set>
                                    <p:animEffect transition="in" filter="dissolve">
                                      <p:cBhvr>
                                        <p:cTn id="27" dur="500"/>
                                        <p:tgtEl>
                                          <p:spTgt spid="217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350838" y="404813"/>
            <a:ext cx="8915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algn="l" eaLnBrk="1" hangingPunct="1">
              <a:defRPr/>
            </a:pPr>
            <a:r>
              <a:rPr lang="en-GB" sz="3600" b="1" dirty="0">
                <a:latin typeface="+mn-lt"/>
                <a:ea typeface="MS PGothic" charset="0"/>
                <a:cs typeface="Century Gothic" charset="0"/>
              </a:rPr>
              <a:t>Criteria </a:t>
            </a:r>
            <a:r>
              <a:rPr lang="en-GB" sz="3600" b="1" dirty="0" smtClean="0">
                <a:latin typeface="+mn-lt"/>
                <a:ea typeface="MS PGothic" charset="0"/>
                <a:cs typeface="Century Gothic" charset="0"/>
              </a:rPr>
              <a:t>for Fast-Track</a:t>
            </a:r>
            <a:endParaRPr lang="en-GB" sz="3600" b="1" dirty="0">
              <a:latin typeface="+mn-lt"/>
              <a:ea typeface="MS PGothic" charset="0"/>
              <a:cs typeface="Century Gothic" charset="0"/>
            </a:endParaRPr>
          </a:p>
        </p:txBody>
      </p:sp>
      <p:sp>
        <p:nvSpPr>
          <p:cNvPr id="217091" name="Rectangle 3"/>
          <p:cNvSpPr>
            <a:spLocks noGrp="1" noChangeArrowheads="1"/>
          </p:cNvSpPr>
          <p:nvPr>
            <p:ph type="body" idx="1"/>
          </p:nvPr>
        </p:nvSpPr>
        <p:spPr bwMode="auto">
          <a:xfrm>
            <a:off x="507339" y="1701800"/>
            <a:ext cx="7799255" cy="40306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Compulsory school age pupils</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Concerning levels of absence either authorised or not</a:t>
            </a:r>
          </a:p>
          <a:p>
            <a:pPr eaLnBrk="1" hangingPunct="1">
              <a:lnSpc>
                <a:spcPct val="90000"/>
              </a:lnSpc>
              <a:spcBef>
                <a:spcPct val="0"/>
              </a:spcBef>
              <a:spcAft>
                <a:spcPts val="1800"/>
              </a:spcAft>
              <a:defRPr/>
            </a:pPr>
            <a:r>
              <a:rPr lang="en-GB" altLang="en-US" sz="2400" dirty="0" smtClean="0">
                <a:ea typeface="ＭＳ Ｐゴシック" pitchFamily="34" charset="-128"/>
                <a:cs typeface="ＭＳ Ｐゴシック" pitchFamily="34" charset="-128"/>
              </a:rPr>
              <a:t>NOT include Looked After Children</a:t>
            </a:r>
          </a:p>
          <a:p>
            <a:pPr marL="0" indent="0" eaLnBrk="1" hangingPunct="1">
              <a:lnSpc>
                <a:spcPct val="90000"/>
              </a:lnSpc>
              <a:spcBef>
                <a:spcPct val="0"/>
              </a:spcBef>
              <a:spcAft>
                <a:spcPts val="1800"/>
              </a:spcAft>
              <a:buFontTx/>
              <a:buNone/>
              <a:defRPr/>
            </a:pPr>
            <a:endParaRPr lang="en-GB" altLang="en-US" sz="2400" dirty="0" smtClean="0">
              <a:ea typeface="ＭＳ Ｐゴシック" pitchFamily="34" charset="-128"/>
              <a:cs typeface="ＭＳ Ｐゴシック" pitchFamily="34" charset="-128"/>
            </a:endParaRPr>
          </a:p>
          <a:p>
            <a:pPr eaLnBrk="1" hangingPunct="1">
              <a:lnSpc>
                <a:spcPct val="90000"/>
              </a:lnSpc>
              <a:spcBef>
                <a:spcPct val="0"/>
              </a:spcBef>
              <a:spcAft>
                <a:spcPts val="1800"/>
              </a:spcAft>
              <a:defRPr/>
            </a:pPr>
            <a:endParaRPr lang="en-GB" altLang="en-US" sz="2400" dirty="0" smtClean="0">
              <a:ea typeface="ＭＳ Ｐゴシック" pitchFamily="34" charset="-128"/>
              <a:cs typeface="ＭＳ Ｐゴシック" pitchFamily="34" charset="-128"/>
            </a:endParaRPr>
          </a:p>
          <a:p>
            <a:pPr lvl="2" eaLnBrk="1" hangingPunct="1">
              <a:lnSpc>
                <a:spcPct val="90000"/>
              </a:lnSpc>
              <a:spcBef>
                <a:spcPct val="0"/>
              </a:spcBef>
              <a:spcAft>
                <a:spcPts val="1800"/>
              </a:spcAft>
              <a:buFontTx/>
              <a:buNone/>
              <a:defRPr/>
            </a:pPr>
            <a:endParaRPr lang="en-GB" altLang="en-US" dirty="0" smtClean="0">
              <a:ea typeface="ＭＳ Ｐゴシック" pitchFamily="34" charset="-128"/>
            </a:endParaRPr>
          </a:p>
        </p:txBody>
      </p:sp>
    </p:spTree>
    <p:extLst>
      <p:ext uri="{BB962C8B-B14F-4D97-AF65-F5344CB8AC3E}">
        <p14:creationId xmlns:p14="http://schemas.microsoft.com/office/powerpoint/2010/main" val="732127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dissolve">
                                      <p:cBhvr>
                                        <p:cTn id="7" dur="500"/>
                                        <p:tgtEl>
                                          <p:spTgt spid="21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dissolve">
                                      <p:cBhvr>
                                        <p:cTn id="12" dur="500"/>
                                        <p:tgtEl>
                                          <p:spTgt spid="217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7091">
                                            <p:txEl>
                                              <p:pRg st="2" end="2"/>
                                            </p:txEl>
                                          </p:spTgt>
                                        </p:tgtEl>
                                        <p:attrNameLst>
                                          <p:attrName>style.visibility</p:attrName>
                                        </p:attrNameLst>
                                      </p:cBhvr>
                                      <p:to>
                                        <p:strVal val="visible"/>
                                      </p:to>
                                    </p:set>
                                    <p:animEffect transition="in" filter="dissolve">
                                      <p:cBhvr>
                                        <p:cTn id="17" dur="500"/>
                                        <p:tgtEl>
                                          <p:spTgt spid="217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AutoShape 10"/>
          <p:cNvSpPr>
            <a:spLocks noChangeArrowheads="1"/>
          </p:cNvSpPr>
          <p:nvPr/>
        </p:nvSpPr>
        <p:spPr bwMode="auto">
          <a:xfrm>
            <a:off x="5329636" y="3862389"/>
            <a:ext cx="3408627" cy="593725"/>
          </a:xfrm>
          <a:prstGeom prst="flowChartTerminator">
            <a:avLst/>
          </a:prstGeom>
          <a:solidFill>
            <a:srgbClr val="FFFF66"/>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Additional concerns</a:t>
            </a:r>
          </a:p>
        </p:txBody>
      </p:sp>
      <p:sp>
        <p:nvSpPr>
          <p:cNvPr id="3075" name="AutoShape 11"/>
          <p:cNvSpPr>
            <a:spLocks noChangeArrowheads="1"/>
          </p:cNvSpPr>
          <p:nvPr/>
        </p:nvSpPr>
        <p:spPr bwMode="auto">
          <a:xfrm>
            <a:off x="1081749" y="3862389"/>
            <a:ext cx="3430984" cy="593725"/>
          </a:xfrm>
          <a:prstGeom prst="flowChartTerminator">
            <a:avLst/>
          </a:prstGeom>
          <a:solidFill>
            <a:schemeClr val="accent1">
              <a:lumMod val="20000"/>
              <a:lumOff val="80000"/>
            </a:schemeClr>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Non-cooperation</a:t>
            </a:r>
          </a:p>
        </p:txBody>
      </p:sp>
      <p:sp>
        <p:nvSpPr>
          <p:cNvPr id="3076" name="AutoShape 12"/>
          <p:cNvSpPr>
            <a:spLocks noChangeArrowheads="1"/>
          </p:cNvSpPr>
          <p:nvPr/>
        </p:nvSpPr>
        <p:spPr bwMode="auto">
          <a:xfrm>
            <a:off x="2166938" y="1484313"/>
            <a:ext cx="4915165" cy="938212"/>
          </a:xfrm>
          <a:prstGeom prst="flowChartTerminator">
            <a:avLst/>
          </a:prstGeom>
          <a:solidFill>
            <a:srgbClr val="CCFF99"/>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Pupil with concerning levels of  absence</a:t>
            </a:r>
          </a:p>
        </p:txBody>
      </p:sp>
      <p:sp>
        <p:nvSpPr>
          <p:cNvPr id="3077" name="AutoShape 17"/>
          <p:cNvSpPr>
            <a:spLocks noChangeArrowheads="1"/>
          </p:cNvSpPr>
          <p:nvPr/>
        </p:nvSpPr>
        <p:spPr bwMode="auto">
          <a:xfrm>
            <a:off x="1833299" y="2838451"/>
            <a:ext cx="5850731" cy="720725"/>
          </a:xfrm>
          <a:prstGeom prst="flowChartTerminator">
            <a:avLst/>
          </a:prstGeom>
          <a:solidFill>
            <a:srgbClr val="FFCCCC"/>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Check reasons for absence -</a:t>
            </a:r>
          </a:p>
          <a:p>
            <a:pPr algn="ctr" eaLnBrk="1" hangingPunct="1"/>
            <a:r>
              <a:rPr lang="en-GB" altLang="en-US" sz="2000" b="1" dirty="0">
                <a:latin typeface="Century Gothic" pitchFamily="34" charset="0"/>
              </a:rPr>
              <a:t>‘Signs of Safety and Wellbeing’</a:t>
            </a:r>
          </a:p>
        </p:txBody>
      </p:sp>
      <p:sp>
        <p:nvSpPr>
          <p:cNvPr id="3078" name="Line 18"/>
          <p:cNvSpPr>
            <a:spLocks noChangeShapeType="1"/>
          </p:cNvSpPr>
          <p:nvPr/>
        </p:nvSpPr>
        <p:spPr bwMode="auto">
          <a:xfrm flipH="1">
            <a:off x="4638279" y="247808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9" name="Line 19"/>
          <p:cNvSpPr>
            <a:spLocks noChangeShapeType="1"/>
          </p:cNvSpPr>
          <p:nvPr/>
        </p:nvSpPr>
        <p:spPr bwMode="auto">
          <a:xfrm flipH="1">
            <a:off x="3554811" y="3559176"/>
            <a:ext cx="957923" cy="258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80" name="Line 20"/>
          <p:cNvSpPr>
            <a:spLocks noChangeShapeType="1"/>
          </p:cNvSpPr>
          <p:nvPr/>
        </p:nvSpPr>
        <p:spPr bwMode="auto">
          <a:xfrm>
            <a:off x="4959880" y="3559176"/>
            <a:ext cx="920089" cy="258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81" name="Line 21"/>
          <p:cNvSpPr>
            <a:spLocks noChangeShapeType="1"/>
          </p:cNvSpPr>
          <p:nvPr/>
        </p:nvSpPr>
        <p:spPr bwMode="auto">
          <a:xfrm>
            <a:off x="2598606" y="4448176"/>
            <a:ext cx="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82" name="Line 22"/>
          <p:cNvSpPr>
            <a:spLocks noChangeShapeType="1"/>
          </p:cNvSpPr>
          <p:nvPr/>
        </p:nvSpPr>
        <p:spPr bwMode="auto">
          <a:xfrm>
            <a:off x="7161213" y="4497388"/>
            <a:ext cx="0" cy="4302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83" name="AutoShape 24"/>
          <p:cNvSpPr>
            <a:spLocks noChangeArrowheads="1"/>
          </p:cNvSpPr>
          <p:nvPr/>
        </p:nvSpPr>
        <p:spPr bwMode="auto">
          <a:xfrm>
            <a:off x="5233327" y="4927600"/>
            <a:ext cx="3977878" cy="1238250"/>
          </a:xfrm>
          <a:prstGeom prst="flowChartTerminator">
            <a:avLst/>
          </a:prstGeom>
          <a:solidFill>
            <a:srgbClr val="FFFF66"/>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Early Help assessment / Think Family /  MASH and discuss with Court Section (via email)</a:t>
            </a:r>
          </a:p>
        </p:txBody>
      </p:sp>
      <p:sp>
        <p:nvSpPr>
          <p:cNvPr id="3084" name="AutoShape 25"/>
          <p:cNvSpPr>
            <a:spLocks noChangeArrowheads="1"/>
          </p:cNvSpPr>
          <p:nvPr/>
        </p:nvSpPr>
        <p:spPr bwMode="auto">
          <a:xfrm>
            <a:off x="806583" y="4927600"/>
            <a:ext cx="3706151" cy="958850"/>
          </a:xfrm>
          <a:prstGeom prst="flowChartTerminator">
            <a:avLst/>
          </a:prstGeom>
          <a:solidFill>
            <a:schemeClr val="accent1">
              <a:lumMod val="20000"/>
              <a:lumOff val="80000"/>
            </a:schemeClr>
          </a:solidFill>
          <a:ln w="9525">
            <a:solidFill>
              <a:schemeClr val="tx1"/>
            </a:solidFill>
            <a:miter lim="800000"/>
            <a:headEnd/>
            <a:tailEnd/>
          </a:ln>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GB" altLang="en-US" sz="2000" b="1" dirty="0">
                <a:latin typeface="Century Gothic" pitchFamily="34" charset="0"/>
              </a:rPr>
              <a:t>If unauthorised absence – go to Step 2</a:t>
            </a:r>
          </a:p>
        </p:txBody>
      </p:sp>
      <p:sp>
        <p:nvSpPr>
          <p:cNvPr id="3085" name="Line 18"/>
          <p:cNvSpPr>
            <a:spLocks noChangeShapeType="1"/>
          </p:cNvSpPr>
          <p:nvPr/>
        </p:nvSpPr>
        <p:spPr bwMode="auto">
          <a:xfrm flipH="1">
            <a:off x="4602163" y="5407025"/>
            <a:ext cx="54689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52930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3"/>
          <p:cNvSpPr>
            <a:spLocks noGrp="1"/>
          </p:cNvSpPr>
          <p:nvPr>
            <p:ph type="subTitle" idx="1"/>
          </p:nvPr>
        </p:nvSpPr>
        <p:spPr bwMode="auto">
          <a:xfrm>
            <a:off x="1363795" y="2060575"/>
            <a:ext cx="6934200" cy="172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smtClean="0">
                <a:latin typeface="+mn-lt"/>
              </a:rPr>
              <a:t>Step One </a:t>
            </a:r>
          </a:p>
          <a:p>
            <a:r>
              <a:rPr lang="en-GB" altLang="en-US" sz="4400" dirty="0" smtClean="0">
                <a:latin typeface="+mn-lt"/>
              </a:rPr>
              <a:t>Early Help</a:t>
            </a:r>
          </a:p>
          <a:p>
            <a:endParaRPr lang="en-GB" altLang="en-US" sz="4400" dirty="0" smtClean="0">
              <a:latin typeface="+mn-lt"/>
            </a:endParaRPr>
          </a:p>
        </p:txBody>
      </p:sp>
      <p:sp>
        <p:nvSpPr>
          <p:cNvPr id="4099" name="Rectangle 1"/>
          <p:cNvSpPr>
            <a:spLocks noChangeArrowheads="1"/>
          </p:cNvSpPr>
          <p:nvPr/>
        </p:nvSpPr>
        <p:spPr bwMode="auto">
          <a:xfrm>
            <a:off x="271727" y="4005064"/>
            <a:ext cx="9439937"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a:r>
              <a:rPr lang="en-GB" altLang="en-US" sz="2400" b="1" dirty="0">
                <a:solidFill>
                  <a:srgbClr val="000000"/>
                </a:solidFill>
                <a:latin typeface="+mn-lt"/>
                <a:cs typeface="Calibri" pitchFamily="34" charset="0"/>
              </a:rPr>
              <a:t>Concerning levels of absence either authorised or unauthorised – (once a year schools should send the ‘School Attendance’ whole school letter to parents by pupil post, email, or by placing it on their website/in their prospectus)</a:t>
            </a:r>
            <a:endParaRPr lang="en-GB" altLang="en-US" sz="2400" dirty="0">
              <a:solidFill>
                <a:srgbClr val="000000"/>
              </a:solidFill>
              <a:latin typeface="+mn-lt"/>
              <a:cs typeface="Calibri" pitchFamily="34" charset="0"/>
            </a:endParaRPr>
          </a:p>
          <a:p>
            <a:pPr algn="ctr"/>
            <a:r>
              <a:rPr lang="en-GB" altLang="en-US" sz="2400" b="1" dirty="0">
                <a:solidFill>
                  <a:srgbClr val="000000"/>
                </a:solidFill>
                <a:latin typeface="+mn-lt"/>
                <a:cs typeface="Calibri" pitchFamily="34" charset="0"/>
              </a:rPr>
              <a:t>Action the school </a:t>
            </a:r>
            <a:r>
              <a:rPr lang="en-GB" altLang="en-US" sz="2400" b="1" u="sng" dirty="0">
                <a:solidFill>
                  <a:srgbClr val="000000"/>
                </a:solidFill>
                <a:latin typeface="+mn-lt"/>
                <a:cs typeface="Calibri" pitchFamily="34" charset="0"/>
              </a:rPr>
              <a:t>must</a:t>
            </a:r>
            <a:r>
              <a:rPr lang="en-GB" altLang="en-US" sz="2400" b="1" dirty="0">
                <a:solidFill>
                  <a:srgbClr val="000000"/>
                </a:solidFill>
                <a:latin typeface="+mn-lt"/>
                <a:cs typeface="Calibri" pitchFamily="34" charset="0"/>
              </a:rPr>
              <a:t> take before a referral to ELIT can be made</a:t>
            </a:r>
            <a:endParaRPr lang="en-GB" altLang="en-US" sz="2400" dirty="0">
              <a:solidFill>
                <a:srgbClr val="000000"/>
              </a:solidFill>
              <a:latin typeface="+mn-lt"/>
              <a:cs typeface="Calibri" pitchFamily="34" charset="0"/>
            </a:endParaRPr>
          </a:p>
        </p:txBody>
      </p:sp>
    </p:spTree>
    <p:extLst>
      <p:ext uri="{BB962C8B-B14F-4D97-AF65-F5344CB8AC3E}">
        <p14:creationId xmlns:p14="http://schemas.microsoft.com/office/powerpoint/2010/main" val="1961752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428229" y="333376"/>
            <a:ext cx="89154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altLang="en-US" sz="3600" b="1" dirty="0" smtClean="0">
                <a:latin typeface="+mn-lt"/>
              </a:rPr>
              <a:t>School</a:t>
            </a:r>
            <a:r>
              <a:rPr lang="en-GB" altLang="ja-JP" sz="3600" b="1" dirty="0" smtClean="0">
                <a:latin typeface="+mn-lt"/>
              </a:rPr>
              <a:t> Absence Procedures</a:t>
            </a:r>
            <a:endParaRPr lang="en-GB" altLang="en-US" sz="3600" b="1" dirty="0" smtClean="0">
              <a:latin typeface="+mn-lt"/>
            </a:endParaRPr>
          </a:p>
        </p:txBody>
      </p:sp>
      <p:sp>
        <p:nvSpPr>
          <p:cNvPr id="5123" name="Content Placeholder 2"/>
          <p:cNvSpPr>
            <a:spLocks noGrp="1"/>
          </p:cNvSpPr>
          <p:nvPr>
            <p:ph idx="1"/>
          </p:nvPr>
        </p:nvSpPr>
        <p:spPr bwMode="auto">
          <a:xfrm>
            <a:off x="428229" y="1557338"/>
            <a:ext cx="9477771"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GB" altLang="en-US" sz="2400" b="1" u="sng" dirty="0" smtClean="0"/>
              <a:t>Essential</a:t>
            </a:r>
          </a:p>
          <a:p>
            <a:pPr marL="0" indent="0"/>
            <a:r>
              <a:rPr lang="en-GB" altLang="en-US" sz="2400" dirty="0" smtClean="0"/>
              <a:t>First day calling</a:t>
            </a:r>
          </a:p>
          <a:p>
            <a:pPr marL="0" indent="0"/>
            <a:r>
              <a:rPr lang="en-GB" altLang="en-US" sz="2400" dirty="0" smtClean="0"/>
              <a:t>Sending a letter</a:t>
            </a:r>
          </a:p>
          <a:p>
            <a:pPr marL="0" indent="0"/>
            <a:r>
              <a:rPr lang="en-GB" altLang="en-US" sz="2400" dirty="0" smtClean="0"/>
              <a:t>Home visit</a:t>
            </a:r>
          </a:p>
          <a:p>
            <a:pPr marL="0" indent="0"/>
            <a:r>
              <a:rPr lang="en-GB" altLang="en-US" sz="2400" b="1" dirty="0" smtClean="0"/>
              <a:t>‘Children with a safeguarding vulnerability’ </a:t>
            </a:r>
            <a:r>
              <a:rPr lang="en-GB" altLang="en-US" sz="2400" dirty="0" smtClean="0"/>
              <a:t>list</a:t>
            </a:r>
          </a:p>
          <a:p>
            <a:pPr marL="0" indent="0"/>
            <a:r>
              <a:rPr lang="en-GB" altLang="en-US" sz="2400" dirty="0" smtClean="0"/>
              <a:t>‘Signs of Safety &amp; Wellbeing</a:t>
            </a:r>
            <a:r>
              <a:rPr lang="ja-JP" altLang="en-GB" sz="2400" dirty="0" smtClean="0"/>
              <a:t>’</a:t>
            </a:r>
            <a:r>
              <a:rPr lang="en-GB" altLang="ja-JP" sz="2400" dirty="0" smtClean="0"/>
              <a:t> – voice of the child</a:t>
            </a:r>
          </a:p>
          <a:p>
            <a:pPr marL="0" indent="0"/>
            <a:r>
              <a:rPr lang="en-GB" altLang="en-US" sz="2400" dirty="0" smtClean="0"/>
              <a:t>Informal meeting</a:t>
            </a:r>
          </a:p>
          <a:p>
            <a:pPr marL="0" indent="0"/>
            <a:r>
              <a:rPr lang="en-GB" altLang="en-US" sz="2400" dirty="0" smtClean="0"/>
              <a:t>Request for medical evidence (only in cases of concern)</a:t>
            </a:r>
          </a:p>
          <a:p>
            <a:pPr marL="0" indent="0"/>
            <a:r>
              <a:rPr lang="en-GB" altLang="en-US" sz="2400" dirty="0" smtClean="0"/>
              <a:t>Time limited interventions</a:t>
            </a:r>
          </a:p>
          <a:p>
            <a:pPr marL="0" indent="0">
              <a:buFontTx/>
              <a:buNone/>
            </a:pPr>
            <a:endParaRPr lang="en-GB" altLang="en-US" sz="2400" dirty="0" smtClean="0"/>
          </a:p>
          <a:p>
            <a:pPr marL="0" indent="0">
              <a:buFontTx/>
              <a:buNone/>
            </a:pPr>
            <a:endParaRPr lang="en-GB" altLang="en-US" sz="2400" dirty="0" smtClean="0"/>
          </a:p>
          <a:p>
            <a:pPr marL="0" indent="0"/>
            <a:endParaRPr lang="en-GB" altLang="en-US" sz="2400" dirty="0" smtClean="0"/>
          </a:p>
          <a:p>
            <a:pPr marL="0" indent="0"/>
            <a:endParaRPr lang="en-GB" altLang="en-US" sz="2400" dirty="0" smtClean="0"/>
          </a:p>
        </p:txBody>
      </p:sp>
    </p:spTree>
    <p:extLst>
      <p:ext uri="{BB962C8B-B14F-4D97-AF65-F5344CB8AC3E}">
        <p14:creationId xmlns:p14="http://schemas.microsoft.com/office/powerpoint/2010/main" val="247687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3">
                                            <p:txEl>
                                              <p:pRg st="8" end="8"/>
                                            </p:txEl>
                                          </p:spTgt>
                                        </p:tgtEl>
                                        <p:attrNameLst>
                                          <p:attrName>style.visibility</p:attrName>
                                        </p:attrNameLst>
                                      </p:cBhvr>
                                      <p:to>
                                        <p:strVal val="visible"/>
                                      </p:to>
                                    </p:set>
                                    <p:animEffect transition="in" filter="fade">
                                      <p:cBhvr>
                                        <p:cTn id="47"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bwMode="auto">
          <a:xfrm>
            <a:off x="350838" y="1196975"/>
            <a:ext cx="9138973" cy="504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000" dirty="0" smtClean="0"/>
              <a:t>Right Help, Right Time</a:t>
            </a:r>
          </a:p>
          <a:p>
            <a:pPr lvl="1"/>
            <a:r>
              <a:rPr lang="en-GB" altLang="en-US" sz="2000" b="1" dirty="0" smtClean="0"/>
              <a:t>Signs of Safety and Wellbeing</a:t>
            </a:r>
          </a:p>
          <a:p>
            <a:pPr lvl="1"/>
            <a:r>
              <a:rPr lang="en-GB" altLang="en-US" sz="2000" dirty="0" smtClean="0"/>
              <a:t>Early Help Panel</a:t>
            </a:r>
          </a:p>
          <a:p>
            <a:pPr lvl="1"/>
            <a:r>
              <a:rPr lang="en-GB" altLang="en-US" sz="2000" b="1" dirty="0" smtClean="0"/>
              <a:t>Early Help Assessment</a:t>
            </a:r>
          </a:p>
          <a:p>
            <a:pPr lvl="1">
              <a:spcBef>
                <a:spcPct val="0"/>
              </a:spcBef>
              <a:spcAft>
                <a:spcPts val="1800"/>
              </a:spcAft>
            </a:pPr>
            <a:r>
              <a:rPr lang="en-GB" altLang="en-US" sz="2000" dirty="0" smtClean="0">
                <a:solidFill>
                  <a:srgbClr val="000000"/>
                </a:solidFill>
              </a:rPr>
              <a:t>CASS ‘Request for Support’ form/Phone Consultation</a:t>
            </a:r>
            <a:endParaRPr lang="en-GB" altLang="en-US" sz="2000" dirty="0" smtClean="0"/>
          </a:p>
          <a:p>
            <a:pPr>
              <a:spcBef>
                <a:spcPct val="0"/>
              </a:spcBef>
              <a:spcAft>
                <a:spcPts val="1800"/>
              </a:spcAft>
            </a:pPr>
            <a:r>
              <a:rPr lang="en-GB" altLang="en-US" sz="2000" dirty="0" smtClean="0"/>
              <a:t>Children Missing from Education team (formally LSNT)</a:t>
            </a:r>
          </a:p>
          <a:p>
            <a:pPr>
              <a:spcBef>
                <a:spcPct val="0"/>
              </a:spcBef>
              <a:spcAft>
                <a:spcPts val="1800"/>
              </a:spcAft>
            </a:pPr>
            <a:r>
              <a:rPr lang="en-GB" altLang="en-US" sz="2000" dirty="0" smtClean="0"/>
              <a:t>School Nurse (Public Health)</a:t>
            </a:r>
          </a:p>
          <a:p>
            <a:pPr>
              <a:spcBef>
                <a:spcPct val="0"/>
              </a:spcBef>
              <a:spcAft>
                <a:spcPts val="1800"/>
              </a:spcAft>
            </a:pPr>
            <a:r>
              <a:rPr lang="en-GB" altLang="en-US" sz="2000" dirty="0" smtClean="0"/>
              <a:t>James Brindley </a:t>
            </a:r>
          </a:p>
          <a:p>
            <a:pPr>
              <a:spcBef>
                <a:spcPct val="0"/>
              </a:spcBef>
              <a:spcAft>
                <a:spcPts val="1800"/>
              </a:spcAft>
            </a:pPr>
            <a:r>
              <a:rPr lang="en-GB" altLang="en-US" sz="2000" dirty="0" smtClean="0"/>
              <a:t>FAST-Track</a:t>
            </a:r>
          </a:p>
          <a:p>
            <a:endParaRPr lang="en-GB" altLang="en-US" dirty="0" smtClean="0"/>
          </a:p>
        </p:txBody>
      </p:sp>
      <p:sp>
        <p:nvSpPr>
          <p:cNvPr id="6147" name="Title 1"/>
          <p:cNvSpPr>
            <a:spLocks noGrp="1"/>
          </p:cNvSpPr>
          <p:nvPr>
            <p:ph type="title"/>
          </p:nvPr>
        </p:nvSpPr>
        <p:spPr bwMode="auto">
          <a:xfrm>
            <a:off x="350838" y="333375"/>
            <a:ext cx="8915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altLang="en-US" sz="3600" b="1" dirty="0" smtClean="0">
                <a:latin typeface="+mn-lt"/>
              </a:rPr>
              <a:t>Early Help</a:t>
            </a:r>
          </a:p>
        </p:txBody>
      </p:sp>
    </p:spTree>
    <p:extLst>
      <p:ext uri="{BB962C8B-B14F-4D97-AF65-F5344CB8AC3E}">
        <p14:creationId xmlns:p14="http://schemas.microsoft.com/office/powerpoint/2010/main" val="3382591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229" y="333375"/>
            <a:ext cx="8915400" cy="1143000"/>
          </a:xfrm>
        </p:spPr>
        <p:txBody>
          <a:bodyPr rtlCol="0">
            <a:noAutofit/>
          </a:bodyPr>
          <a:lstStyle/>
          <a:p>
            <a:pPr algn="l" eaLnBrk="1" fontAlgn="auto" hangingPunct="1">
              <a:spcAft>
                <a:spcPts val="0"/>
              </a:spcAft>
              <a:defRPr/>
            </a:pPr>
            <a:r>
              <a:rPr lang="en-GB" sz="3600" b="1" dirty="0" smtClean="0">
                <a:latin typeface="+mn-lt"/>
              </a:rPr>
              <a:t>3 Steps to delivering Early Help in Education </a:t>
            </a:r>
            <a:endParaRPr lang="en-GB" sz="3600" b="1" dirty="0">
              <a:latin typeface="+mn-lt"/>
            </a:endParaRPr>
          </a:p>
        </p:txBody>
      </p:sp>
      <p:sp>
        <p:nvSpPr>
          <p:cNvPr id="7171" name="Content Placeholder 2"/>
          <p:cNvSpPr>
            <a:spLocks noGrp="1"/>
          </p:cNvSpPr>
          <p:nvPr>
            <p:ph idx="1"/>
          </p:nvPr>
        </p:nvSpPr>
        <p:spPr bwMode="auto">
          <a:xfrm>
            <a:off x="428229" y="1772816"/>
            <a:ext cx="8736542" cy="43819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FontTx/>
              <a:buAutoNum type="arabicPeriod"/>
            </a:pPr>
            <a:r>
              <a:rPr lang="en-GB" altLang="en-US" sz="2400" dirty="0" smtClean="0"/>
              <a:t>Identify children/ Young people with unmet safeguarding needs                      (RSRT changing to RHRT)</a:t>
            </a:r>
          </a:p>
          <a:p>
            <a:pPr marL="514350" indent="-514350" eaLnBrk="1" hangingPunct="1">
              <a:buFontTx/>
              <a:buAutoNum type="arabicPeriod"/>
            </a:pPr>
            <a:endParaRPr lang="en-GB" altLang="en-US" sz="2400" dirty="0" smtClean="0"/>
          </a:p>
          <a:p>
            <a:pPr marL="514350" indent="-514350" eaLnBrk="1" hangingPunct="1">
              <a:buFontTx/>
              <a:buAutoNum type="arabicPeriod"/>
            </a:pPr>
            <a:r>
              <a:rPr lang="en-GB" altLang="en-US" sz="2400" dirty="0" smtClean="0"/>
              <a:t>Enable the child`s voice by evidencing their lived experience ( 3 houses)</a:t>
            </a:r>
          </a:p>
          <a:p>
            <a:pPr marL="514350" indent="-514350" eaLnBrk="1" hangingPunct="1">
              <a:buFontTx/>
              <a:buAutoNum type="arabicPeriod"/>
            </a:pPr>
            <a:endParaRPr lang="en-GB" altLang="en-US" sz="2400" dirty="0" smtClean="0"/>
          </a:p>
          <a:p>
            <a:pPr marL="514350" indent="-514350" eaLnBrk="1" hangingPunct="1">
              <a:buFontTx/>
              <a:buAutoNum type="arabicPeriod"/>
            </a:pPr>
            <a:r>
              <a:rPr lang="en-GB" altLang="en-US" sz="2400" dirty="0" smtClean="0"/>
              <a:t>Assess current needs and choose an Early Help action </a:t>
            </a:r>
          </a:p>
        </p:txBody>
      </p:sp>
    </p:spTree>
    <p:extLst>
      <p:ext uri="{BB962C8B-B14F-4D97-AF65-F5344CB8AC3E}">
        <p14:creationId xmlns:p14="http://schemas.microsoft.com/office/powerpoint/2010/main" val="697350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905</Words>
  <Application>Microsoft Office PowerPoint</Application>
  <PresentationFormat>A4 Paper (210x297 mm)</PresentationFormat>
  <Paragraphs>114</Paragraphs>
  <Slides>15</Slides>
  <Notes>7</Notes>
  <HiddenSlides>0</HiddenSlides>
  <MMClips>0</MMClips>
  <ScaleCrop>false</ScaleCrop>
  <HeadingPairs>
    <vt:vector size="4" baseType="variant">
      <vt:variant>
        <vt:lpstr>Theme</vt:lpstr>
      </vt:variant>
      <vt:variant>
        <vt:i4>5</vt:i4>
      </vt:variant>
      <vt:variant>
        <vt:lpstr>Slide Titles</vt:lpstr>
      </vt:variant>
      <vt:variant>
        <vt:i4>15</vt:i4>
      </vt:variant>
    </vt:vector>
  </HeadingPairs>
  <TitlesOfParts>
    <vt:vector size="20" baseType="lpstr">
      <vt:lpstr>Office Theme</vt:lpstr>
      <vt:lpstr>1_Custom Design</vt:lpstr>
      <vt:lpstr>2_Custom Design</vt:lpstr>
      <vt:lpstr>Custom Design</vt:lpstr>
      <vt:lpstr>3_Custom Design</vt:lpstr>
      <vt:lpstr>PowerPoint Presentation</vt:lpstr>
      <vt:lpstr>The Law</vt:lpstr>
      <vt:lpstr>Why Fast-Track?</vt:lpstr>
      <vt:lpstr>Criteria for Fast-Track</vt:lpstr>
      <vt:lpstr>PowerPoint Presentation</vt:lpstr>
      <vt:lpstr>PowerPoint Presentation</vt:lpstr>
      <vt:lpstr>School Absence Procedures</vt:lpstr>
      <vt:lpstr>Early Help</vt:lpstr>
      <vt:lpstr>3 Steps to delivering Early Help in Education </vt:lpstr>
      <vt:lpstr>PowerPoint Presentation</vt:lpstr>
      <vt:lpstr>Tackling illness</vt:lpstr>
      <vt:lpstr>PowerPoint Presentation</vt:lpstr>
      <vt:lpstr>PowerPoint Presentation</vt:lpstr>
      <vt:lpstr>PowerPoint Presentation</vt:lpstr>
      <vt:lpstr>Where DSLs can help</vt:lpstr>
    </vt:vector>
  </TitlesOfParts>
  <Company>Service Birmingham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Service Birmingham</dc:creator>
  <cp:lastModifiedBy>Service Birmingham</cp:lastModifiedBy>
  <cp:revision>13</cp:revision>
  <dcterms:created xsi:type="dcterms:W3CDTF">2016-08-04T10:09:22Z</dcterms:created>
  <dcterms:modified xsi:type="dcterms:W3CDTF">2018-01-22T11:32:34Z</dcterms:modified>
</cp:coreProperties>
</file>