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60" r:id="rId4"/>
    <p:sldMasterId id="2147483696" r:id="rId5"/>
  </p:sldMasterIdLst>
  <p:notesMasterIdLst>
    <p:notesMasterId r:id="rId13"/>
  </p:notesMasterIdLst>
  <p:sldIdLst>
    <p:sldId id="256" r:id="rId6"/>
    <p:sldId id="265" r:id="rId7"/>
    <p:sldId id="261" r:id="rId8"/>
    <p:sldId id="266" r:id="rId9"/>
    <p:sldId id="262" r:id="rId10"/>
    <p:sldId id="263" r:id="rId11"/>
    <p:sldId id="264" r:id="rId1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EB4F1-8061-4B44-9231-C87B58411E45}" v="1" dt="2019-10-22T10:13:27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4014" autoAdjust="0"/>
  </p:normalViewPr>
  <p:slideViewPr>
    <p:cSldViewPr>
      <p:cViewPr varScale="1">
        <p:scale>
          <a:sx n="75" d="100"/>
          <a:sy n="75" d="100"/>
        </p:scale>
        <p:origin x="52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Daniel" userId="258d1fb9-2783-4d92-88a4-d51897a0ae30" providerId="ADAL" clId="{132EB4F1-8061-4B44-9231-C87B58411E45}"/>
    <pc:docChg chg="addSld delSld modSld">
      <pc:chgData name="Jane Daniel" userId="258d1fb9-2783-4d92-88a4-d51897a0ae30" providerId="ADAL" clId="{132EB4F1-8061-4B44-9231-C87B58411E45}" dt="2019-10-22T10:13:44.003" v="1" actId="2696"/>
      <pc:docMkLst>
        <pc:docMk/>
      </pc:docMkLst>
      <pc:sldChg chg="add del">
        <pc:chgData name="Jane Daniel" userId="258d1fb9-2783-4d92-88a4-d51897a0ae30" providerId="ADAL" clId="{132EB4F1-8061-4B44-9231-C87B58411E45}" dt="2019-10-22T10:13:44.003" v="1" actId="2696"/>
        <pc:sldMkLst>
          <pc:docMk/>
          <pc:sldMk cId="3887875470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EDUNT5ORP01\EWSHEAD$\CINP\Rachael\District%20Safeguarding%20Meeting%20Presentation\April%20data%20CIN%20C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6082154321646071"/>
          <c:y val="7.0811450148540969E-2"/>
          <c:w val="0.63917847769028868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Sheet2!$A$6</c:f>
              <c:strCache>
                <c:ptCount val="1"/>
                <c:pt idx="0">
                  <c:v>National Average</c:v>
                </c:pt>
              </c:strCache>
            </c:strRef>
          </c:tx>
          <c:invertIfNegative val="0"/>
          <c:cat>
            <c:strRef>
              <c:f>Sheet2!$B$5:$D$5</c:f>
              <c:strCache>
                <c:ptCount val="3"/>
                <c:pt idx="0">
                  <c:v>All other pupils</c:v>
                </c:pt>
                <c:pt idx="1">
                  <c:v>CINP</c:v>
                </c:pt>
                <c:pt idx="2">
                  <c:v>CPP</c:v>
                </c:pt>
              </c:strCache>
            </c:strRef>
          </c:cat>
          <c:val>
            <c:numRef>
              <c:f>Sheet2!$B$6:$D$6</c:f>
              <c:numCache>
                <c:formatCode>General</c:formatCode>
                <c:ptCount val="3"/>
                <c:pt idx="0">
                  <c:v>9</c:v>
                </c:pt>
                <c:pt idx="1">
                  <c:v>29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2-43C4-9941-36955520FB38}"/>
            </c:ext>
          </c:extLst>
        </c:ser>
        <c:ser>
          <c:idx val="1"/>
          <c:order val="1"/>
          <c:tx>
            <c:strRef>
              <c:f>Sheet2!$A$7</c:f>
              <c:strCache>
                <c:ptCount val="1"/>
                <c:pt idx="0">
                  <c:v>Birmingham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BF12-43C4-9941-36955520FB38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4-BF12-43C4-9941-36955520FB38}"/>
              </c:ext>
            </c:extLst>
          </c:dPt>
          <c:cat>
            <c:strRef>
              <c:f>Sheet2!$B$5:$D$5</c:f>
              <c:strCache>
                <c:ptCount val="3"/>
                <c:pt idx="0">
                  <c:v>All other pupils</c:v>
                </c:pt>
                <c:pt idx="1">
                  <c:v>CINP</c:v>
                </c:pt>
                <c:pt idx="2">
                  <c:v>CPP</c:v>
                </c:pt>
              </c:strCache>
            </c:strRef>
          </c:cat>
          <c:val>
            <c:numRef>
              <c:f>Sheet2!$B$7:$D$7</c:f>
              <c:numCache>
                <c:formatCode>General</c:formatCode>
                <c:ptCount val="3"/>
                <c:pt idx="1">
                  <c:v>33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12-43C4-9941-36955520F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432896"/>
        <c:axId val="84242816"/>
      </c:barChart>
      <c:catAx>
        <c:axId val="78432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84242816"/>
        <c:crosses val="autoZero"/>
        <c:auto val="1"/>
        <c:lblAlgn val="ctr"/>
        <c:lblOffset val="100"/>
        <c:noMultiLvlLbl val="0"/>
      </c:catAx>
      <c:valAx>
        <c:axId val="84242816"/>
        <c:scaling>
          <c:orientation val="minMax"/>
          <c:max val="45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78432896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2.5055774278215242E-2"/>
          <c:y val="0.63387540099154271"/>
          <c:w val="0.24161089238845143"/>
          <c:h val="0.16743438320209975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0.40575</cdr:x>
      <cdr:y>0.72695</cdr:y>
    </cdr:from>
    <cdr:to>
      <cdr:x>0.46289</cdr:x>
      <cdr:y>0.78732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56284" y="3272800"/>
          <a:ext cx="360040" cy="2718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600" b="1" dirty="0">
              <a:solidFill>
                <a:schemeClr val="bg1"/>
              </a:solidFill>
            </a:rPr>
            <a:t>9%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512C9-1B24-4A97-9952-73B0A020E3FE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6C4C-6F8E-491B-8CEA-A7EF637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75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D6C4C-6F8E-491B-8CEA-A7EF6375C1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616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78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93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04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06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8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041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80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417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36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77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7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622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041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6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41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72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874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056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198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92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1551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9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5947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3685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298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86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258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568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362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7346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7071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12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5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7037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509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96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965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386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30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651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045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501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3450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2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54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14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73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0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9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CC_Powerpoint_Master_Slide_Deck_A4-0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060" y="-8194"/>
            <a:ext cx="4529328" cy="37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74" y="0"/>
            <a:ext cx="3246120" cy="26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9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3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6035"/>
            <a:ext cx="9906000" cy="105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4563"/>
            <a:ext cx="9906000" cy="95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9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nd-slide-05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04" y="0"/>
            <a:ext cx="97249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480" y="2794283"/>
            <a:ext cx="76328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Education Legal Intervention Team :</a:t>
            </a:r>
          </a:p>
          <a:p>
            <a:pPr algn="ctr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Children in Need of Protection 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558" y="4481768"/>
            <a:ext cx="5688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In Need of Protection Team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Lancaster Circus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Birmingham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 7DJ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155360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t="35714" r="41546" b="27381"/>
          <a:stretch/>
        </p:blipFill>
        <p:spPr bwMode="auto">
          <a:xfrm>
            <a:off x="1856656" y="2276872"/>
            <a:ext cx="5964854" cy="35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807249"/>
              </p:ext>
            </p:extLst>
          </p:nvPr>
        </p:nvGraphicFramePr>
        <p:xfrm>
          <a:off x="3440832" y="2276872"/>
          <a:ext cx="6300192" cy="45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5552" y="274638"/>
            <a:ext cx="4610472" cy="1143000"/>
          </a:xfrm>
          <a:prstGeom prst="rect">
            <a:avLst/>
          </a:prstGeom>
        </p:spPr>
        <p:txBody>
          <a:bodyPr/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6496" y="1124744"/>
            <a:ext cx="7848872" cy="3312368"/>
          </a:xfrm>
          <a:prstGeom prst="rect">
            <a:avLst/>
          </a:prstGeom>
        </p:spPr>
        <p:txBody>
          <a:bodyPr/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CIN / CP poor attendance nationally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Attendance in Birmingham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Ofsted inspection /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DfE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report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Our role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664968" y="3356992"/>
            <a:ext cx="3024336" cy="86409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Three times worse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961112" y="2753034"/>
            <a:ext cx="3024336" cy="86409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en-GB" dirty="0"/>
              <a:t> times worse 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7329264" y="4047587"/>
            <a:ext cx="360040" cy="27181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solidFill>
                  <a:schemeClr val="bg1"/>
                </a:solidFill>
              </a:rPr>
              <a:t>29%</a:t>
            </a:r>
          </a:p>
        </p:txBody>
      </p:sp>
      <p:sp>
        <p:nvSpPr>
          <p:cNvPr id="5" name="Rectangle 4"/>
          <p:cNvSpPr/>
          <p:nvPr/>
        </p:nvSpPr>
        <p:spPr>
          <a:xfrm>
            <a:off x="7659427" y="3604374"/>
            <a:ext cx="5421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33%</a:t>
            </a:r>
          </a:p>
        </p:txBody>
      </p:sp>
      <p:sp>
        <p:nvSpPr>
          <p:cNvPr id="6" name="Rectangle 5"/>
          <p:cNvSpPr/>
          <p:nvPr/>
        </p:nvSpPr>
        <p:spPr>
          <a:xfrm>
            <a:off x="8625408" y="361713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33%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85448" y="298766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41%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1532" y="6332105"/>
            <a:ext cx="812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5 taken from </a:t>
            </a:r>
            <a:r>
              <a:rPr lang="en-GB" dirty="0" err="1"/>
              <a:t>DfE</a:t>
            </a:r>
            <a:r>
              <a:rPr lang="en-GB" dirty="0"/>
              <a:t> report : Children in Need of Help and Protection March 2018</a:t>
            </a:r>
          </a:p>
        </p:txBody>
      </p:sp>
    </p:spTree>
    <p:extLst>
      <p:ext uri="{BB962C8B-B14F-4D97-AF65-F5344CB8AC3E}">
        <p14:creationId xmlns:p14="http://schemas.microsoft.com/office/powerpoint/2010/main" val="43170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9" grpId="1">
        <p:bldAsOne/>
      </p:bldGraphic>
      <p:bldP spid="3" grpId="0" uiExpand="1" build="p"/>
      <p:bldP spid="4" grpId="0" animBg="1"/>
      <p:bldP spid="4" grpId="1" animBg="1"/>
      <p:bldP spid="7" grpId="0" animBg="1"/>
      <p:bldP spid="7" grpId="1" animBg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6956" y="188640"/>
            <a:ext cx="342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Our Process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305874" y="3062713"/>
            <a:ext cx="1439214" cy="123870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/>
              <a:t>CIN/P report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171599" y="1412776"/>
            <a:ext cx="1517705" cy="112475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/>
              <a:t>Attendance 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/>
              <a:t>Data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04728" y="1412776"/>
            <a:ext cx="1512168" cy="11521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CareFirst</a:t>
            </a:r>
            <a:endParaRPr lang="en-GB" sz="11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2648744" y="4581128"/>
            <a:ext cx="1524903" cy="9005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/>
              <a:t>Michelle 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/>
              <a:t>West &amp; Central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872880" y="2537534"/>
            <a:ext cx="543347" cy="531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601072" y="2537534"/>
            <a:ext cx="726186" cy="531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1" idx="0"/>
          </p:cNvCxnSpPr>
          <p:nvPr/>
        </p:nvCxnSpPr>
        <p:spPr>
          <a:xfrm flipH="1">
            <a:off x="3411196" y="4175884"/>
            <a:ext cx="807036" cy="405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5025481" y="4301415"/>
            <a:ext cx="18368" cy="279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745088" y="4149080"/>
            <a:ext cx="612068" cy="412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44488" y="1080106"/>
            <a:ext cx="1474862" cy="112475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540836" y="1052736"/>
            <a:ext cx="1474862" cy="112475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Worker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4592544" y="1080106"/>
            <a:ext cx="1474862" cy="112475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Outside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Agencies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191789" y="4497486"/>
            <a:ext cx="991606" cy="8158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BCC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4518882" y="3979913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Travel Assist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8183396" y="5374830"/>
            <a:ext cx="1584176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SENAR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6059679" y="2513957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Court Team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690272" y="2868669"/>
            <a:ext cx="2016224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Fair Access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8049344" y="3450061"/>
            <a:ext cx="1728192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No School Place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4014826" y="4941168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Elective Home Education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815026" y="5898333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Child Missing Education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6876885" y="3284985"/>
            <a:ext cx="629810" cy="12125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61" idx="3"/>
          </p:cNvCxnSpPr>
          <p:nvPr/>
        </p:nvCxnSpPr>
        <p:spPr>
          <a:xfrm flipH="1" flipV="1">
            <a:off x="5706496" y="3254183"/>
            <a:ext cx="1550760" cy="1326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7627980" y="4123606"/>
            <a:ext cx="421364" cy="385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58" idx="3"/>
          </p:cNvCxnSpPr>
          <p:nvPr/>
        </p:nvCxnSpPr>
        <p:spPr>
          <a:xfrm flipH="1" flipV="1">
            <a:off x="6642599" y="4365427"/>
            <a:ext cx="542650" cy="215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7" idx="1"/>
          </p:cNvCxnSpPr>
          <p:nvPr/>
        </p:nvCxnSpPr>
        <p:spPr>
          <a:xfrm flipH="1">
            <a:off x="6138545" y="4905402"/>
            <a:ext cx="1053244" cy="407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64" idx="0"/>
          </p:cNvCxnSpPr>
          <p:nvPr/>
        </p:nvCxnSpPr>
        <p:spPr>
          <a:xfrm flipH="1">
            <a:off x="6876885" y="5254729"/>
            <a:ext cx="314905" cy="643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8183396" y="5136243"/>
            <a:ext cx="403419" cy="236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3082694" y="5898332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Admissions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5206411" y="5136243"/>
            <a:ext cx="1985378" cy="1009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4362248" y="4616676"/>
            <a:ext cx="1524903" cy="9005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Wendy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North &amp; East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6051122" y="4616676"/>
            <a:ext cx="1524903" cy="9005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Rachael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South</a:t>
            </a:r>
          </a:p>
        </p:txBody>
      </p:sp>
    </p:spTree>
    <p:extLst>
      <p:ext uri="{BB962C8B-B14F-4D97-AF65-F5344CB8AC3E}">
        <p14:creationId xmlns:p14="http://schemas.microsoft.com/office/powerpoint/2010/main" val="62018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31" grpId="0" animBg="1"/>
      <p:bldP spid="31" grpId="1" animBg="1"/>
      <p:bldP spid="4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5" grpId="0" animBg="1"/>
      <p:bldP spid="78" grpId="0" animBg="1"/>
      <p:bldP spid="78" grpId="1" animBg="1"/>
      <p:bldP spid="78" grpId="2" animBg="1"/>
      <p:bldP spid="78" grpId="3" animBg="1"/>
      <p:bldP spid="79" grpId="0" animBg="1"/>
      <p:bldP spid="79" grpId="1" animBg="1"/>
      <p:bldP spid="79" grpId="2" animBg="1"/>
      <p:bldP spid="79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2520" y="692696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Case Study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8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04528" y="602685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How you can help</a:t>
            </a:r>
          </a:p>
          <a:p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1768107"/>
            <a:ext cx="772581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Keep doing what you’re doing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MIS attendance data uploaded at least weekly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Challenge, then escalate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sharing / Joint working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8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768107"/>
            <a:ext cx="8733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770 cases closed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215 phone calls and emails to the duty line/inbox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Extended to now cover Think Family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COBS CIN/P children no longer on part time timetables for extended periods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520" y="530677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Our work so far</a:t>
            </a:r>
          </a:p>
          <a:p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9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6111" y="1196752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Children In Need of Protection Team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5656" y="5301208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200472" y="2923857"/>
            <a:ext cx="8420100" cy="150018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2800" b="1" dirty="0"/>
              <a:t>     </a:t>
            </a:r>
            <a:r>
              <a:rPr lang="en-GB" sz="2800" b="1" dirty="0">
                <a:solidFill>
                  <a:schemeClr val="tx1"/>
                </a:solidFill>
              </a:rPr>
              <a:t>Email: attendance-cinp@birmingham.gov.uk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0512" y="3429000"/>
            <a:ext cx="815732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West and Central </a:t>
            </a:r>
          </a:p>
          <a:p>
            <a:r>
              <a:rPr lang="en-GB" sz="2400" dirty="0"/>
              <a:t>Michelle: 0121 303 4084</a:t>
            </a:r>
          </a:p>
          <a:p>
            <a:endParaRPr lang="en-GB" sz="2400" dirty="0"/>
          </a:p>
          <a:p>
            <a:r>
              <a:rPr lang="en-GB" sz="2400" dirty="0"/>
              <a:t>North and East</a:t>
            </a:r>
          </a:p>
          <a:p>
            <a:r>
              <a:rPr lang="en-GB" sz="2400" dirty="0"/>
              <a:t>Wendy: 0121 303 4085</a:t>
            </a:r>
          </a:p>
          <a:p>
            <a:endParaRPr lang="en-GB" sz="2400" dirty="0"/>
          </a:p>
          <a:p>
            <a:r>
              <a:rPr lang="en-GB" sz="2400" dirty="0"/>
              <a:t>South</a:t>
            </a:r>
          </a:p>
          <a:p>
            <a:r>
              <a:rPr lang="en-GB" sz="2400" dirty="0"/>
              <a:t>Rachael: 0121 303 4089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629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219</Words>
  <Application>Microsoft Office PowerPoint</Application>
  <PresentationFormat>A4 Paper (210x297 mm)</PresentationFormat>
  <Paragraphs>77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Office Theme</vt:lpstr>
      <vt:lpstr>1_Custom Design</vt:lpstr>
      <vt:lpstr>2_Custom Design</vt:lpstr>
      <vt:lpstr>Custom Design</vt:lpstr>
      <vt:lpstr>3_Custom Design</vt:lpstr>
      <vt:lpstr>PowerPoint Presentation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Service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Service Birmingham</dc:creator>
  <cp:lastModifiedBy>Jane Daniel</cp:lastModifiedBy>
  <cp:revision>45</cp:revision>
  <dcterms:created xsi:type="dcterms:W3CDTF">2016-08-04T10:09:22Z</dcterms:created>
  <dcterms:modified xsi:type="dcterms:W3CDTF">2019-10-22T10:13:52Z</dcterms:modified>
</cp:coreProperties>
</file>