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6" r:id="rId3"/>
    <p:sldMasterId id="2147483708" r:id="rId4"/>
  </p:sldMasterIdLst>
  <p:notesMasterIdLst>
    <p:notesMasterId r:id="rId31"/>
  </p:notesMasterIdLst>
  <p:handoutMasterIdLst>
    <p:handoutMasterId r:id="rId32"/>
  </p:handoutMasterIdLst>
  <p:sldIdLst>
    <p:sldId id="373" r:id="rId5"/>
    <p:sldId id="423" r:id="rId6"/>
    <p:sldId id="402" r:id="rId7"/>
    <p:sldId id="340" r:id="rId8"/>
    <p:sldId id="414" r:id="rId9"/>
    <p:sldId id="408" r:id="rId10"/>
    <p:sldId id="413" r:id="rId11"/>
    <p:sldId id="409" r:id="rId12"/>
    <p:sldId id="412" r:id="rId13"/>
    <p:sldId id="418" r:id="rId14"/>
    <p:sldId id="425" r:id="rId15"/>
    <p:sldId id="415" r:id="rId16"/>
    <p:sldId id="416" r:id="rId17"/>
    <p:sldId id="417" r:id="rId18"/>
    <p:sldId id="379" r:id="rId19"/>
    <p:sldId id="420" r:id="rId20"/>
    <p:sldId id="407" r:id="rId21"/>
    <p:sldId id="422" r:id="rId22"/>
    <p:sldId id="426" r:id="rId23"/>
    <p:sldId id="428" r:id="rId24"/>
    <p:sldId id="427" r:id="rId25"/>
    <p:sldId id="429" r:id="rId26"/>
    <p:sldId id="316" r:id="rId27"/>
    <p:sldId id="430" r:id="rId28"/>
    <p:sldId id="343" r:id="rId29"/>
    <p:sldId id="424" r:id="rId3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90" autoAdjust="0"/>
  </p:normalViewPr>
  <p:slideViewPr>
    <p:cSldViewPr>
      <p:cViewPr varScale="1">
        <p:scale>
          <a:sx n="69" d="100"/>
          <a:sy n="69" d="100"/>
        </p:scale>
        <p:origin x="-546" y="-9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2878EF4-1C1E-4CC4-9CF4-C10ADE47CC57}" type="datetimeFigureOut">
              <a:rPr lang="en-GB" smtClean="0"/>
              <a:t>10/07/2018</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6DD623E-B420-474E-AA2F-69FD2946634A}" type="slidenum">
              <a:rPr lang="en-GB" smtClean="0"/>
              <a:t>‹#›</a:t>
            </a:fld>
            <a:endParaRPr lang="en-GB"/>
          </a:p>
        </p:txBody>
      </p:sp>
    </p:spTree>
    <p:extLst>
      <p:ext uri="{BB962C8B-B14F-4D97-AF65-F5344CB8AC3E}">
        <p14:creationId xmlns:p14="http://schemas.microsoft.com/office/powerpoint/2010/main" val="2856969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9AF0BB5-932E-47A0-88A9-5DF567695C14}" type="datetimeFigureOut">
              <a:rPr lang="en-GB" smtClean="0"/>
              <a:t>10/07/2018</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385ECF8-2696-4EE6-983E-A9419131F3B6}" type="slidenum">
              <a:rPr lang="en-GB" smtClean="0"/>
              <a:t>‹#›</a:t>
            </a:fld>
            <a:endParaRPr lang="en-GB"/>
          </a:p>
        </p:txBody>
      </p:sp>
    </p:spTree>
    <p:extLst>
      <p:ext uri="{BB962C8B-B14F-4D97-AF65-F5344CB8AC3E}">
        <p14:creationId xmlns:p14="http://schemas.microsoft.com/office/powerpoint/2010/main" val="3780231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82FCB44-02AD-4DD2-9F82-418F7296296D}" type="datetimeFigureOut">
              <a:rPr lang="en-GB" smtClean="0"/>
              <a:pPr/>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BF9983-4E28-46EF-B662-96E63334F15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2FCB44-02AD-4DD2-9F82-418F7296296D}" type="datetimeFigureOut">
              <a:rPr lang="en-GB" smtClean="0"/>
              <a:pPr/>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BF9983-4E28-46EF-B662-96E63334F15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2FCB44-02AD-4DD2-9F82-418F7296296D}" type="datetimeFigureOut">
              <a:rPr lang="en-GB" smtClean="0"/>
              <a:pPr/>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BF9983-4E28-46EF-B662-96E63334F15C}"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4544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9889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1744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5543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3181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09751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59955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572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82FCB44-02AD-4DD2-9F82-418F7296296D}" type="datetimeFigureOut">
              <a:rPr lang="en-GB" smtClean="0"/>
              <a:pPr/>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BF9983-4E28-46EF-B662-96E63334F15C}" type="slidenum">
              <a:rPr lang="en-GB" smtClean="0"/>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91216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16459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40034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42489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62211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82419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31175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1806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15410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419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2FCB44-02AD-4DD2-9F82-418F7296296D}" type="datetimeFigureOut">
              <a:rPr lang="en-GB" smtClean="0"/>
              <a:pPr/>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BF9983-4E28-46EF-B662-96E63334F15C}" type="slidenum">
              <a:rPr lang="en-GB" smtClean="0"/>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27367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44152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56440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61966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solidFill>
                  <a:prstClr val="black">
                    <a:tint val="75000"/>
                  </a:prstClr>
                </a:solidFill>
              </a:rPr>
              <a:pPr/>
              <a:t>10/07/2018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7C57DD3-5DB6-42EE-842D-91038163C1F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7106559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solidFill>
                  <a:prstClr val="black">
                    <a:tint val="75000"/>
                  </a:prstClr>
                </a:solidFill>
              </a:rPr>
              <a:pPr/>
              <a:t>10/07/2018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7C57DD3-5DB6-42EE-842D-91038163C1F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186957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B15908-64A5-4CA1-BA63-9F0E4267B38D}" type="datetimeFigureOut">
              <a:rPr lang="en-GB" smtClean="0">
                <a:solidFill>
                  <a:prstClr val="black">
                    <a:tint val="75000"/>
                  </a:prstClr>
                </a:solidFill>
              </a:rPr>
              <a:pPr/>
              <a:t>10/07/2018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7C57DD3-5DB6-42EE-842D-91038163C1F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849043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B15908-64A5-4CA1-BA63-9F0E4267B38D}" type="datetimeFigureOut">
              <a:rPr lang="en-GB" smtClean="0">
                <a:solidFill>
                  <a:prstClr val="black">
                    <a:tint val="75000"/>
                  </a:prstClr>
                </a:solidFill>
              </a:rPr>
              <a:pPr/>
              <a:t>10/07/2018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7C57DD3-5DB6-42EE-842D-91038163C1F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4197063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B15908-64A5-4CA1-BA63-9F0E4267B38D}" type="datetimeFigureOut">
              <a:rPr lang="en-GB" smtClean="0">
                <a:solidFill>
                  <a:prstClr val="black">
                    <a:tint val="75000"/>
                  </a:prstClr>
                </a:solidFill>
              </a:rPr>
              <a:pPr/>
              <a:t>10/07/2018</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E7C57DD3-5DB6-42EE-842D-91038163C1F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575761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15908-64A5-4CA1-BA63-9F0E4267B38D}" type="datetimeFigureOut">
              <a:rPr lang="en-GB" smtClean="0">
                <a:solidFill>
                  <a:prstClr val="black">
                    <a:tint val="75000"/>
                  </a:prstClr>
                </a:solidFill>
              </a:rPr>
              <a:pPr/>
              <a:t>10/07/2018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7C57DD3-5DB6-42EE-842D-91038163C1F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48061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82FCB44-02AD-4DD2-9F82-418F7296296D}" type="datetimeFigureOut">
              <a:rPr lang="en-GB" smtClean="0"/>
              <a:pPr/>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BF9983-4E28-46EF-B662-96E63334F15C}" type="slidenum">
              <a:rPr lang="en-GB" smtClean="0"/>
              <a:pPr/>
              <a:t>‹#›</a:t>
            </a:fld>
            <a:endParaRPr lang="en-GB"/>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15908-64A5-4CA1-BA63-9F0E4267B38D}" type="datetimeFigureOut">
              <a:rPr lang="en-GB" smtClean="0">
                <a:solidFill>
                  <a:prstClr val="black">
                    <a:tint val="75000"/>
                  </a:prstClr>
                </a:solidFill>
              </a:rPr>
              <a:pPr/>
              <a:t>10/07/2018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7C57DD3-5DB6-42EE-842D-91038163C1F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9319472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15908-64A5-4CA1-BA63-9F0E4267B38D}" type="datetimeFigureOut">
              <a:rPr lang="en-GB" smtClean="0">
                <a:solidFill>
                  <a:prstClr val="black">
                    <a:tint val="75000"/>
                  </a:prstClr>
                </a:solidFill>
              </a:rPr>
              <a:pPr/>
              <a:t>10/07/2018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7C57DD3-5DB6-42EE-842D-91038163C1F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5759478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15908-64A5-4CA1-BA63-9F0E4267B38D}" type="datetimeFigureOut">
              <a:rPr lang="en-GB" smtClean="0">
                <a:solidFill>
                  <a:prstClr val="black">
                    <a:tint val="75000"/>
                  </a:prstClr>
                </a:solidFill>
              </a:rPr>
              <a:pPr/>
              <a:t>10/07/2018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7C57DD3-5DB6-42EE-842D-91038163C1F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660000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solidFill>
                  <a:prstClr val="black">
                    <a:tint val="75000"/>
                  </a:prstClr>
                </a:solidFill>
              </a:rPr>
              <a:pPr/>
              <a:t>10/07/2018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7C57DD3-5DB6-42EE-842D-91038163C1F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26596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solidFill>
                  <a:prstClr val="black">
                    <a:tint val="75000"/>
                  </a:prstClr>
                </a:solidFill>
              </a:rPr>
              <a:pPr/>
              <a:t>10/07/2018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7C57DD3-5DB6-42EE-842D-91038163C1F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78972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82FCB44-02AD-4DD2-9F82-418F7296296D}" type="datetimeFigureOut">
              <a:rPr lang="en-GB" smtClean="0"/>
              <a:pPr/>
              <a:t>10/07/2018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BF9983-4E28-46EF-B662-96E63334F15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82FCB44-02AD-4DD2-9F82-418F7296296D}" type="datetimeFigureOut">
              <a:rPr lang="en-GB" smtClean="0"/>
              <a:pPr/>
              <a:t>10/07/2018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BF9983-4E28-46EF-B662-96E63334F15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FCB44-02AD-4DD2-9F82-418F7296296D}" type="datetimeFigureOut">
              <a:rPr lang="en-GB" smtClean="0"/>
              <a:pPr/>
              <a:t>10/07/2018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BF9983-4E28-46EF-B662-96E63334F15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FCB44-02AD-4DD2-9F82-418F7296296D}" type="datetimeFigureOut">
              <a:rPr lang="en-GB" smtClean="0"/>
              <a:pPr/>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BF9983-4E28-46EF-B662-96E63334F15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2FCB44-02AD-4DD2-9F82-418F7296296D}" type="datetimeFigureOut">
              <a:rPr lang="en-GB" smtClean="0"/>
              <a:pPr/>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BF9983-4E28-46EF-B662-96E63334F15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FCB44-02AD-4DD2-9F82-418F7296296D}" type="datetimeFigureOut">
              <a:rPr lang="en-GB" smtClean="0"/>
              <a:pPr/>
              <a:t>10/07/2018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F9983-4E28-46EF-B662-96E63334F15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7434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7/10/2018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14319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15908-64A5-4CA1-BA63-9F0E4267B38D}" type="datetimeFigureOut">
              <a:rPr lang="en-GB" smtClean="0">
                <a:solidFill>
                  <a:prstClr val="black">
                    <a:tint val="75000"/>
                  </a:prstClr>
                </a:solidFill>
              </a:rPr>
              <a:pPr/>
              <a:t>10/07/2018</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C57DD3-5DB6-42EE-842D-91038163C1F1}"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6731220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youtube.com/watch?v=w6vYbZSUL5U" TargetMode="Externa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2"/>
          <p:cNvSpPr txBox="1">
            <a:spLocks noChangeArrowheads="1"/>
          </p:cNvSpPr>
          <p:nvPr/>
        </p:nvSpPr>
        <p:spPr>
          <a:xfrm>
            <a:off x="484966" y="737393"/>
            <a:ext cx="8229600" cy="1143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u="sng" dirty="0" smtClean="0">
                <a:solidFill>
                  <a:srgbClr val="7030A0"/>
                </a:solidFill>
                <a:latin typeface="Arial" charset="0"/>
              </a:rPr>
              <a:t>Keeping Yourself Safe From Exploitation</a:t>
            </a:r>
            <a:endParaRPr lang="en-GB" sz="3200" u="sng" dirty="0">
              <a:solidFill>
                <a:srgbClr val="7030A0"/>
              </a:solidFill>
              <a:latin typeface="Arial" charset="0"/>
            </a:endParaRPr>
          </a:p>
        </p:txBody>
      </p:sp>
      <p:sp>
        <p:nvSpPr>
          <p:cNvPr id="3" name="Rectangle 3"/>
          <p:cNvSpPr txBox="1">
            <a:spLocks noChangeArrowheads="1"/>
          </p:cNvSpPr>
          <p:nvPr/>
        </p:nvSpPr>
        <p:spPr>
          <a:xfrm>
            <a:off x="484966" y="2052724"/>
            <a:ext cx="8229600" cy="39585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FontTx/>
              <a:buNone/>
            </a:pPr>
            <a:r>
              <a:rPr lang="en-GB" u="sng" dirty="0" smtClean="0">
                <a:latin typeface="Arial" charset="0"/>
              </a:rPr>
              <a:t>Do Now Work:</a:t>
            </a:r>
          </a:p>
          <a:p>
            <a:pPr algn="l">
              <a:buFontTx/>
              <a:buNone/>
            </a:pPr>
            <a:r>
              <a:rPr lang="en-GB" dirty="0" smtClean="0">
                <a:latin typeface="Arial" charset="0"/>
              </a:rPr>
              <a:t>Link the words to their meanings:</a:t>
            </a:r>
          </a:p>
          <a:p>
            <a:pPr algn="l">
              <a:buFontTx/>
              <a:buNone/>
            </a:pPr>
            <a:endParaRPr lang="en-GB" dirty="0" smtClean="0">
              <a:latin typeface="Arial" charset="0"/>
            </a:endParaRPr>
          </a:p>
        </p:txBody>
      </p:sp>
      <p:sp>
        <p:nvSpPr>
          <p:cNvPr id="4" name="Text Box 15"/>
          <p:cNvSpPr txBox="1">
            <a:spLocks noChangeArrowheads="1"/>
          </p:cNvSpPr>
          <p:nvPr/>
        </p:nvSpPr>
        <p:spPr bwMode="auto">
          <a:xfrm>
            <a:off x="5614988" y="-19713"/>
            <a:ext cx="352901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50000"/>
              </a:spcBef>
            </a:pPr>
            <a:fld id="{5E74C192-1B36-174C-939C-C2394AB0FCD9}" type="datetime4">
              <a:rPr lang="en-GB" sz="3200" u="sng">
                <a:solidFill>
                  <a:schemeClr val="bg1"/>
                </a:solidFill>
                <a:latin typeface="Calibri" charset="0"/>
              </a:rPr>
              <a:pPr algn="r" eaLnBrk="1" hangingPunct="1">
                <a:spcBef>
                  <a:spcPct val="50000"/>
                </a:spcBef>
              </a:pPr>
              <a:t>10 July 2018</a:t>
            </a:fld>
            <a:endParaRPr lang="en-GB" u="sng" dirty="0">
              <a:solidFill>
                <a:schemeClr val="bg1"/>
              </a:solidFill>
              <a:latin typeface="Calibri" charset="0"/>
            </a:endParaRPr>
          </a:p>
        </p:txBody>
      </p:sp>
      <p:sp>
        <p:nvSpPr>
          <p:cNvPr id="6" name="Rounded Rectangle 5"/>
          <p:cNvSpPr/>
          <p:nvPr/>
        </p:nvSpPr>
        <p:spPr>
          <a:xfrm>
            <a:off x="368180" y="2970289"/>
            <a:ext cx="156598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Exploitation</a:t>
            </a:r>
            <a:endParaRPr lang="en-GB" dirty="0"/>
          </a:p>
        </p:txBody>
      </p:sp>
      <p:sp>
        <p:nvSpPr>
          <p:cNvPr id="7" name="Rounded Rectangle 6"/>
          <p:cNvSpPr/>
          <p:nvPr/>
        </p:nvSpPr>
        <p:spPr>
          <a:xfrm>
            <a:off x="368180" y="3819074"/>
            <a:ext cx="156598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Isolation</a:t>
            </a:r>
            <a:endParaRPr lang="en-GB" dirty="0"/>
          </a:p>
        </p:txBody>
      </p:sp>
      <p:sp>
        <p:nvSpPr>
          <p:cNvPr id="8" name="Rounded Rectangle 7"/>
          <p:cNvSpPr/>
          <p:nvPr/>
        </p:nvSpPr>
        <p:spPr>
          <a:xfrm>
            <a:off x="354862" y="4667859"/>
            <a:ext cx="156598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Vulnerable</a:t>
            </a:r>
            <a:endParaRPr lang="en-GB" dirty="0"/>
          </a:p>
        </p:txBody>
      </p:sp>
      <p:sp>
        <p:nvSpPr>
          <p:cNvPr id="9" name="Rounded Rectangle 8"/>
          <p:cNvSpPr/>
          <p:nvPr/>
        </p:nvSpPr>
        <p:spPr>
          <a:xfrm>
            <a:off x="368180" y="5485256"/>
            <a:ext cx="156598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Belonging</a:t>
            </a:r>
            <a:endParaRPr lang="en-GB" dirty="0"/>
          </a:p>
        </p:txBody>
      </p:sp>
      <p:sp>
        <p:nvSpPr>
          <p:cNvPr id="11" name="Rounded Rectangle 10"/>
          <p:cNvSpPr/>
          <p:nvPr/>
        </p:nvSpPr>
        <p:spPr>
          <a:xfrm>
            <a:off x="2366212" y="2935653"/>
            <a:ext cx="640948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When someone needs more support than others do.</a:t>
            </a:r>
            <a:endParaRPr lang="en-GB" dirty="0"/>
          </a:p>
        </p:txBody>
      </p:sp>
      <p:sp>
        <p:nvSpPr>
          <p:cNvPr id="12" name="Rounded Rectangle 11"/>
          <p:cNvSpPr/>
          <p:nvPr/>
        </p:nvSpPr>
        <p:spPr>
          <a:xfrm>
            <a:off x="2366212" y="3784438"/>
            <a:ext cx="640948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When a person is unfairly used by someone else, or taken advantage of.</a:t>
            </a:r>
            <a:endParaRPr lang="en-GB" dirty="0"/>
          </a:p>
        </p:txBody>
      </p:sp>
      <p:sp>
        <p:nvSpPr>
          <p:cNvPr id="13" name="Rounded Rectangle 12"/>
          <p:cNvSpPr/>
          <p:nvPr/>
        </p:nvSpPr>
        <p:spPr>
          <a:xfrm>
            <a:off x="2352894" y="4633223"/>
            <a:ext cx="640948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When someone feels part of their community, friendship group, family or school.</a:t>
            </a:r>
            <a:endParaRPr lang="en-GB" dirty="0"/>
          </a:p>
        </p:txBody>
      </p:sp>
      <p:sp>
        <p:nvSpPr>
          <p:cNvPr id="14" name="Rounded Rectangle 13"/>
          <p:cNvSpPr/>
          <p:nvPr/>
        </p:nvSpPr>
        <p:spPr>
          <a:xfrm>
            <a:off x="2366212" y="5450620"/>
            <a:ext cx="640948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When someone is kept apart from other people.</a:t>
            </a:r>
            <a:endParaRPr lang="en-GB" dirty="0"/>
          </a:p>
        </p:txBody>
      </p:sp>
      <p:pic>
        <p:nvPicPr>
          <p:cNvPr id="5" name="Picture 4"/>
          <p:cNvPicPr>
            <a:picLocks noChangeAspect="1"/>
          </p:cNvPicPr>
          <p:nvPr/>
        </p:nvPicPr>
        <p:blipFill>
          <a:blip r:embed="rId3"/>
          <a:stretch>
            <a:fillRect/>
          </a:stretch>
        </p:blipFill>
        <p:spPr>
          <a:xfrm>
            <a:off x="6027021" y="1542552"/>
            <a:ext cx="2823952" cy="1603009"/>
          </a:xfrm>
          <a:prstGeom prst="rect">
            <a:avLst/>
          </a:prstGeom>
          <a:ln w="38100">
            <a:solidFill>
              <a:srgbClr val="7030A0"/>
            </a:solidFill>
          </a:ln>
        </p:spPr>
      </p:pic>
    </p:spTree>
    <p:extLst>
      <p:ext uri="{BB962C8B-B14F-4D97-AF65-F5344CB8AC3E}">
        <p14:creationId xmlns:p14="http://schemas.microsoft.com/office/powerpoint/2010/main" val="3009452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err="1" smtClean="0"/>
              <a:t>Camran’s</a:t>
            </a:r>
            <a:r>
              <a:rPr lang="en-GB" dirty="0" smtClean="0"/>
              <a:t> Story</a:t>
            </a:r>
            <a:endParaRPr lang="en-GB" dirty="0"/>
          </a:p>
        </p:txBody>
      </p:sp>
      <p:sp>
        <p:nvSpPr>
          <p:cNvPr id="5" name="Subtitle 4"/>
          <p:cNvSpPr>
            <a:spLocks noGrp="1"/>
          </p:cNvSpPr>
          <p:nvPr>
            <p:ph type="subTitle" idx="1"/>
          </p:nvPr>
        </p:nvSpPr>
        <p:spPr/>
        <p:txBody>
          <a:bodyPr/>
          <a:lstStyle/>
          <a:p>
            <a:r>
              <a:rPr lang="en-GB" dirty="0" smtClean="0"/>
              <a:t>No hands up when we answer questions please!</a:t>
            </a:r>
            <a:endParaRPr lang="en-GB" dirty="0"/>
          </a:p>
        </p:txBody>
      </p:sp>
    </p:spTree>
    <p:extLst>
      <p:ext uri="{BB962C8B-B14F-4D97-AF65-F5344CB8AC3E}">
        <p14:creationId xmlns:p14="http://schemas.microsoft.com/office/powerpoint/2010/main" val="3229203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Quick Questions</a:t>
            </a:r>
            <a:endParaRPr lang="en-GB" dirty="0"/>
          </a:p>
        </p:txBody>
      </p:sp>
      <p:sp>
        <p:nvSpPr>
          <p:cNvPr id="4" name="Rectangle 3"/>
          <p:cNvSpPr/>
          <p:nvPr/>
        </p:nvSpPr>
        <p:spPr>
          <a:xfrm>
            <a:off x="457200" y="1268760"/>
            <a:ext cx="37547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Why is </a:t>
            </a:r>
            <a:r>
              <a:rPr lang="en-GB" sz="2400" dirty="0" err="1" smtClean="0"/>
              <a:t>Camran</a:t>
            </a:r>
            <a:r>
              <a:rPr lang="en-GB" sz="2400" dirty="0" smtClean="0"/>
              <a:t> vulnerable?</a:t>
            </a:r>
            <a:endParaRPr lang="en-GB" sz="2400" dirty="0"/>
          </a:p>
        </p:txBody>
      </p:sp>
      <p:sp>
        <p:nvSpPr>
          <p:cNvPr id="5" name="Rectangle 4"/>
          <p:cNvSpPr/>
          <p:nvPr/>
        </p:nvSpPr>
        <p:spPr>
          <a:xfrm>
            <a:off x="4932040" y="1268760"/>
            <a:ext cx="37547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bg1"/>
                </a:solidFill>
              </a:rPr>
              <a:t>How did the gang make him feel that he belonged?</a:t>
            </a:r>
          </a:p>
        </p:txBody>
      </p:sp>
      <p:sp>
        <p:nvSpPr>
          <p:cNvPr id="6" name="Rectangle 5"/>
          <p:cNvSpPr/>
          <p:nvPr/>
        </p:nvSpPr>
        <p:spPr>
          <a:xfrm>
            <a:off x="457200" y="3140968"/>
            <a:ext cx="37547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How did the gang isolate </a:t>
            </a:r>
            <a:r>
              <a:rPr lang="en-GB" sz="2400" dirty="0" err="1" smtClean="0"/>
              <a:t>Camran</a:t>
            </a:r>
            <a:r>
              <a:rPr lang="en-GB" sz="2400" dirty="0" smtClean="0"/>
              <a:t>?</a:t>
            </a:r>
            <a:endParaRPr lang="en-GB" sz="2400" dirty="0"/>
          </a:p>
        </p:txBody>
      </p:sp>
      <p:sp>
        <p:nvSpPr>
          <p:cNvPr id="13" name="Rectangle 12"/>
          <p:cNvSpPr/>
          <p:nvPr/>
        </p:nvSpPr>
        <p:spPr>
          <a:xfrm>
            <a:off x="4932040" y="3140968"/>
            <a:ext cx="37547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How did they exploit </a:t>
            </a:r>
            <a:r>
              <a:rPr lang="en-GB" sz="2400" dirty="0" err="1" smtClean="0"/>
              <a:t>Camran</a:t>
            </a:r>
            <a:r>
              <a:rPr lang="en-GB" sz="2400" dirty="0" smtClean="0"/>
              <a:t>?</a:t>
            </a:r>
            <a:endParaRPr lang="en-GB" sz="2400" dirty="0"/>
          </a:p>
        </p:txBody>
      </p:sp>
      <p:sp>
        <p:nvSpPr>
          <p:cNvPr id="15" name="Rectangle 14"/>
          <p:cNvSpPr/>
          <p:nvPr/>
        </p:nvSpPr>
        <p:spPr>
          <a:xfrm>
            <a:off x="455890" y="5013176"/>
            <a:ext cx="37547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What signs might you have spotted if you were </a:t>
            </a:r>
            <a:r>
              <a:rPr lang="en-GB" sz="2400" dirty="0" err="1" smtClean="0"/>
              <a:t>Camran’s</a:t>
            </a:r>
            <a:r>
              <a:rPr lang="en-GB" sz="2400" dirty="0" smtClean="0"/>
              <a:t> friend?</a:t>
            </a:r>
            <a:endParaRPr lang="en-GB" sz="2400" dirty="0"/>
          </a:p>
        </p:txBody>
      </p:sp>
      <p:sp>
        <p:nvSpPr>
          <p:cNvPr id="16" name="Rectangle 15"/>
          <p:cNvSpPr/>
          <p:nvPr/>
        </p:nvSpPr>
        <p:spPr>
          <a:xfrm>
            <a:off x="4930730" y="5013176"/>
            <a:ext cx="37547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What could you have done if you were </a:t>
            </a:r>
            <a:r>
              <a:rPr lang="en-GB" sz="2400" dirty="0" err="1" smtClean="0"/>
              <a:t>Camran’s</a:t>
            </a:r>
            <a:r>
              <a:rPr lang="en-GB" sz="2400" dirty="0" smtClean="0"/>
              <a:t> friend?</a:t>
            </a:r>
            <a:endParaRPr lang="en-GB" sz="2400" dirty="0"/>
          </a:p>
        </p:txBody>
      </p:sp>
      <p:sp>
        <p:nvSpPr>
          <p:cNvPr id="19" name="Rounded Rectangle 18"/>
          <p:cNvSpPr/>
          <p:nvPr/>
        </p:nvSpPr>
        <p:spPr>
          <a:xfrm>
            <a:off x="455890" y="375655"/>
            <a:ext cx="8229600" cy="792088"/>
          </a:xfrm>
          <a:prstGeom prst="round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These are the questions I will ask you in a moment – pay attention!</a:t>
            </a:r>
            <a:endParaRPr lang="en-GB" sz="2800" b="1" dirty="0"/>
          </a:p>
        </p:txBody>
      </p:sp>
    </p:spTree>
    <p:extLst>
      <p:ext uri="{BB962C8B-B14F-4D97-AF65-F5344CB8AC3E}">
        <p14:creationId xmlns:p14="http://schemas.microsoft.com/office/powerpoint/2010/main" val="14425127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9"/>
            <a:ext cx="8229600" cy="1143000"/>
          </a:xfrm>
        </p:spPr>
        <p:txBody>
          <a:bodyPr/>
          <a:lstStyle/>
          <a:p>
            <a:r>
              <a:rPr lang="en-GB" dirty="0" err="1" smtClean="0"/>
              <a:t>Camran</a:t>
            </a:r>
            <a:r>
              <a:rPr lang="en-GB" dirty="0" smtClean="0"/>
              <a:t> Green</a:t>
            </a:r>
            <a:endParaRPr lang="en-GB" dirty="0"/>
          </a:p>
        </p:txBody>
      </p:sp>
      <p:sp>
        <p:nvSpPr>
          <p:cNvPr id="3" name="Content Placeholder 2"/>
          <p:cNvSpPr>
            <a:spLocks noGrp="1"/>
          </p:cNvSpPr>
          <p:nvPr>
            <p:ph idx="1"/>
          </p:nvPr>
        </p:nvSpPr>
        <p:spPr/>
        <p:txBody>
          <a:bodyPr/>
          <a:lstStyle/>
          <a:p>
            <a:endParaRPr lang="en-GB"/>
          </a:p>
        </p:txBody>
      </p:sp>
      <p:pic>
        <p:nvPicPr>
          <p:cNvPr id="1026" name="Picture 2" descr="Camran 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9696" y="1052736"/>
            <a:ext cx="7144607" cy="4018841"/>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457200" y="5229200"/>
            <a:ext cx="8229600"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Camran</a:t>
            </a:r>
            <a:r>
              <a:rPr lang="en-GB" dirty="0" smtClean="0"/>
              <a:t> Green was 17 years old and from the West Midlands.</a:t>
            </a:r>
          </a:p>
          <a:p>
            <a:pPr algn="ctr"/>
            <a:r>
              <a:rPr lang="en-GB" dirty="0" smtClean="0"/>
              <a:t>On the 2</a:t>
            </a:r>
            <a:r>
              <a:rPr lang="en-GB" baseline="30000" dirty="0" smtClean="0"/>
              <a:t>nd</a:t>
            </a:r>
            <a:r>
              <a:rPr lang="en-GB" dirty="0" smtClean="0"/>
              <a:t> October 2016 he was stabbed to death at a house in Cheltenham, 50 miles away from his home.</a:t>
            </a:r>
          </a:p>
          <a:p>
            <a:pPr algn="ctr"/>
            <a:endParaRPr lang="en-GB" dirty="0"/>
          </a:p>
          <a:p>
            <a:pPr algn="ctr"/>
            <a:r>
              <a:rPr lang="en-GB" dirty="0" smtClean="0"/>
              <a:t>What’s </a:t>
            </a:r>
            <a:r>
              <a:rPr lang="en-GB" dirty="0" err="1" smtClean="0"/>
              <a:t>Camran’s</a:t>
            </a:r>
            <a:r>
              <a:rPr lang="en-GB" dirty="0" smtClean="0"/>
              <a:t> story?</a:t>
            </a:r>
            <a:endParaRPr lang="en-GB" dirty="0"/>
          </a:p>
        </p:txBody>
      </p:sp>
    </p:spTree>
    <p:extLst>
      <p:ext uri="{BB962C8B-B14F-4D97-AF65-F5344CB8AC3E}">
        <p14:creationId xmlns:p14="http://schemas.microsoft.com/office/powerpoint/2010/main" val="31987677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Camran’s</a:t>
            </a:r>
            <a:r>
              <a:rPr lang="en-GB" dirty="0" smtClean="0"/>
              <a:t> Story</a:t>
            </a:r>
            <a:endParaRPr lang="en-GB" dirty="0"/>
          </a:p>
        </p:txBody>
      </p:sp>
      <p:sp>
        <p:nvSpPr>
          <p:cNvPr id="3" name="Content Placeholder 2"/>
          <p:cNvSpPr>
            <a:spLocks noGrp="1"/>
          </p:cNvSpPr>
          <p:nvPr>
            <p:ph idx="1"/>
          </p:nvPr>
        </p:nvSpPr>
        <p:spPr/>
        <p:txBody>
          <a:bodyPr>
            <a:normAutofit fontScale="85000" lnSpcReduction="20000"/>
          </a:bodyPr>
          <a:lstStyle/>
          <a:p>
            <a:r>
              <a:rPr lang="en-GB" dirty="0" err="1" smtClean="0"/>
              <a:t>Camran</a:t>
            </a:r>
            <a:r>
              <a:rPr lang="en-GB" dirty="0" smtClean="0"/>
              <a:t> was often in trouble at school, and was in care.</a:t>
            </a:r>
          </a:p>
          <a:p>
            <a:r>
              <a:rPr lang="en-GB" dirty="0" smtClean="0"/>
              <a:t>He didn’t always feel like he belonged.</a:t>
            </a:r>
          </a:p>
          <a:p>
            <a:r>
              <a:rPr lang="en-GB" dirty="0" smtClean="0"/>
              <a:t>When he was 15 he began to hang out with some older boys – a gang.  They made him feel that he was part of something – a family who always looked out for each other.</a:t>
            </a:r>
          </a:p>
          <a:p>
            <a:r>
              <a:rPr lang="en-GB" dirty="0" smtClean="0"/>
              <a:t>They would buy him things – clothes, trainers, weed.  He thought they were gifts, from his new friends.</a:t>
            </a:r>
          </a:p>
          <a:p>
            <a:r>
              <a:rPr lang="en-GB" dirty="0" smtClean="0"/>
              <a:t>But the gang members said that he owed them money.  </a:t>
            </a:r>
          </a:p>
          <a:p>
            <a:r>
              <a:rPr lang="en-GB" dirty="0" smtClean="0"/>
              <a:t>They had a way he could pay them back… they </a:t>
            </a:r>
            <a:r>
              <a:rPr lang="en-GB" dirty="0"/>
              <a:t>gave </a:t>
            </a:r>
            <a:r>
              <a:rPr lang="en-GB" dirty="0" smtClean="0"/>
              <a:t>him </a:t>
            </a:r>
            <a:r>
              <a:rPr lang="en-GB" dirty="0"/>
              <a:t>drugs to sell.</a:t>
            </a:r>
          </a:p>
          <a:p>
            <a:endParaRPr lang="en-GB" dirty="0" smtClean="0"/>
          </a:p>
        </p:txBody>
      </p:sp>
      <p:sp>
        <p:nvSpPr>
          <p:cNvPr id="4" name="Rounded Rectangle 3"/>
          <p:cNvSpPr/>
          <p:nvPr/>
        </p:nvSpPr>
        <p:spPr>
          <a:xfrm>
            <a:off x="1331640" y="5876677"/>
            <a:ext cx="2530624" cy="864096"/>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7030A0"/>
                </a:solidFill>
              </a:rPr>
              <a:t>How is </a:t>
            </a:r>
            <a:r>
              <a:rPr lang="en-GB" dirty="0" err="1" smtClean="0">
                <a:solidFill>
                  <a:srgbClr val="7030A0"/>
                </a:solidFill>
              </a:rPr>
              <a:t>Camran</a:t>
            </a:r>
            <a:r>
              <a:rPr lang="en-GB" dirty="0" smtClean="0">
                <a:solidFill>
                  <a:srgbClr val="7030A0"/>
                </a:solidFill>
              </a:rPr>
              <a:t> vulnerable?</a:t>
            </a:r>
            <a:endParaRPr lang="en-GB" dirty="0">
              <a:solidFill>
                <a:srgbClr val="7030A0"/>
              </a:solidFill>
            </a:endParaRPr>
          </a:p>
        </p:txBody>
      </p:sp>
      <p:sp>
        <p:nvSpPr>
          <p:cNvPr id="5" name="Rounded Rectangle 4"/>
          <p:cNvSpPr/>
          <p:nvPr/>
        </p:nvSpPr>
        <p:spPr>
          <a:xfrm>
            <a:off x="5508104" y="5876677"/>
            <a:ext cx="2448272" cy="864096"/>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7030A0"/>
                </a:solidFill>
              </a:rPr>
              <a:t>How was he made to feel that he belonged?</a:t>
            </a:r>
            <a:endParaRPr lang="en-GB" dirty="0">
              <a:solidFill>
                <a:srgbClr val="7030A0"/>
              </a:solidFill>
            </a:endParaRPr>
          </a:p>
        </p:txBody>
      </p:sp>
    </p:spTree>
    <p:extLst>
      <p:ext uri="{BB962C8B-B14F-4D97-AF65-F5344CB8AC3E}">
        <p14:creationId xmlns:p14="http://schemas.microsoft.com/office/powerpoint/2010/main" val="48051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Camran’s</a:t>
            </a:r>
            <a:r>
              <a:rPr lang="en-GB" dirty="0" smtClean="0"/>
              <a:t> Story</a:t>
            </a:r>
            <a:endParaRPr lang="en-GB" dirty="0"/>
          </a:p>
        </p:txBody>
      </p:sp>
      <p:sp>
        <p:nvSpPr>
          <p:cNvPr id="3" name="Content Placeholder 2"/>
          <p:cNvSpPr>
            <a:spLocks noGrp="1"/>
          </p:cNvSpPr>
          <p:nvPr>
            <p:ph idx="1"/>
          </p:nvPr>
        </p:nvSpPr>
        <p:spPr>
          <a:xfrm>
            <a:off x="457200" y="1268760"/>
            <a:ext cx="8229600" cy="4968552"/>
          </a:xfrm>
        </p:spPr>
        <p:txBody>
          <a:bodyPr>
            <a:normAutofit fontScale="77500" lnSpcReduction="20000"/>
          </a:bodyPr>
          <a:lstStyle/>
          <a:p>
            <a:r>
              <a:rPr lang="en-GB" dirty="0" smtClean="0"/>
              <a:t>One of the gang members then robbed him of the drugs.  Now he owed them more money.</a:t>
            </a:r>
          </a:p>
          <a:p>
            <a:r>
              <a:rPr lang="en-GB" dirty="0" smtClean="0"/>
              <a:t>They told him he could make more money by selling drugs in Cheltenham, 50 miles away, and made him go and live there all on his own.  They told him not to contact his family or friends.</a:t>
            </a:r>
          </a:p>
          <a:p>
            <a:r>
              <a:rPr lang="en-GB" dirty="0" smtClean="0"/>
              <a:t>They gave him a knife and told him that he had to protect himself if anyone tried to steal the drugs.</a:t>
            </a:r>
          </a:p>
          <a:p>
            <a:r>
              <a:rPr lang="en-GB" dirty="0" smtClean="0"/>
              <a:t>On 2</a:t>
            </a:r>
            <a:r>
              <a:rPr lang="en-GB" baseline="30000" dirty="0" smtClean="0"/>
              <a:t>nd</a:t>
            </a:r>
            <a:r>
              <a:rPr lang="en-GB" dirty="0" smtClean="0"/>
              <a:t> October 2016 a drug addict, one of </a:t>
            </a:r>
            <a:r>
              <a:rPr lang="en-GB" dirty="0" err="1" smtClean="0"/>
              <a:t>Camran’s</a:t>
            </a:r>
            <a:r>
              <a:rPr lang="en-GB" dirty="0" smtClean="0"/>
              <a:t> customers, tried to steal </a:t>
            </a:r>
            <a:r>
              <a:rPr lang="en-GB" dirty="0" err="1" smtClean="0"/>
              <a:t>Camran’s</a:t>
            </a:r>
            <a:r>
              <a:rPr lang="en-GB" dirty="0" smtClean="0"/>
              <a:t> drugs.  </a:t>
            </a:r>
            <a:r>
              <a:rPr lang="en-GB" dirty="0" err="1" smtClean="0"/>
              <a:t>Camran</a:t>
            </a:r>
            <a:r>
              <a:rPr lang="en-GB" dirty="0" smtClean="0"/>
              <a:t> was stabbed, and he died.</a:t>
            </a:r>
          </a:p>
          <a:p>
            <a:r>
              <a:rPr lang="en-GB" dirty="0" smtClean="0"/>
              <a:t>The drug addict was convicted of murder.  The gang members got away with it.  They also threatened </a:t>
            </a:r>
            <a:r>
              <a:rPr lang="en-GB" dirty="0" err="1" smtClean="0"/>
              <a:t>Camran’s</a:t>
            </a:r>
            <a:r>
              <a:rPr lang="en-GB" dirty="0" smtClean="0"/>
              <a:t> family.</a:t>
            </a:r>
            <a:endParaRPr lang="en-GB" dirty="0"/>
          </a:p>
        </p:txBody>
      </p:sp>
      <p:sp>
        <p:nvSpPr>
          <p:cNvPr id="4" name="Rounded Rectangle 3"/>
          <p:cNvSpPr/>
          <p:nvPr/>
        </p:nvSpPr>
        <p:spPr>
          <a:xfrm>
            <a:off x="248475" y="5908530"/>
            <a:ext cx="2031740" cy="864096"/>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7030A0"/>
                </a:solidFill>
              </a:rPr>
              <a:t>How did the gang isolate </a:t>
            </a:r>
            <a:r>
              <a:rPr lang="en-GB" dirty="0" err="1" smtClean="0">
                <a:solidFill>
                  <a:srgbClr val="7030A0"/>
                </a:solidFill>
              </a:rPr>
              <a:t>Camran</a:t>
            </a:r>
            <a:r>
              <a:rPr lang="en-GB" dirty="0" smtClean="0">
                <a:solidFill>
                  <a:srgbClr val="7030A0"/>
                </a:solidFill>
              </a:rPr>
              <a:t>?</a:t>
            </a:r>
            <a:endParaRPr lang="en-GB" dirty="0">
              <a:solidFill>
                <a:srgbClr val="7030A0"/>
              </a:solidFill>
            </a:endParaRPr>
          </a:p>
        </p:txBody>
      </p:sp>
      <p:sp>
        <p:nvSpPr>
          <p:cNvPr id="5" name="Rounded Rectangle 4"/>
          <p:cNvSpPr/>
          <p:nvPr/>
        </p:nvSpPr>
        <p:spPr>
          <a:xfrm>
            <a:off x="2488940" y="5908530"/>
            <a:ext cx="2083060" cy="864096"/>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7030A0"/>
                </a:solidFill>
              </a:rPr>
              <a:t>How did they exploit </a:t>
            </a:r>
            <a:r>
              <a:rPr lang="en-GB" dirty="0" err="1" smtClean="0">
                <a:solidFill>
                  <a:srgbClr val="7030A0"/>
                </a:solidFill>
              </a:rPr>
              <a:t>Camran</a:t>
            </a:r>
            <a:r>
              <a:rPr lang="en-GB" dirty="0" smtClean="0">
                <a:solidFill>
                  <a:srgbClr val="7030A0"/>
                </a:solidFill>
              </a:rPr>
              <a:t>?</a:t>
            </a:r>
            <a:endParaRPr lang="en-GB" dirty="0">
              <a:solidFill>
                <a:srgbClr val="7030A0"/>
              </a:solidFill>
            </a:endParaRPr>
          </a:p>
        </p:txBody>
      </p:sp>
      <p:sp>
        <p:nvSpPr>
          <p:cNvPr id="6" name="Rounded Rectangle 5"/>
          <p:cNvSpPr/>
          <p:nvPr/>
        </p:nvSpPr>
        <p:spPr>
          <a:xfrm>
            <a:off x="6861382" y="5681623"/>
            <a:ext cx="2083060" cy="1111378"/>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7030A0"/>
                </a:solidFill>
              </a:rPr>
              <a:t>What could you have done if you were </a:t>
            </a:r>
            <a:r>
              <a:rPr lang="en-GB" dirty="0" err="1" smtClean="0">
                <a:solidFill>
                  <a:srgbClr val="7030A0"/>
                </a:solidFill>
              </a:rPr>
              <a:t>Camran’s</a:t>
            </a:r>
            <a:r>
              <a:rPr lang="en-GB" dirty="0" smtClean="0">
                <a:solidFill>
                  <a:srgbClr val="7030A0"/>
                </a:solidFill>
              </a:rPr>
              <a:t> friend?</a:t>
            </a:r>
            <a:endParaRPr lang="en-GB" dirty="0">
              <a:solidFill>
                <a:srgbClr val="7030A0"/>
              </a:solidFill>
            </a:endParaRPr>
          </a:p>
        </p:txBody>
      </p:sp>
      <p:sp>
        <p:nvSpPr>
          <p:cNvPr id="7" name="Rounded Rectangle 6"/>
          <p:cNvSpPr/>
          <p:nvPr/>
        </p:nvSpPr>
        <p:spPr>
          <a:xfrm>
            <a:off x="4673960" y="5661248"/>
            <a:ext cx="2083060" cy="1111378"/>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7030A0"/>
                </a:solidFill>
              </a:rPr>
              <a:t>What signs might you have spotted if you were his friend?</a:t>
            </a:r>
            <a:endParaRPr lang="en-GB" dirty="0">
              <a:solidFill>
                <a:srgbClr val="7030A0"/>
              </a:solidFill>
            </a:endParaRPr>
          </a:p>
        </p:txBody>
      </p:sp>
    </p:spTree>
    <p:extLst>
      <p:ext uri="{BB962C8B-B14F-4D97-AF65-F5344CB8AC3E}">
        <p14:creationId xmlns:p14="http://schemas.microsoft.com/office/powerpoint/2010/main" val="251457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Quick Questions</a:t>
            </a:r>
            <a:endParaRPr lang="en-GB" dirty="0"/>
          </a:p>
        </p:txBody>
      </p:sp>
      <p:sp>
        <p:nvSpPr>
          <p:cNvPr id="4" name="Rectangle 3"/>
          <p:cNvSpPr/>
          <p:nvPr/>
        </p:nvSpPr>
        <p:spPr>
          <a:xfrm>
            <a:off x="457200" y="1268760"/>
            <a:ext cx="37547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Why is </a:t>
            </a:r>
            <a:r>
              <a:rPr lang="en-GB" sz="2000" dirty="0" err="1" smtClean="0"/>
              <a:t>Camran</a:t>
            </a:r>
            <a:r>
              <a:rPr lang="en-GB" sz="2000" dirty="0" smtClean="0"/>
              <a:t> vulnerable?</a:t>
            </a:r>
            <a:endParaRPr lang="en-GB" sz="2000" dirty="0"/>
          </a:p>
        </p:txBody>
      </p:sp>
      <p:sp>
        <p:nvSpPr>
          <p:cNvPr id="5" name="Rectangle 4"/>
          <p:cNvSpPr/>
          <p:nvPr/>
        </p:nvSpPr>
        <p:spPr>
          <a:xfrm>
            <a:off x="4932040" y="1268760"/>
            <a:ext cx="37547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bg1"/>
                </a:solidFill>
              </a:rPr>
              <a:t>How did the gang make him feel that he belonged?</a:t>
            </a:r>
          </a:p>
        </p:txBody>
      </p:sp>
      <p:sp>
        <p:nvSpPr>
          <p:cNvPr id="6" name="Rectangle 5"/>
          <p:cNvSpPr/>
          <p:nvPr/>
        </p:nvSpPr>
        <p:spPr>
          <a:xfrm>
            <a:off x="457200" y="3140968"/>
            <a:ext cx="37547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How did the gang isolate </a:t>
            </a:r>
            <a:r>
              <a:rPr lang="en-GB" sz="2000" dirty="0" err="1" smtClean="0"/>
              <a:t>Camran</a:t>
            </a:r>
            <a:r>
              <a:rPr lang="en-GB" sz="2000" dirty="0" smtClean="0"/>
              <a:t>?</a:t>
            </a:r>
            <a:endParaRPr lang="en-GB" sz="2000" dirty="0"/>
          </a:p>
        </p:txBody>
      </p:sp>
      <p:sp>
        <p:nvSpPr>
          <p:cNvPr id="10" name="Rectangle 9"/>
          <p:cNvSpPr/>
          <p:nvPr/>
        </p:nvSpPr>
        <p:spPr>
          <a:xfrm>
            <a:off x="455890" y="1274399"/>
            <a:ext cx="3754760" cy="14401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chemeClr val="tx1"/>
                </a:solidFill>
              </a:rPr>
              <a:t>He was in care, and felt he did not belong.</a:t>
            </a:r>
            <a:endParaRPr lang="en-GB" sz="2000" dirty="0">
              <a:solidFill>
                <a:schemeClr val="tx1"/>
              </a:solidFill>
            </a:endParaRPr>
          </a:p>
        </p:txBody>
      </p:sp>
      <p:sp>
        <p:nvSpPr>
          <p:cNvPr id="11" name="Rectangle 10"/>
          <p:cNvSpPr/>
          <p:nvPr/>
        </p:nvSpPr>
        <p:spPr>
          <a:xfrm>
            <a:off x="4930730" y="1268760"/>
            <a:ext cx="3754760" cy="14401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chemeClr val="tx1"/>
                </a:solidFill>
              </a:rPr>
              <a:t>They bought him things and made him feel he was part of a “family”</a:t>
            </a:r>
            <a:endParaRPr lang="en-GB" sz="2000" dirty="0">
              <a:solidFill>
                <a:schemeClr val="tx1"/>
              </a:solidFill>
            </a:endParaRPr>
          </a:p>
        </p:txBody>
      </p:sp>
      <p:sp>
        <p:nvSpPr>
          <p:cNvPr id="12" name="Rectangle 11"/>
          <p:cNvSpPr/>
          <p:nvPr/>
        </p:nvSpPr>
        <p:spPr>
          <a:xfrm>
            <a:off x="455890" y="3140968"/>
            <a:ext cx="3754760" cy="14401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chemeClr val="tx1"/>
                </a:solidFill>
              </a:rPr>
              <a:t>They moved him 50 miles away, and told him not to tell his family or friends.</a:t>
            </a:r>
            <a:endParaRPr lang="en-GB" sz="2000" dirty="0">
              <a:solidFill>
                <a:schemeClr val="tx1"/>
              </a:solidFill>
            </a:endParaRPr>
          </a:p>
        </p:txBody>
      </p:sp>
      <p:sp>
        <p:nvSpPr>
          <p:cNvPr id="13" name="Rectangle 12"/>
          <p:cNvSpPr/>
          <p:nvPr/>
        </p:nvSpPr>
        <p:spPr>
          <a:xfrm>
            <a:off x="4932040" y="3140968"/>
            <a:ext cx="37547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How did they exploit </a:t>
            </a:r>
            <a:r>
              <a:rPr lang="en-GB" sz="2000" dirty="0" err="1" smtClean="0"/>
              <a:t>Camran</a:t>
            </a:r>
            <a:r>
              <a:rPr lang="en-GB" sz="2000" dirty="0" smtClean="0"/>
              <a:t>?</a:t>
            </a:r>
            <a:endParaRPr lang="en-GB" sz="2000" dirty="0"/>
          </a:p>
        </p:txBody>
      </p:sp>
      <p:sp>
        <p:nvSpPr>
          <p:cNvPr id="14" name="Rectangle 13"/>
          <p:cNvSpPr/>
          <p:nvPr/>
        </p:nvSpPr>
        <p:spPr>
          <a:xfrm>
            <a:off x="4930730" y="3140968"/>
            <a:ext cx="3754760" cy="14401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chemeClr val="tx1"/>
                </a:solidFill>
              </a:rPr>
              <a:t>They made him sell drugs for them, and put his life in danger when he was doing so.</a:t>
            </a:r>
            <a:endParaRPr lang="en-GB" sz="2000" dirty="0">
              <a:solidFill>
                <a:schemeClr val="tx1"/>
              </a:solidFill>
            </a:endParaRPr>
          </a:p>
        </p:txBody>
      </p:sp>
      <p:sp>
        <p:nvSpPr>
          <p:cNvPr id="15" name="Rectangle 14"/>
          <p:cNvSpPr/>
          <p:nvPr/>
        </p:nvSpPr>
        <p:spPr>
          <a:xfrm>
            <a:off x="455890" y="5013176"/>
            <a:ext cx="37547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What signs might you have spotted if you were </a:t>
            </a:r>
            <a:r>
              <a:rPr lang="en-GB" sz="2000" dirty="0" err="1" smtClean="0"/>
              <a:t>Camran’s</a:t>
            </a:r>
            <a:r>
              <a:rPr lang="en-GB" sz="2000" dirty="0" smtClean="0"/>
              <a:t> friend?</a:t>
            </a:r>
            <a:endParaRPr lang="en-GB" sz="2000" dirty="0"/>
          </a:p>
        </p:txBody>
      </p:sp>
      <p:sp>
        <p:nvSpPr>
          <p:cNvPr id="16" name="Rectangle 15"/>
          <p:cNvSpPr/>
          <p:nvPr/>
        </p:nvSpPr>
        <p:spPr>
          <a:xfrm>
            <a:off x="4930730" y="5013176"/>
            <a:ext cx="37547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What could you have done if you were </a:t>
            </a:r>
            <a:r>
              <a:rPr lang="en-GB" sz="2000" dirty="0" err="1" smtClean="0"/>
              <a:t>Camran’s</a:t>
            </a:r>
            <a:r>
              <a:rPr lang="en-GB" sz="2000" dirty="0" smtClean="0"/>
              <a:t> friend?</a:t>
            </a:r>
            <a:endParaRPr lang="en-GB" sz="2000" dirty="0"/>
          </a:p>
        </p:txBody>
      </p:sp>
      <p:sp>
        <p:nvSpPr>
          <p:cNvPr id="17" name="Rectangle 16"/>
          <p:cNvSpPr/>
          <p:nvPr/>
        </p:nvSpPr>
        <p:spPr>
          <a:xfrm>
            <a:off x="455890" y="5013176"/>
            <a:ext cx="3754760" cy="14401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chemeClr val="tx1"/>
                </a:solidFill>
              </a:rPr>
              <a:t>He was vulnerable.  He suddenly had money and gifts.  He stopped attending school and communicating with friends.  He may have been worried.</a:t>
            </a:r>
            <a:endParaRPr lang="en-GB" sz="2000" dirty="0">
              <a:solidFill>
                <a:schemeClr val="tx1"/>
              </a:solidFill>
            </a:endParaRPr>
          </a:p>
        </p:txBody>
      </p:sp>
      <p:sp>
        <p:nvSpPr>
          <p:cNvPr id="18" name="Rectangle 17"/>
          <p:cNvSpPr/>
          <p:nvPr/>
        </p:nvSpPr>
        <p:spPr>
          <a:xfrm>
            <a:off x="4930730" y="5013176"/>
            <a:ext cx="3754760" cy="14401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schemeClr val="tx1"/>
                </a:solidFill>
              </a:rPr>
              <a:t>Tell an adult or call </a:t>
            </a:r>
            <a:r>
              <a:rPr lang="en-GB" sz="2000" dirty="0" err="1" smtClean="0">
                <a:solidFill>
                  <a:schemeClr val="tx1"/>
                </a:solidFill>
              </a:rPr>
              <a:t>Childline</a:t>
            </a:r>
            <a:r>
              <a:rPr lang="en-GB" sz="2000" dirty="0" smtClean="0">
                <a:solidFill>
                  <a:schemeClr val="tx1"/>
                </a:solidFill>
              </a:rPr>
              <a:t>.</a:t>
            </a:r>
            <a:endParaRPr lang="en-GB" sz="2000" dirty="0">
              <a:solidFill>
                <a:schemeClr val="tx1"/>
              </a:solidFill>
            </a:endParaRPr>
          </a:p>
        </p:txBody>
      </p:sp>
    </p:spTree>
    <p:extLst>
      <p:ext uri="{BB962C8B-B14F-4D97-AF65-F5344CB8AC3E}">
        <p14:creationId xmlns:p14="http://schemas.microsoft.com/office/powerpoint/2010/main" val="1486751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4" grpId="0" animBg="1"/>
      <p:bldP spid="17"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Gemma’s Story</a:t>
            </a:r>
            <a:endParaRPr lang="en-GB" dirty="0"/>
          </a:p>
        </p:txBody>
      </p:sp>
      <p:sp>
        <p:nvSpPr>
          <p:cNvPr id="5" name="Subtitle 4"/>
          <p:cNvSpPr>
            <a:spLocks noGrp="1"/>
          </p:cNvSpPr>
          <p:nvPr>
            <p:ph type="subTitle" idx="1"/>
          </p:nvPr>
        </p:nvSpPr>
        <p:spPr/>
        <p:txBody>
          <a:bodyPr>
            <a:normAutofit fontScale="77500" lnSpcReduction="20000"/>
          </a:bodyPr>
          <a:lstStyle/>
          <a:p>
            <a:r>
              <a:rPr lang="en-GB" dirty="0" smtClean="0"/>
              <a:t>You can either read Gemma’s story on your own (it is on your sheet) or listen as we read it together.</a:t>
            </a:r>
          </a:p>
          <a:p>
            <a:r>
              <a:rPr lang="en-GB" dirty="0" smtClean="0"/>
              <a:t>There are questions on your sheet as soon as you have finished </a:t>
            </a:r>
            <a:r>
              <a:rPr lang="en-GB" smtClean="0"/>
              <a:t>the story</a:t>
            </a:r>
            <a:endParaRPr lang="en-GB"/>
          </a:p>
        </p:txBody>
      </p:sp>
    </p:spTree>
    <p:extLst>
      <p:ext uri="{BB962C8B-B14F-4D97-AF65-F5344CB8AC3E}">
        <p14:creationId xmlns:p14="http://schemas.microsoft.com/office/powerpoint/2010/main" val="2000712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Gemma’s Story</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Gemma was 15 when she met Jay, who was 17, at a party.</a:t>
            </a:r>
          </a:p>
          <a:p>
            <a:r>
              <a:rPr lang="en-GB" dirty="0" smtClean="0"/>
              <a:t>Gemma didn’t get on with her Mum, and they often argued.  She didn’t enjoy school.  Jay became the only person she cared about.</a:t>
            </a:r>
          </a:p>
          <a:p>
            <a:r>
              <a:rPr lang="en-GB" dirty="0" smtClean="0"/>
              <a:t>Jay gave Gemma nice presents like clothes, jewellery and a new phone.  He gave her money when she needed it. He was cool, and he drove a nice car.  He told her he loved her.</a:t>
            </a:r>
          </a:p>
          <a:p>
            <a:r>
              <a:rPr lang="en-GB" dirty="0"/>
              <a:t>Jay said he didn’t like Gemma’s friends, and that her Mum was trying to split them up , so she stopped being friends with them and stopped going home.  She began to rely totally on Jay.</a:t>
            </a:r>
          </a:p>
          <a:p>
            <a:r>
              <a:rPr lang="en-GB" dirty="0" smtClean="0"/>
              <a:t>Gemma would party with Jay’s friends.  Jay and his friends would give Gemma alcohol and drugs.  For free…?</a:t>
            </a:r>
          </a:p>
          <a:p>
            <a:r>
              <a:rPr lang="en-GB" dirty="0" smtClean="0"/>
              <a:t>Jay told Gemma that he needed to pay his friends back for the alcohol, drugs and money.  She could do this by having sex with them.  Sometimes she was so drunk or high that she didn’t even know if she’d had sex, or with who. </a:t>
            </a:r>
          </a:p>
          <a:p>
            <a:endParaRPr lang="en-GB" dirty="0"/>
          </a:p>
        </p:txBody>
      </p:sp>
      <p:pic>
        <p:nvPicPr>
          <p:cNvPr id="4" name="Picture 3">
            <a:hlinkClick r:id="rId2"/>
          </p:cNvPr>
          <p:cNvPicPr>
            <a:picLocks noChangeAspect="1"/>
          </p:cNvPicPr>
          <p:nvPr/>
        </p:nvPicPr>
        <p:blipFill rotWithShape="1">
          <a:blip r:embed="rId3" cstate="print"/>
          <a:srcRect t="2583" r="1932"/>
          <a:stretch/>
        </p:blipFill>
        <p:spPr>
          <a:xfrm>
            <a:off x="7868649" y="5891629"/>
            <a:ext cx="1275351" cy="950169"/>
          </a:xfrm>
          <a:prstGeom prst="rect">
            <a:avLst/>
          </a:prstGeom>
        </p:spPr>
      </p:pic>
    </p:spTree>
    <p:extLst>
      <p:ext uri="{BB962C8B-B14F-4D97-AF65-F5344CB8AC3E}">
        <p14:creationId xmlns:p14="http://schemas.microsoft.com/office/powerpoint/2010/main" val="221365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rgbClr val="7030A0"/>
                </a:solidFill>
              </a:rPr>
              <a:t>Deliberate Practice</a:t>
            </a:r>
            <a:endParaRPr lang="en-GB" dirty="0">
              <a:solidFill>
                <a:srgbClr val="7030A0"/>
              </a:solidFill>
            </a:endParaRPr>
          </a:p>
        </p:txBody>
      </p:sp>
      <p:sp>
        <p:nvSpPr>
          <p:cNvPr id="6" name="Rounded Rectangle 5"/>
          <p:cNvSpPr/>
          <p:nvPr/>
        </p:nvSpPr>
        <p:spPr bwMode="auto">
          <a:xfrm>
            <a:off x="467544" y="1268760"/>
            <a:ext cx="8208912" cy="5184576"/>
          </a:xfrm>
          <a:prstGeom prst="roundRect">
            <a:avLst>
              <a:gd name="adj" fmla="val 5710"/>
            </a:avLst>
          </a:prstGeom>
          <a:noFill/>
          <a:ln w="57150" cap="flat" cmpd="sng" algn="ctr">
            <a:solidFill>
              <a:srgbClr val="7030A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GB" sz="2400" b="1" u="sng" dirty="0" smtClean="0">
                <a:solidFill>
                  <a:srgbClr val="7030A0"/>
                </a:solidFill>
              </a:rPr>
              <a:t>Tasks:</a:t>
            </a:r>
          </a:p>
          <a:p>
            <a:r>
              <a:rPr lang="en-GB" dirty="0" smtClean="0">
                <a:solidFill>
                  <a:prstClr val="black"/>
                </a:solidFill>
              </a:rPr>
              <a:t>Read the case study and answer the questions </a:t>
            </a:r>
            <a:r>
              <a:rPr lang="en-GB" u="sng" dirty="0" smtClean="0">
                <a:solidFill>
                  <a:prstClr val="black"/>
                </a:solidFill>
              </a:rPr>
              <a:t>in full sentences</a:t>
            </a:r>
            <a:r>
              <a:rPr lang="en-GB" dirty="0" smtClean="0">
                <a:solidFill>
                  <a:prstClr val="black"/>
                </a:solidFill>
              </a:rPr>
              <a:t>:</a:t>
            </a:r>
          </a:p>
          <a:p>
            <a:pPr marL="457200" indent="-457200">
              <a:buFont typeface="+mj-lt"/>
              <a:buAutoNum type="arabicPeriod"/>
            </a:pPr>
            <a:r>
              <a:rPr lang="en-GB" dirty="0"/>
              <a:t>What made Gemma vulnerable</a:t>
            </a:r>
            <a:r>
              <a:rPr lang="en-GB" dirty="0" smtClean="0"/>
              <a:t>?  (e.g. “Gemma was vulnerable because…”)</a:t>
            </a:r>
            <a:endParaRPr lang="en-GB" dirty="0"/>
          </a:p>
          <a:p>
            <a:pPr marL="457200" indent="-457200">
              <a:buFont typeface="+mj-lt"/>
              <a:buAutoNum type="arabicPeriod"/>
            </a:pPr>
            <a:r>
              <a:rPr lang="en-GB" dirty="0" smtClean="0"/>
              <a:t>How did Jay make her feel that she “belonged”?</a:t>
            </a:r>
            <a:endParaRPr lang="en-GB" dirty="0"/>
          </a:p>
          <a:p>
            <a:pPr marL="457200" indent="-457200">
              <a:buFont typeface="+mj-lt"/>
              <a:buAutoNum type="arabicPeriod"/>
            </a:pPr>
            <a:r>
              <a:rPr lang="en-GB" dirty="0"/>
              <a:t>How did Jay isolate her further?</a:t>
            </a:r>
          </a:p>
          <a:p>
            <a:pPr marL="457200" indent="-457200">
              <a:buFont typeface="+mj-lt"/>
              <a:buAutoNum type="arabicPeriod"/>
            </a:pPr>
            <a:r>
              <a:rPr lang="en-GB" dirty="0"/>
              <a:t>How did Jay persuade her to have sex with his friends?</a:t>
            </a:r>
          </a:p>
          <a:p>
            <a:pPr marL="457200" indent="-457200">
              <a:buFont typeface="+mj-lt"/>
              <a:buAutoNum type="arabicPeriod"/>
            </a:pPr>
            <a:r>
              <a:rPr lang="en-GB" dirty="0"/>
              <a:t>How did Jay exploit </a:t>
            </a:r>
            <a:r>
              <a:rPr lang="en-GB" dirty="0" smtClean="0"/>
              <a:t>her?</a:t>
            </a:r>
          </a:p>
          <a:p>
            <a:pPr marL="457200" indent="-457200">
              <a:buFont typeface="+mj-lt"/>
              <a:buAutoNum type="arabicPeriod"/>
            </a:pPr>
            <a:r>
              <a:rPr lang="en-GB" dirty="0" smtClean="0"/>
              <a:t>What </a:t>
            </a:r>
            <a:r>
              <a:rPr lang="en-GB" dirty="0"/>
              <a:t>signs might you have spotted if you were </a:t>
            </a:r>
            <a:r>
              <a:rPr lang="en-GB" dirty="0" smtClean="0"/>
              <a:t>Gemma’s friend?</a:t>
            </a:r>
          </a:p>
          <a:p>
            <a:pPr marL="457200" indent="-457200">
              <a:buFont typeface="+mj-lt"/>
              <a:buAutoNum type="arabicPeriod"/>
            </a:pPr>
            <a:r>
              <a:rPr lang="en-GB" dirty="0" smtClean="0"/>
              <a:t>If </a:t>
            </a:r>
            <a:r>
              <a:rPr lang="en-GB" dirty="0"/>
              <a:t>you were Gemma’s friend, how could you have helped her</a:t>
            </a:r>
            <a:r>
              <a:rPr lang="en-GB" dirty="0" smtClean="0"/>
              <a:t>?</a:t>
            </a:r>
          </a:p>
          <a:p>
            <a:r>
              <a:rPr lang="en-GB" b="1" dirty="0" smtClean="0">
                <a:solidFill>
                  <a:prstClr val="black"/>
                </a:solidFill>
              </a:rPr>
              <a:t>Challenge: </a:t>
            </a:r>
            <a:r>
              <a:rPr lang="en-GB" dirty="0">
                <a:solidFill>
                  <a:prstClr val="black"/>
                </a:solidFill>
              </a:rPr>
              <a:t>What do both of these stories have in common</a:t>
            </a:r>
            <a:r>
              <a:rPr lang="en-GB" dirty="0" smtClean="0">
                <a:solidFill>
                  <a:prstClr val="black"/>
                </a:solidFill>
              </a:rPr>
              <a:t>?  What is different about them?</a:t>
            </a:r>
          </a:p>
          <a:p>
            <a:r>
              <a:rPr lang="en-GB" b="1" dirty="0" smtClean="0">
                <a:solidFill>
                  <a:prstClr val="black"/>
                </a:solidFill>
              </a:rPr>
              <a:t>Extension:</a:t>
            </a:r>
            <a:r>
              <a:rPr lang="en-GB" dirty="0" smtClean="0">
                <a:solidFill>
                  <a:prstClr val="black"/>
                </a:solidFill>
              </a:rPr>
              <a:t>  Imagine you are Gemma’s friend.  Write her a letter to persuade her that she is being exploited.</a:t>
            </a:r>
          </a:p>
          <a:p>
            <a:endParaRPr lang="en-GB" dirty="0" smtClean="0">
              <a:solidFill>
                <a:prstClr val="black"/>
              </a:solidFill>
            </a:endParaRPr>
          </a:p>
          <a:p>
            <a:r>
              <a:rPr lang="en-GB" dirty="0" smtClean="0">
                <a:solidFill>
                  <a:prstClr val="black"/>
                </a:solidFill>
              </a:rPr>
              <a:t>What is the purpose of this?:</a:t>
            </a:r>
          </a:p>
          <a:p>
            <a:pPr marL="342900" indent="-342900">
              <a:buFont typeface="Arial" panose="020B0604020202020204" pitchFamily="34" charset="0"/>
              <a:buChar char="•"/>
            </a:pPr>
            <a:r>
              <a:rPr lang="en-GB" dirty="0" smtClean="0">
                <a:solidFill>
                  <a:prstClr val="black"/>
                </a:solidFill>
              </a:rPr>
              <a:t>To </a:t>
            </a:r>
            <a:r>
              <a:rPr lang="en-GB" dirty="0">
                <a:solidFill>
                  <a:prstClr val="black"/>
                </a:solidFill>
              </a:rPr>
              <a:t>check your </a:t>
            </a:r>
            <a:r>
              <a:rPr lang="en-GB" dirty="0" smtClean="0">
                <a:solidFill>
                  <a:prstClr val="black"/>
                </a:solidFill>
              </a:rPr>
              <a:t>understanding</a:t>
            </a:r>
            <a:r>
              <a:rPr lang="en-GB" dirty="0">
                <a:solidFill>
                  <a:prstClr val="black"/>
                </a:solidFill>
              </a:rPr>
              <a:t> </a:t>
            </a:r>
            <a:r>
              <a:rPr lang="en-GB" dirty="0" smtClean="0">
                <a:solidFill>
                  <a:prstClr val="black"/>
                </a:solidFill>
              </a:rPr>
              <a:t>of exploitation and what you can do to prevent or stop it.</a:t>
            </a:r>
          </a:p>
          <a:p>
            <a:pPr marL="342900" indent="-342900">
              <a:buFont typeface="Arial" panose="020B0604020202020204" pitchFamily="34" charset="0"/>
              <a:buChar char="•"/>
            </a:pPr>
            <a:r>
              <a:rPr lang="en-GB" dirty="0" smtClean="0">
                <a:solidFill>
                  <a:prstClr val="black"/>
                </a:solidFill>
              </a:rPr>
              <a:t>To </a:t>
            </a:r>
            <a:r>
              <a:rPr lang="en-GB" dirty="0">
                <a:solidFill>
                  <a:prstClr val="black"/>
                </a:solidFill>
              </a:rPr>
              <a:t>develop your skills of reading and </a:t>
            </a:r>
            <a:r>
              <a:rPr lang="en-GB" dirty="0" smtClean="0">
                <a:solidFill>
                  <a:prstClr val="black"/>
                </a:solidFill>
              </a:rPr>
              <a:t>understanding information.</a:t>
            </a:r>
            <a:endParaRPr lang="en-GB" dirty="0">
              <a:solidFill>
                <a:prstClr val="black"/>
              </a:solidFill>
            </a:endParaRPr>
          </a:p>
        </p:txBody>
      </p:sp>
      <p:pic>
        <p:nvPicPr>
          <p:cNvPr id="18" name="MS900074799[1].wav">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cstate="print"/>
          <a:stretch>
            <a:fillRect/>
          </a:stretch>
        </p:blipFill>
        <p:spPr>
          <a:xfrm>
            <a:off x="7583529" y="1281879"/>
            <a:ext cx="167272" cy="167272"/>
          </a:xfrm>
          <a:prstGeom prst="rect">
            <a:avLst/>
          </a:prstGeom>
        </p:spPr>
      </p:pic>
      <p:sp>
        <p:nvSpPr>
          <p:cNvPr id="19" name="Oval 18"/>
          <p:cNvSpPr/>
          <p:nvPr/>
        </p:nvSpPr>
        <p:spPr>
          <a:xfrm>
            <a:off x="7596336" y="489790"/>
            <a:ext cx="1404156" cy="1355034"/>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0" name="Oval 19"/>
          <p:cNvSpPr/>
          <p:nvPr/>
        </p:nvSpPr>
        <p:spPr>
          <a:xfrm>
            <a:off x="7596336" y="489790"/>
            <a:ext cx="1404156" cy="1355034"/>
          </a:xfrm>
          <a:prstGeom prst="ellipse">
            <a:avLst/>
          </a:prstGeom>
          <a:solidFill>
            <a:srgbClr val="3333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2060"/>
              </a:solidFill>
            </a:endParaRPr>
          </a:p>
        </p:txBody>
      </p:sp>
      <p:sp>
        <p:nvSpPr>
          <p:cNvPr id="21" name="TextBox 20"/>
          <p:cNvSpPr txBox="1"/>
          <p:nvPr/>
        </p:nvSpPr>
        <p:spPr>
          <a:xfrm>
            <a:off x="7665821" y="135588"/>
            <a:ext cx="1157335" cy="338554"/>
          </a:xfrm>
          <a:prstGeom prst="rect">
            <a:avLst/>
          </a:prstGeom>
          <a:noFill/>
        </p:spPr>
        <p:txBody>
          <a:bodyPr wrap="square" rtlCol="0">
            <a:spAutoFit/>
          </a:bodyPr>
          <a:lstStyle/>
          <a:p>
            <a:pPr algn="ctr"/>
            <a:r>
              <a:rPr lang="en-GB" sz="1600" dirty="0" smtClean="0">
                <a:solidFill>
                  <a:prstClr val="black"/>
                </a:solidFill>
              </a:rPr>
              <a:t>10 minutes</a:t>
            </a:r>
            <a:endParaRPr lang="en-GB" sz="1600" dirty="0">
              <a:solidFill>
                <a:prstClr val="black"/>
              </a:solidFill>
            </a:endParaRPr>
          </a:p>
        </p:txBody>
      </p:sp>
      <p:sp>
        <p:nvSpPr>
          <p:cNvPr id="3" name="Rounded Rectangle 2"/>
          <p:cNvSpPr/>
          <p:nvPr/>
        </p:nvSpPr>
        <p:spPr>
          <a:xfrm>
            <a:off x="109515" y="152530"/>
            <a:ext cx="7344816" cy="3542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solidFill>
                  <a:schemeClr val="bg1"/>
                </a:solidFill>
              </a:rPr>
              <a:t>Key words: </a:t>
            </a:r>
            <a:r>
              <a:rPr lang="en-GB" dirty="0">
                <a:solidFill>
                  <a:schemeClr val="bg1"/>
                </a:solidFill>
              </a:rPr>
              <a:t>Vulnerable, isolated</a:t>
            </a:r>
            <a:r>
              <a:rPr lang="en-GB" dirty="0" smtClean="0">
                <a:solidFill>
                  <a:schemeClr val="bg1"/>
                </a:solidFill>
              </a:rPr>
              <a:t>, belonging, exploited. </a:t>
            </a:r>
            <a:endParaRPr lang="en-GB" dirty="0">
              <a:solidFill>
                <a:schemeClr val="bg1"/>
              </a:solidFill>
            </a:endParaRPr>
          </a:p>
        </p:txBody>
      </p:sp>
      <p:sp>
        <p:nvSpPr>
          <p:cNvPr id="9" name="Rounded Rectangle 8"/>
          <p:cNvSpPr/>
          <p:nvPr/>
        </p:nvSpPr>
        <p:spPr>
          <a:xfrm>
            <a:off x="3779911" y="1119857"/>
            <a:ext cx="1656185" cy="354202"/>
          </a:xfrm>
          <a:prstGeom prst="round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rgbClr val="7030A0"/>
                </a:solidFill>
              </a:rPr>
              <a:t>In Silence</a:t>
            </a:r>
            <a:endParaRPr lang="en-GB" sz="2800" dirty="0">
              <a:solidFill>
                <a:srgbClr val="7030A0"/>
              </a:solidFill>
            </a:endParaRPr>
          </a:p>
        </p:txBody>
      </p:sp>
    </p:spTree>
    <p:extLst>
      <p:ext uri="{BB962C8B-B14F-4D97-AF65-F5344CB8AC3E}">
        <p14:creationId xmlns:p14="http://schemas.microsoft.com/office/powerpoint/2010/main" val="125497090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heel(1)">
                                      <p:cBhvr>
                                        <p:cTn id="7" dur="600000"/>
                                        <p:tgtEl>
                                          <p:spTgt spid="20"/>
                                        </p:tgtEl>
                                      </p:cBhvr>
                                    </p:animEffect>
                                  </p:childTnLst>
                                </p:cTn>
                              </p:par>
                            </p:childTnLst>
                          </p:cTn>
                        </p:par>
                        <p:par>
                          <p:cTn id="8" fill="hold">
                            <p:stCondLst>
                              <p:cond delay="600000"/>
                            </p:stCondLst>
                            <p:childTnLst>
                              <p:par>
                                <p:cTn id="9" presetID="1" presetClass="mediacall" presetSubtype="0" fill="hold" nodeType="afterEffect">
                                  <p:stCondLst>
                                    <p:cond delay="0"/>
                                  </p:stCondLst>
                                  <p:childTnLst>
                                    <p:cmd type="call" cmd="playFrom(0.0)">
                                      <p:cBhvr>
                                        <p:cTn id="10" dur="2176" fill="hold"/>
                                        <p:tgtEl>
                                          <p:spTgt spid="18"/>
                                        </p:tgtEl>
                                      </p:cBhvr>
                                    </p:cmd>
                                  </p:childTnLst>
                                </p:cTn>
                              </p:par>
                            </p:childTnLst>
                          </p:cTn>
                        </p:par>
                      </p:childTnLst>
                    </p:cTn>
                  </p:par>
                </p:childTnLst>
              </p:cTn>
              <p:nextCondLst>
                <p:cond evt="onClick" delay="0">
                  <p:tgtEl>
                    <p:spTgt spid="19"/>
                  </p:tgtEl>
                </p:cond>
              </p:nextCondLst>
            </p:seq>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18"/>
                </p:tgtEl>
              </p:cMediaNode>
            </p:audio>
          </p:childTnLst>
        </p:cTn>
      </p:par>
    </p:tnLst>
    <p:bldLst>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Answers</a:t>
            </a:r>
            <a:endParaRPr lang="en-GB" dirty="0"/>
          </a:p>
        </p:txBody>
      </p:sp>
      <p:sp>
        <p:nvSpPr>
          <p:cNvPr id="3" name="Content Placeholder 2"/>
          <p:cNvSpPr>
            <a:spLocks noGrp="1"/>
          </p:cNvSpPr>
          <p:nvPr>
            <p:ph idx="1"/>
          </p:nvPr>
        </p:nvSpPr>
        <p:spPr/>
        <p:txBody>
          <a:bodyPr>
            <a:normAutofit fontScale="85000" lnSpcReduction="10000"/>
          </a:bodyPr>
          <a:lstStyle/>
          <a:p>
            <a:pPr marL="457200" indent="-457200">
              <a:buFont typeface="+mj-lt"/>
              <a:buAutoNum type="arabicPeriod"/>
            </a:pPr>
            <a:r>
              <a:rPr lang="en-GB" dirty="0" smtClean="0"/>
              <a:t>Gemma was vulnerable because she didn’t get on with her Mum and didn’t enjoy school.</a:t>
            </a:r>
            <a:endParaRPr lang="en-GB" dirty="0"/>
          </a:p>
          <a:p>
            <a:pPr marL="457200" indent="-457200">
              <a:buFont typeface="+mj-lt"/>
              <a:buAutoNum type="arabicPeriod"/>
            </a:pPr>
            <a:r>
              <a:rPr lang="en-GB" dirty="0" smtClean="0"/>
              <a:t>Jay made Gemma feel that she “belonged” by buying her things, giving her affection and telling her he loved her.</a:t>
            </a:r>
            <a:endParaRPr lang="en-GB" dirty="0"/>
          </a:p>
          <a:p>
            <a:pPr marL="457200" indent="-457200">
              <a:buFont typeface="+mj-lt"/>
              <a:buAutoNum type="arabicPeriod"/>
            </a:pPr>
            <a:r>
              <a:rPr lang="en-GB" dirty="0" smtClean="0"/>
              <a:t>Jay isolated Gemma by persuading her to drop her friends and stop going home to her Mum.</a:t>
            </a:r>
            <a:endParaRPr lang="en-GB" dirty="0"/>
          </a:p>
          <a:p>
            <a:pPr marL="457200" indent="-457200">
              <a:buFont typeface="+mj-lt"/>
              <a:buAutoNum type="arabicPeriod"/>
            </a:pPr>
            <a:r>
              <a:rPr lang="en-GB" dirty="0" smtClean="0"/>
              <a:t>Jay persuaded Gemma to </a:t>
            </a:r>
            <a:r>
              <a:rPr lang="en-GB" dirty="0"/>
              <a:t>have sex with his </a:t>
            </a:r>
            <a:r>
              <a:rPr lang="en-GB" dirty="0" smtClean="0"/>
              <a:t>friends by making up “debts” she needed to pay, and getting her drunk or high.</a:t>
            </a:r>
            <a:endParaRPr lang="en-GB" dirty="0"/>
          </a:p>
          <a:p>
            <a:pPr marL="457200" indent="-457200">
              <a:buFont typeface="+mj-lt"/>
              <a:buAutoNum type="arabicPeriod"/>
            </a:pPr>
            <a:r>
              <a:rPr lang="en-GB" dirty="0" smtClean="0"/>
              <a:t>Jay exploited her by letting his friends use her for sex.</a:t>
            </a:r>
            <a:endParaRPr lang="en-GB" dirty="0"/>
          </a:p>
          <a:p>
            <a:pPr marL="0" indent="0">
              <a:buNone/>
            </a:pPr>
            <a:endParaRPr lang="en-GB" dirty="0">
              <a:solidFill>
                <a:prstClr val="black"/>
              </a:solidFill>
            </a:endParaRPr>
          </a:p>
          <a:p>
            <a:pPr marL="0" indent="0">
              <a:buNone/>
            </a:pPr>
            <a:endParaRPr lang="en-GB" dirty="0"/>
          </a:p>
        </p:txBody>
      </p:sp>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8344" y="161888"/>
            <a:ext cx="1255750" cy="1255750"/>
          </a:xfrm>
          <a:prstGeom prst="rect">
            <a:avLst/>
          </a:prstGeom>
        </p:spPr>
      </p:pic>
    </p:spTree>
    <p:extLst>
      <p:ext uri="{BB962C8B-B14F-4D97-AF65-F5344CB8AC3E}">
        <p14:creationId xmlns:p14="http://schemas.microsoft.com/office/powerpoint/2010/main" val="1031482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Answers</a:t>
            </a:r>
            <a:endParaRPr lang="en-GB" dirty="0"/>
          </a:p>
        </p:txBody>
      </p:sp>
      <p:sp>
        <p:nvSpPr>
          <p:cNvPr id="4" name="Rounded Rectangle 3"/>
          <p:cNvSpPr/>
          <p:nvPr/>
        </p:nvSpPr>
        <p:spPr>
          <a:xfrm>
            <a:off x="413728" y="1806288"/>
            <a:ext cx="156598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Exploitation</a:t>
            </a:r>
            <a:endParaRPr lang="en-GB" dirty="0"/>
          </a:p>
        </p:txBody>
      </p:sp>
      <p:sp>
        <p:nvSpPr>
          <p:cNvPr id="5" name="Rounded Rectangle 4"/>
          <p:cNvSpPr/>
          <p:nvPr/>
        </p:nvSpPr>
        <p:spPr>
          <a:xfrm>
            <a:off x="413728" y="2655073"/>
            <a:ext cx="156598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Isolation</a:t>
            </a:r>
            <a:endParaRPr lang="en-GB" dirty="0"/>
          </a:p>
        </p:txBody>
      </p:sp>
      <p:sp>
        <p:nvSpPr>
          <p:cNvPr id="6" name="Rounded Rectangle 5"/>
          <p:cNvSpPr/>
          <p:nvPr/>
        </p:nvSpPr>
        <p:spPr>
          <a:xfrm>
            <a:off x="400410" y="3503858"/>
            <a:ext cx="156598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Vulnerable</a:t>
            </a:r>
            <a:endParaRPr lang="en-GB" dirty="0"/>
          </a:p>
        </p:txBody>
      </p:sp>
      <p:sp>
        <p:nvSpPr>
          <p:cNvPr id="7" name="Rounded Rectangle 6"/>
          <p:cNvSpPr/>
          <p:nvPr/>
        </p:nvSpPr>
        <p:spPr>
          <a:xfrm>
            <a:off x="413728" y="4321255"/>
            <a:ext cx="156598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Belonging</a:t>
            </a:r>
            <a:endParaRPr lang="en-GB" dirty="0"/>
          </a:p>
        </p:txBody>
      </p:sp>
      <p:sp>
        <p:nvSpPr>
          <p:cNvPr id="8" name="Rounded Rectangle 7"/>
          <p:cNvSpPr/>
          <p:nvPr/>
        </p:nvSpPr>
        <p:spPr>
          <a:xfrm>
            <a:off x="2426686" y="3473628"/>
            <a:ext cx="640948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When someone needs more support than others do.</a:t>
            </a:r>
            <a:endParaRPr lang="en-GB" dirty="0"/>
          </a:p>
        </p:txBody>
      </p:sp>
      <p:sp>
        <p:nvSpPr>
          <p:cNvPr id="9" name="Rounded Rectangle 8"/>
          <p:cNvSpPr/>
          <p:nvPr/>
        </p:nvSpPr>
        <p:spPr>
          <a:xfrm>
            <a:off x="2398442" y="1788006"/>
            <a:ext cx="640948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When a person is unfairly used by someone else, or taken advantage of.</a:t>
            </a:r>
            <a:endParaRPr lang="en-GB" dirty="0"/>
          </a:p>
        </p:txBody>
      </p:sp>
      <p:sp>
        <p:nvSpPr>
          <p:cNvPr id="10" name="Rounded Rectangle 9"/>
          <p:cNvSpPr/>
          <p:nvPr/>
        </p:nvSpPr>
        <p:spPr>
          <a:xfrm>
            <a:off x="2426686" y="4298440"/>
            <a:ext cx="640948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When someone feels part of their community, friendship group, family or school.</a:t>
            </a:r>
            <a:endParaRPr lang="en-GB" dirty="0"/>
          </a:p>
        </p:txBody>
      </p:sp>
      <p:sp>
        <p:nvSpPr>
          <p:cNvPr id="11" name="Rounded Rectangle 10"/>
          <p:cNvSpPr/>
          <p:nvPr/>
        </p:nvSpPr>
        <p:spPr>
          <a:xfrm>
            <a:off x="2426686" y="2651825"/>
            <a:ext cx="640948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When someone is kept apart from other people.</a:t>
            </a:r>
            <a:endParaRPr lang="en-GB" dirty="0"/>
          </a:p>
        </p:txBody>
      </p:sp>
    </p:spTree>
    <p:extLst>
      <p:ext uri="{BB962C8B-B14F-4D97-AF65-F5344CB8AC3E}">
        <p14:creationId xmlns:p14="http://schemas.microsoft.com/office/powerpoint/2010/main" val="8974501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Answers</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dirty="0" smtClean="0"/>
              <a:t>6. The </a:t>
            </a:r>
            <a:r>
              <a:rPr lang="en-GB" dirty="0"/>
              <a:t>signs I might have spotted if I was Gemma’s friend</a:t>
            </a:r>
            <a:r>
              <a:rPr lang="en-GB" dirty="0" smtClean="0"/>
              <a:t>:</a:t>
            </a:r>
          </a:p>
          <a:p>
            <a:pPr marL="457200" indent="-457200"/>
            <a:r>
              <a:rPr lang="en-GB" dirty="0" smtClean="0"/>
              <a:t>She was already vulnerable.</a:t>
            </a:r>
          </a:p>
          <a:p>
            <a:pPr marL="457200" indent="-457200"/>
            <a:r>
              <a:rPr lang="en-GB" dirty="0" smtClean="0"/>
              <a:t>The money and gifts Jay gave her, and how much she came to rely on him.</a:t>
            </a:r>
          </a:p>
          <a:p>
            <a:pPr marL="457200" indent="-457200"/>
            <a:r>
              <a:rPr lang="en-GB" dirty="0" smtClean="0"/>
              <a:t>How she stopped going home, coming to school, or talking to her friends.</a:t>
            </a:r>
          </a:p>
          <a:p>
            <a:pPr marL="457200" indent="-457200"/>
            <a:r>
              <a:rPr lang="en-GB" dirty="0" smtClean="0"/>
              <a:t>How she acted – she might have been upset or scared about what was happening to her.</a:t>
            </a:r>
          </a:p>
          <a:p>
            <a:pPr marL="0" indent="0">
              <a:buNone/>
            </a:pPr>
            <a:endParaRPr lang="en-GB" dirty="0"/>
          </a:p>
          <a:p>
            <a:pPr marL="0" indent="0">
              <a:buNone/>
            </a:pPr>
            <a:r>
              <a:rPr lang="en-GB" dirty="0" smtClean="0"/>
              <a:t>7. If </a:t>
            </a:r>
            <a:r>
              <a:rPr lang="en-GB" dirty="0"/>
              <a:t>I was Gemma’s friend I could help her by</a:t>
            </a:r>
            <a:r>
              <a:rPr lang="en-GB" dirty="0" smtClean="0"/>
              <a:t>:</a:t>
            </a:r>
          </a:p>
          <a:p>
            <a:r>
              <a:rPr lang="en-GB" dirty="0" smtClean="0"/>
              <a:t>Telling a trusted adult, such as a teacher or parent.</a:t>
            </a:r>
          </a:p>
          <a:p>
            <a:r>
              <a:rPr lang="en-GB" dirty="0" smtClean="0"/>
              <a:t>Calling </a:t>
            </a:r>
            <a:r>
              <a:rPr lang="en-GB" dirty="0" err="1" smtClean="0"/>
              <a:t>Childline</a:t>
            </a:r>
            <a:endParaRPr lang="en-GB" dirty="0" smtClean="0"/>
          </a:p>
          <a:p>
            <a:r>
              <a:rPr lang="en-GB" dirty="0" smtClean="0"/>
              <a:t>Calling the Police.</a:t>
            </a:r>
            <a:endParaRPr lang="en-GB" dirty="0"/>
          </a:p>
          <a:p>
            <a:pPr marL="0" indent="0">
              <a:buNone/>
            </a:pPr>
            <a:endParaRPr lang="en-GB" dirty="0"/>
          </a:p>
        </p:txBody>
      </p:sp>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5645" y="5157192"/>
            <a:ext cx="1255750" cy="1255750"/>
          </a:xfrm>
          <a:prstGeom prst="rect">
            <a:avLst/>
          </a:prstGeom>
        </p:spPr>
      </p:pic>
    </p:spTree>
    <p:extLst>
      <p:ext uri="{BB962C8B-B14F-4D97-AF65-F5344CB8AC3E}">
        <p14:creationId xmlns:p14="http://schemas.microsoft.com/office/powerpoint/2010/main" val="243910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Similarities and Differences</a:t>
            </a:r>
            <a:endParaRPr lang="en-GB" dirty="0"/>
          </a:p>
        </p:txBody>
      </p:sp>
      <p:sp>
        <p:nvSpPr>
          <p:cNvPr id="4" name="Content Placeholder 3"/>
          <p:cNvSpPr>
            <a:spLocks noGrp="1"/>
          </p:cNvSpPr>
          <p:nvPr>
            <p:ph sz="half" idx="1"/>
          </p:nvPr>
        </p:nvSpPr>
        <p:spPr/>
        <p:txBody>
          <a:bodyPr>
            <a:normAutofit fontScale="92500"/>
          </a:bodyPr>
          <a:lstStyle/>
          <a:p>
            <a:pPr marL="0" indent="0" algn="ctr">
              <a:buNone/>
            </a:pPr>
            <a:r>
              <a:rPr lang="en-GB" dirty="0" smtClean="0"/>
              <a:t>Similarities:</a:t>
            </a:r>
          </a:p>
          <a:p>
            <a:r>
              <a:rPr lang="en-GB" dirty="0" smtClean="0"/>
              <a:t>Both were young people who were exploited.</a:t>
            </a:r>
          </a:p>
          <a:p>
            <a:r>
              <a:rPr lang="en-GB" dirty="0" smtClean="0"/>
              <a:t>They were both exploited by slightly older people.</a:t>
            </a:r>
          </a:p>
          <a:p>
            <a:r>
              <a:rPr lang="en-GB" dirty="0" smtClean="0"/>
              <a:t>They were both vulnerable already.</a:t>
            </a:r>
          </a:p>
          <a:p>
            <a:r>
              <a:rPr lang="en-GB" dirty="0" smtClean="0"/>
              <a:t>They were both made to feel they belonged.</a:t>
            </a:r>
          </a:p>
          <a:p>
            <a:r>
              <a:rPr lang="en-GB" dirty="0" smtClean="0"/>
              <a:t>They were both isolated.</a:t>
            </a:r>
            <a:endParaRPr lang="en-GB" dirty="0"/>
          </a:p>
        </p:txBody>
      </p:sp>
      <p:sp>
        <p:nvSpPr>
          <p:cNvPr id="5" name="Content Placeholder 4"/>
          <p:cNvSpPr>
            <a:spLocks noGrp="1"/>
          </p:cNvSpPr>
          <p:nvPr>
            <p:ph sz="half" idx="2"/>
          </p:nvPr>
        </p:nvSpPr>
        <p:spPr/>
        <p:txBody>
          <a:bodyPr>
            <a:normAutofit fontScale="92500"/>
          </a:bodyPr>
          <a:lstStyle/>
          <a:p>
            <a:pPr marL="0" indent="0" algn="ctr">
              <a:buNone/>
            </a:pPr>
            <a:r>
              <a:rPr lang="en-GB" dirty="0" smtClean="0"/>
              <a:t>Differences:</a:t>
            </a:r>
            <a:endParaRPr lang="en-GB" dirty="0"/>
          </a:p>
          <a:p>
            <a:r>
              <a:rPr lang="en-GB" dirty="0" smtClean="0"/>
              <a:t>They are different genders.</a:t>
            </a:r>
          </a:p>
          <a:p>
            <a:r>
              <a:rPr lang="en-GB" dirty="0" smtClean="0"/>
              <a:t>The gang exploited </a:t>
            </a:r>
            <a:r>
              <a:rPr lang="en-GB" dirty="0" err="1" smtClean="0"/>
              <a:t>Camran</a:t>
            </a:r>
            <a:r>
              <a:rPr lang="en-GB" dirty="0" smtClean="0"/>
              <a:t> to make money, and exploited Gemma for sex.</a:t>
            </a:r>
          </a:p>
          <a:p>
            <a:endParaRPr lang="en-GB" dirty="0"/>
          </a:p>
        </p:txBody>
      </p:sp>
      <p:pic>
        <p:nvPicPr>
          <p:cNvPr id="6"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5645" y="5157192"/>
            <a:ext cx="1255750" cy="1255750"/>
          </a:xfrm>
          <a:prstGeom prst="rect">
            <a:avLst/>
          </a:prstGeom>
        </p:spPr>
      </p:pic>
    </p:spTree>
    <p:extLst>
      <p:ext uri="{BB962C8B-B14F-4D97-AF65-F5344CB8AC3E}">
        <p14:creationId xmlns:p14="http://schemas.microsoft.com/office/powerpoint/2010/main" val="28753646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Before We Finish</a:t>
            </a:r>
            <a:endParaRPr lang="en-GB" dirty="0"/>
          </a:p>
        </p:txBody>
      </p:sp>
      <p:sp>
        <p:nvSpPr>
          <p:cNvPr id="3" name="Content Placeholder 2"/>
          <p:cNvSpPr>
            <a:spLocks noGrp="1"/>
          </p:cNvSpPr>
          <p:nvPr>
            <p:ph idx="1"/>
          </p:nvPr>
        </p:nvSpPr>
        <p:spPr>
          <a:xfrm>
            <a:off x="457200" y="1268760"/>
            <a:ext cx="8229600" cy="4525963"/>
          </a:xfrm>
        </p:spPr>
        <p:txBody>
          <a:bodyPr/>
          <a:lstStyle/>
          <a:p>
            <a:pPr marL="0" indent="0">
              <a:buNone/>
            </a:pPr>
            <a:r>
              <a:rPr lang="en-GB" dirty="0" smtClean="0"/>
              <a:t>If anything in this lesson has concerned you, or you just want to know more, remember you can:</a:t>
            </a:r>
          </a:p>
          <a:p>
            <a:r>
              <a:rPr lang="en-GB" dirty="0" smtClean="0"/>
              <a:t>Call </a:t>
            </a:r>
            <a:r>
              <a:rPr lang="en-GB" dirty="0" err="1" smtClean="0"/>
              <a:t>Childline</a:t>
            </a:r>
            <a:r>
              <a:rPr lang="en-GB" dirty="0" smtClean="0"/>
              <a:t> 0800 1111</a:t>
            </a:r>
          </a:p>
          <a:p>
            <a:r>
              <a:rPr lang="en-GB" dirty="0" smtClean="0"/>
              <a:t>Talk to a trusted adult</a:t>
            </a:r>
          </a:p>
          <a:p>
            <a:r>
              <a:rPr lang="en-GB" dirty="0" smtClean="0"/>
              <a:t>Use the Sharp System</a:t>
            </a:r>
          </a:p>
          <a:p>
            <a:endParaRPr lang="en-GB" dirty="0"/>
          </a:p>
        </p:txBody>
      </p:sp>
    </p:spTree>
    <p:extLst>
      <p:ext uri="{BB962C8B-B14F-4D97-AF65-F5344CB8AC3E}">
        <p14:creationId xmlns:p14="http://schemas.microsoft.com/office/powerpoint/2010/main" val="22902540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Self-Evaluation</a:t>
            </a:r>
            <a:endParaRPr lang="en-GB" dirty="0"/>
          </a:p>
        </p:txBody>
      </p:sp>
      <p:sp>
        <p:nvSpPr>
          <p:cNvPr id="4" name="Subtitle 3"/>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solidFill>
                  <a:srgbClr val="7030A0"/>
                </a:solidFill>
              </a:rPr>
              <a:t>Lesson Focus and Learning Objectives</a:t>
            </a:r>
            <a:endParaRPr lang="en-GB" dirty="0">
              <a:solidFill>
                <a:srgbClr val="7030A0"/>
              </a:solidFill>
            </a:endParaRPr>
          </a:p>
        </p:txBody>
      </p:sp>
      <p:sp>
        <p:nvSpPr>
          <p:cNvPr id="5" name="Rounded Rectangle 4"/>
          <p:cNvSpPr/>
          <p:nvPr/>
        </p:nvSpPr>
        <p:spPr bwMode="auto">
          <a:xfrm>
            <a:off x="467544" y="1268760"/>
            <a:ext cx="8208912" cy="1322040"/>
          </a:xfrm>
          <a:prstGeom prst="roundRect">
            <a:avLst/>
          </a:prstGeom>
          <a:noFill/>
          <a:ln w="57150" cap="flat" cmpd="sng" algn="ctr">
            <a:solidFill>
              <a:srgbClr val="7030A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GB" sz="2400" b="1" u="sng" dirty="0" smtClean="0">
                <a:solidFill>
                  <a:srgbClr val="7030A0"/>
                </a:solidFill>
              </a:rPr>
              <a:t>Lesson Focus: </a:t>
            </a:r>
          </a:p>
          <a:p>
            <a:pPr algn="ctr"/>
            <a:r>
              <a:rPr lang="en-GB" sz="2400" u="sng" dirty="0" smtClean="0">
                <a:solidFill>
                  <a:prstClr val="black"/>
                </a:solidFill>
              </a:rPr>
              <a:t>How can young people be exploited, how can we spot it and how can we prevent it?</a:t>
            </a:r>
          </a:p>
        </p:txBody>
      </p:sp>
      <p:sp>
        <p:nvSpPr>
          <p:cNvPr id="6" name="Rounded Rectangle 5"/>
          <p:cNvSpPr/>
          <p:nvPr/>
        </p:nvSpPr>
        <p:spPr bwMode="auto">
          <a:xfrm>
            <a:off x="467544" y="2743200"/>
            <a:ext cx="8208912" cy="3710136"/>
          </a:xfrm>
          <a:prstGeom prst="roundRect">
            <a:avLst>
              <a:gd name="adj" fmla="val 5710"/>
            </a:avLst>
          </a:prstGeom>
          <a:noFill/>
          <a:ln w="57150" cap="flat" cmpd="sng" algn="ctr">
            <a:solidFill>
              <a:srgbClr val="7030A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GB" sz="2400" b="1" u="sng" dirty="0" smtClean="0">
                <a:solidFill>
                  <a:srgbClr val="7030A0"/>
                </a:solidFill>
              </a:rPr>
              <a:t>Learning Objectives (To Be Able To…):</a:t>
            </a:r>
            <a:endParaRPr lang="en-GB" sz="2400" b="1" u="sng" dirty="0" smtClean="0"/>
          </a:p>
          <a:p>
            <a:pPr marL="342900" indent="-342900">
              <a:buFont typeface="Arial" panose="020B0604020202020204" pitchFamily="34" charset="0"/>
              <a:buChar char="•"/>
            </a:pPr>
            <a:r>
              <a:rPr lang="en-GB" sz="2400" dirty="0" smtClean="0"/>
              <a:t>Identify two ways that young people can be exploited.</a:t>
            </a:r>
          </a:p>
          <a:p>
            <a:pPr marL="342900" indent="-342900">
              <a:buFont typeface="Arial" panose="020B0604020202020204" pitchFamily="34" charset="0"/>
              <a:buChar char="•"/>
            </a:pPr>
            <a:r>
              <a:rPr lang="en-GB" sz="2400" dirty="0" smtClean="0"/>
              <a:t>Describe the steps exploiters often take to exploit others.</a:t>
            </a:r>
          </a:p>
          <a:p>
            <a:pPr marL="342900" indent="-342900">
              <a:buFont typeface="Arial" panose="020B0604020202020204" pitchFamily="34" charset="0"/>
              <a:buChar char="•"/>
            </a:pPr>
            <a:r>
              <a:rPr lang="en-GB" sz="2400" dirty="0" smtClean="0"/>
              <a:t>Describe how you could spot if someone was being exploited, and what you could do about it.</a:t>
            </a:r>
          </a:p>
          <a:p>
            <a:pPr marL="342900" indent="-342900">
              <a:buFont typeface="Arial" panose="020B0604020202020204" pitchFamily="34" charset="0"/>
              <a:buChar char="•"/>
            </a:pPr>
            <a:r>
              <a:rPr lang="en-GB" sz="2400" dirty="0"/>
              <a:t>Compare and contrast </a:t>
            </a:r>
            <a:r>
              <a:rPr lang="en-GB" sz="2400" dirty="0" err="1"/>
              <a:t>Camran</a:t>
            </a:r>
            <a:r>
              <a:rPr lang="en-GB" sz="2400" dirty="0"/>
              <a:t> and Gemma’s stories</a:t>
            </a:r>
            <a:r>
              <a:rPr lang="en-GB" sz="2400" dirty="0" smtClean="0"/>
              <a:t>.</a:t>
            </a:r>
            <a:endParaRPr lang="en-GB" sz="2400" dirty="0"/>
          </a:p>
          <a:p>
            <a:endParaRPr lang="en-GB" sz="2400" dirty="0"/>
          </a:p>
          <a:p>
            <a:pPr marL="342900" indent="-342900">
              <a:buFont typeface="Arial" panose="020B0604020202020204" pitchFamily="34" charset="0"/>
              <a:buChar char="•"/>
            </a:pPr>
            <a:endParaRPr lang="en-GB" sz="2400" dirty="0" smtClean="0"/>
          </a:p>
          <a:p>
            <a:r>
              <a:rPr lang="en-GB" sz="2400" dirty="0" smtClean="0"/>
              <a:t>Fundamental British Values: </a:t>
            </a:r>
            <a:r>
              <a:rPr lang="en-GB" sz="2400" i="1" dirty="0" smtClean="0"/>
              <a:t>Individual Liberty </a:t>
            </a:r>
            <a:r>
              <a:rPr lang="en-GB" sz="2400" dirty="0" smtClean="0"/>
              <a:t>and </a:t>
            </a:r>
            <a:r>
              <a:rPr lang="en-GB" sz="2400" i="1" dirty="0" smtClean="0"/>
              <a:t>The Rule of Law</a:t>
            </a:r>
          </a:p>
        </p:txBody>
      </p:sp>
    </p:spTree>
    <p:extLst>
      <p:ext uri="{BB962C8B-B14F-4D97-AF65-F5344CB8AC3E}">
        <p14:creationId xmlns:p14="http://schemas.microsoft.com/office/powerpoint/2010/main" val="22393522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71400"/>
            <a:ext cx="8229600" cy="1143000"/>
          </a:xfrm>
        </p:spPr>
        <p:txBody>
          <a:bodyPr/>
          <a:lstStyle/>
          <a:p>
            <a:r>
              <a:rPr lang="en-GB" dirty="0" smtClean="0"/>
              <a:t>Self-Evaluation</a:t>
            </a:r>
            <a:endParaRPr lang="en-GB" dirty="0"/>
          </a:p>
        </p:txBody>
      </p:sp>
      <p:sp>
        <p:nvSpPr>
          <p:cNvPr id="3" name="Content Placeholder 2"/>
          <p:cNvSpPr>
            <a:spLocks noGrp="1"/>
          </p:cNvSpPr>
          <p:nvPr>
            <p:ph idx="1"/>
          </p:nvPr>
        </p:nvSpPr>
        <p:spPr>
          <a:xfrm>
            <a:off x="457200" y="1628800"/>
            <a:ext cx="5915000" cy="2592288"/>
          </a:xfrm>
        </p:spPr>
        <p:txBody>
          <a:bodyPr>
            <a:normAutofit fontScale="62500" lnSpcReduction="20000"/>
          </a:bodyPr>
          <a:lstStyle/>
          <a:p>
            <a:pPr>
              <a:buNone/>
            </a:pPr>
            <a:endParaRPr lang="en-GB" b="1" dirty="0" smtClean="0">
              <a:solidFill>
                <a:srgbClr val="7030A0"/>
              </a:solidFill>
            </a:endParaRPr>
          </a:p>
          <a:p>
            <a:r>
              <a:rPr lang="en-GB" dirty="0"/>
              <a:t>Identify two ways that young people can be exploited.</a:t>
            </a:r>
          </a:p>
          <a:p>
            <a:r>
              <a:rPr lang="en-GB" dirty="0"/>
              <a:t>Describe the steps exploiters often take to exploit others.</a:t>
            </a:r>
          </a:p>
          <a:p>
            <a:r>
              <a:rPr lang="en-GB" dirty="0"/>
              <a:t>Describe how you could spot if someone was being exploited, and what you could do about it</a:t>
            </a:r>
            <a:r>
              <a:rPr lang="en-GB" dirty="0" smtClean="0"/>
              <a:t>.</a:t>
            </a:r>
          </a:p>
          <a:p>
            <a:r>
              <a:rPr lang="en-GB" dirty="0"/>
              <a:t>Compare and contrast </a:t>
            </a:r>
            <a:r>
              <a:rPr lang="en-GB" dirty="0" err="1"/>
              <a:t>Camran</a:t>
            </a:r>
            <a:r>
              <a:rPr lang="en-GB"/>
              <a:t> and Gemma’s stories</a:t>
            </a:r>
            <a:r>
              <a:rPr lang="en-GB" smtClean="0"/>
              <a:t>.</a:t>
            </a:r>
            <a:endParaRPr lang="en-GB"/>
          </a:p>
        </p:txBody>
      </p:sp>
      <p:grpSp>
        <p:nvGrpSpPr>
          <p:cNvPr id="4" name="Group 8"/>
          <p:cNvGrpSpPr/>
          <p:nvPr/>
        </p:nvGrpSpPr>
        <p:grpSpPr>
          <a:xfrm>
            <a:off x="6505872" y="1763688"/>
            <a:ext cx="2263280" cy="4833664"/>
            <a:chOff x="5867400" y="1628775"/>
            <a:chExt cx="2233613" cy="5040313"/>
          </a:xfrm>
        </p:grpSpPr>
        <p:sp>
          <p:nvSpPr>
            <p:cNvPr id="10" name="Rectangle 4"/>
            <p:cNvSpPr>
              <a:spLocks noChangeArrowheads="1"/>
            </p:cNvSpPr>
            <p:nvPr/>
          </p:nvSpPr>
          <p:spPr bwMode="auto">
            <a:xfrm>
              <a:off x="5867400" y="1628775"/>
              <a:ext cx="2233613" cy="5040313"/>
            </a:xfrm>
            <a:prstGeom prst="rect">
              <a:avLst/>
            </a:prstGeom>
            <a:solidFill>
              <a:srgbClr val="000000"/>
            </a:solidFill>
            <a:ln w="9525">
              <a:solidFill>
                <a:srgbClr val="000000"/>
              </a:solidFill>
              <a:miter lim="800000"/>
              <a:headEnd/>
              <a:tailEnd/>
            </a:ln>
          </p:spPr>
          <p:txBody>
            <a:bodyPr wrap="none" anchor="ctr"/>
            <a:lstStyle/>
            <a:p>
              <a:pPr>
                <a:defRPr/>
              </a:pPr>
              <a:endParaRPr lang="en-US" kern="0" smtClean="0">
                <a:solidFill>
                  <a:sysClr val="windowText" lastClr="000000"/>
                </a:solidFill>
              </a:endParaRPr>
            </a:p>
          </p:txBody>
        </p:sp>
        <p:sp>
          <p:nvSpPr>
            <p:cNvPr id="11" name="Oval 5"/>
            <p:cNvSpPr>
              <a:spLocks noChangeArrowheads="1"/>
            </p:cNvSpPr>
            <p:nvPr/>
          </p:nvSpPr>
          <p:spPr bwMode="auto">
            <a:xfrm>
              <a:off x="6227763" y="1844675"/>
              <a:ext cx="1584325" cy="1511300"/>
            </a:xfrm>
            <a:prstGeom prst="ellipse">
              <a:avLst/>
            </a:prstGeom>
            <a:solidFill>
              <a:srgbClr val="FF0000"/>
            </a:solidFill>
            <a:ln w="9525">
              <a:solidFill>
                <a:srgbClr val="000000"/>
              </a:solidFill>
              <a:round/>
              <a:headEnd/>
              <a:tailEnd/>
            </a:ln>
          </p:spPr>
          <p:txBody>
            <a:bodyPr wrap="none" anchor="ctr"/>
            <a:lstStyle/>
            <a:p>
              <a:pPr>
                <a:defRPr/>
              </a:pPr>
              <a:endParaRPr lang="en-US" kern="0" smtClean="0">
                <a:solidFill>
                  <a:sysClr val="windowText" lastClr="000000"/>
                </a:solidFill>
              </a:endParaRPr>
            </a:p>
          </p:txBody>
        </p:sp>
        <p:sp>
          <p:nvSpPr>
            <p:cNvPr id="12" name="Oval 6"/>
            <p:cNvSpPr>
              <a:spLocks noChangeArrowheads="1"/>
            </p:cNvSpPr>
            <p:nvPr/>
          </p:nvSpPr>
          <p:spPr bwMode="auto">
            <a:xfrm>
              <a:off x="6227763" y="3429000"/>
              <a:ext cx="1584325" cy="1511300"/>
            </a:xfrm>
            <a:prstGeom prst="ellipse">
              <a:avLst/>
            </a:prstGeom>
            <a:solidFill>
              <a:srgbClr val="FFCC00"/>
            </a:solidFill>
            <a:ln w="9525">
              <a:solidFill>
                <a:srgbClr val="000000"/>
              </a:solidFill>
              <a:round/>
              <a:headEnd/>
              <a:tailEnd/>
            </a:ln>
          </p:spPr>
          <p:txBody>
            <a:bodyPr wrap="none" anchor="ctr"/>
            <a:lstStyle/>
            <a:p>
              <a:pPr>
                <a:defRPr/>
              </a:pPr>
              <a:endParaRPr lang="en-US" kern="0" smtClean="0">
                <a:solidFill>
                  <a:sysClr val="windowText" lastClr="000000"/>
                </a:solidFill>
              </a:endParaRPr>
            </a:p>
          </p:txBody>
        </p:sp>
        <p:sp>
          <p:nvSpPr>
            <p:cNvPr id="13" name="Oval 7"/>
            <p:cNvSpPr>
              <a:spLocks noChangeArrowheads="1"/>
            </p:cNvSpPr>
            <p:nvPr/>
          </p:nvSpPr>
          <p:spPr bwMode="auto">
            <a:xfrm>
              <a:off x="6227763" y="5013325"/>
              <a:ext cx="1584325" cy="1511300"/>
            </a:xfrm>
            <a:prstGeom prst="ellipse">
              <a:avLst/>
            </a:prstGeom>
            <a:solidFill>
              <a:srgbClr val="33CC33"/>
            </a:solidFill>
            <a:ln w="9525">
              <a:solidFill>
                <a:srgbClr val="000000"/>
              </a:solidFill>
              <a:round/>
              <a:headEnd/>
              <a:tailEnd/>
            </a:ln>
          </p:spPr>
          <p:txBody>
            <a:bodyPr wrap="none" anchor="ctr"/>
            <a:lstStyle/>
            <a:p>
              <a:pPr>
                <a:defRPr/>
              </a:pPr>
              <a:endParaRPr lang="en-US" kern="0" smtClean="0">
                <a:solidFill>
                  <a:sysClr val="windowText" lastClr="000000"/>
                </a:solidFill>
              </a:endParaRPr>
            </a:p>
          </p:txBody>
        </p:sp>
      </p:grpSp>
      <p:sp>
        <p:nvSpPr>
          <p:cNvPr id="14" name="Rounded Rectangle 13"/>
          <p:cNvSpPr/>
          <p:nvPr/>
        </p:nvSpPr>
        <p:spPr>
          <a:xfrm>
            <a:off x="323528" y="4221088"/>
            <a:ext cx="5976664" cy="2448272"/>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solidFill>
                  <a:prstClr val="white"/>
                </a:solidFill>
              </a:rPr>
              <a:t>For each of the learning objectives, rate your progress towards completing them using Red, Amber or Green.</a:t>
            </a:r>
          </a:p>
          <a:p>
            <a:pPr algn="ctr">
              <a:buFont typeface="Arial" pitchFamily="34" charset="0"/>
              <a:buChar char="•"/>
            </a:pPr>
            <a:r>
              <a:rPr lang="en-GB" sz="2000" dirty="0" smtClean="0">
                <a:solidFill>
                  <a:prstClr val="white"/>
                </a:solidFill>
              </a:rPr>
              <a:t>If you are green in every area then what has helped you / what have you done to make you successful?</a:t>
            </a:r>
          </a:p>
          <a:p>
            <a:pPr algn="ctr">
              <a:buFont typeface="Arial" pitchFamily="34" charset="0"/>
              <a:buChar char="•"/>
            </a:pPr>
            <a:r>
              <a:rPr lang="en-GB" sz="2000" dirty="0" smtClean="0">
                <a:solidFill>
                  <a:prstClr val="white"/>
                </a:solidFill>
              </a:rPr>
              <a:t>If you are Amber or Red what do you need to know, do, or be helped with, in order  to make you green?</a:t>
            </a:r>
            <a:endParaRPr lang="en-GB" sz="2400" dirty="0" smtClean="0">
              <a:solidFill>
                <a:prstClr val="white"/>
              </a:solidFill>
            </a:endParaRPr>
          </a:p>
        </p:txBody>
      </p:sp>
      <p:sp>
        <p:nvSpPr>
          <p:cNvPr id="15" name="Rounded Rectangle 14"/>
          <p:cNvSpPr/>
          <p:nvPr/>
        </p:nvSpPr>
        <p:spPr bwMode="auto">
          <a:xfrm>
            <a:off x="323528" y="764704"/>
            <a:ext cx="8568952" cy="864096"/>
          </a:xfrm>
          <a:prstGeom prst="roundRect">
            <a:avLst/>
          </a:prstGeom>
          <a:noFill/>
          <a:ln w="57150" cap="flat" cmpd="sng" algn="ctr">
            <a:solidFill>
              <a:srgbClr val="7030A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algn="ctr"/>
            <a:r>
              <a:rPr lang="en-GB" sz="2400" b="1" dirty="0" smtClean="0">
                <a:solidFill>
                  <a:srgbClr val="7030A0"/>
                </a:solidFill>
              </a:rPr>
              <a:t>Lesson Focus: </a:t>
            </a:r>
            <a:r>
              <a:rPr lang="en-GB" sz="2400" u="sng" dirty="0">
                <a:solidFill>
                  <a:prstClr val="black"/>
                </a:solidFill>
              </a:rPr>
              <a:t>How can young people be exploited, how can we spot it and how can we prevent it?</a:t>
            </a:r>
          </a:p>
        </p:txBody>
      </p:sp>
    </p:spTree>
    <p:extLst>
      <p:ext uri="{BB962C8B-B14F-4D97-AF65-F5344CB8AC3E}">
        <p14:creationId xmlns:p14="http://schemas.microsoft.com/office/powerpoint/2010/main" val="224551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to Finish</a:t>
            </a:r>
            <a:endParaRPr lang="en-GB" dirty="0"/>
          </a:p>
        </p:txBody>
      </p:sp>
      <p:sp>
        <p:nvSpPr>
          <p:cNvPr id="3" name="Content Placeholder 2"/>
          <p:cNvSpPr>
            <a:spLocks noGrp="1"/>
          </p:cNvSpPr>
          <p:nvPr>
            <p:ph idx="1"/>
          </p:nvPr>
        </p:nvSpPr>
        <p:spPr/>
        <p:txBody>
          <a:bodyPr/>
          <a:lstStyle/>
          <a:p>
            <a:pPr lvl="0"/>
            <a:r>
              <a:rPr lang="en-GB" dirty="0"/>
              <a:t>The room is tidy and any resources are put away</a:t>
            </a:r>
          </a:p>
          <a:p>
            <a:pPr lvl="0"/>
            <a:r>
              <a:rPr lang="en-GB" dirty="0"/>
              <a:t>Pupils stand behind the desk</a:t>
            </a:r>
          </a:p>
          <a:p>
            <a:pPr lvl="0"/>
            <a:r>
              <a:rPr lang="en-GB" dirty="0" smtClean="0"/>
              <a:t>All </a:t>
            </a:r>
            <a:r>
              <a:rPr lang="en-GB" dirty="0"/>
              <a:t>uniform is perfect</a:t>
            </a:r>
          </a:p>
          <a:p>
            <a:r>
              <a:rPr lang="en-GB" dirty="0"/>
              <a:t>Pupils are dismissed in silence</a:t>
            </a:r>
          </a:p>
        </p:txBody>
      </p:sp>
    </p:spTree>
    <p:extLst>
      <p:ext uri="{BB962C8B-B14F-4D97-AF65-F5344CB8AC3E}">
        <p14:creationId xmlns:p14="http://schemas.microsoft.com/office/powerpoint/2010/main" val="3534379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“exploitation”?</a:t>
            </a:r>
            <a:endParaRPr lang="en-GB" dirty="0"/>
          </a:p>
        </p:txBody>
      </p:sp>
      <p:sp>
        <p:nvSpPr>
          <p:cNvPr id="3" name="Content Placeholder 2"/>
          <p:cNvSpPr>
            <a:spLocks noGrp="1"/>
          </p:cNvSpPr>
          <p:nvPr>
            <p:ph idx="1"/>
          </p:nvPr>
        </p:nvSpPr>
        <p:spPr/>
        <p:txBody>
          <a:bodyPr>
            <a:normAutofit/>
          </a:bodyPr>
          <a:lstStyle/>
          <a:p>
            <a:pPr marL="0" indent="0" algn="ctr">
              <a:buNone/>
            </a:pPr>
            <a:r>
              <a:rPr lang="en-GB" dirty="0" smtClean="0"/>
              <a:t>Exploitation </a:t>
            </a:r>
            <a:r>
              <a:rPr lang="en-GB" dirty="0"/>
              <a:t>is </a:t>
            </a:r>
            <a:r>
              <a:rPr lang="en-GB" dirty="0" smtClean="0"/>
              <a:t>when </a:t>
            </a:r>
            <a:r>
              <a:rPr lang="en-GB" dirty="0"/>
              <a:t>a person is unfairly used by someone else, or taken advantage of.</a:t>
            </a:r>
          </a:p>
          <a:p>
            <a:pPr marL="0" indent="0">
              <a:buNone/>
            </a:pPr>
            <a:endParaRPr lang="en-GB" dirty="0"/>
          </a:p>
          <a:p>
            <a:pPr marL="0" indent="0">
              <a:buNone/>
            </a:pPr>
            <a:r>
              <a:rPr lang="en-GB" dirty="0" smtClean="0"/>
              <a:t>Today we are going to look at two examples of how young people can be </a:t>
            </a:r>
            <a:r>
              <a:rPr lang="en-GB" b="1" dirty="0" smtClean="0"/>
              <a:t>exploited</a:t>
            </a:r>
            <a:r>
              <a:rPr lang="en-GB" dirty="0" smtClean="0"/>
              <a:t> by </a:t>
            </a:r>
            <a:r>
              <a:rPr lang="en-GB" u="sng" dirty="0" smtClean="0"/>
              <a:t>adults</a:t>
            </a:r>
            <a:r>
              <a:rPr lang="en-GB" dirty="0" smtClean="0"/>
              <a:t>, or by </a:t>
            </a:r>
            <a:r>
              <a:rPr lang="en-GB" u="sng" dirty="0" smtClean="0"/>
              <a:t>other young people</a:t>
            </a:r>
            <a:r>
              <a:rPr lang="en-GB" dirty="0" smtClean="0"/>
              <a:t>:</a:t>
            </a:r>
          </a:p>
          <a:p>
            <a:r>
              <a:rPr lang="en-GB" dirty="0" smtClean="0"/>
              <a:t>Child sexual exploitation.</a:t>
            </a:r>
          </a:p>
          <a:p>
            <a:r>
              <a:rPr lang="en-GB" dirty="0" smtClean="0"/>
              <a:t>Exploitation by gangs.</a:t>
            </a:r>
            <a:endParaRPr lang="en-GB" dirty="0"/>
          </a:p>
        </p:txBody>
      </p:sp>
    </p:spTree>
    <p:extLst>
      <p:ext uri="{BB962C8B-B14F-4D97-AF65-F5344CB8AC3E}">
        <p14:creationId xmlns:p14="http://schemas.microsoft.com/office/powerpoint/2010/main" val="44316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dirty="0" smtClean="0">
                <a:solidFill>
                  <a:srgbClr val="7030A0"/>
                </a:solidFill>
              </a:rPr>
              <a:t>Lesson Focus and Learning Objectives</a:t>
            </a:r>
            <a:endParaRPr lang="en-GB" dirty="0">
              <a:solidFill>
                <a:srgbClr val="7030A0"/>
              </a:solidFill>
            </a:endParaRPr>
          </a:p>
        </p:txBody>
      </p:sp>
      <p:sp>
        <p:nvSpPr>
          <p:cNvPr id="5" name="Rounded Rectangle 4"/>
          <p:cNvSpPr/>
          <p:nvPr/>
        </p:nvSpPr>
        <p:spPr bwMode="auto">
          <a:xfrm>
            <a:off x="467544" y="1268760"/>
            <a:ext cx="8208912" cy="1322040"/>
          </a:xfrm>
          <a:prstGeom prst="roundRect">
            <a:avLst/>
          </a:prstGeom>
          <a:noFill/>
          <a:ln w="57150" cap="flat" cmpd="sng" algn="ctr">
            <a:solidFill>
              <a:srgbClr val="7030A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GB" sz="2400" b="1" u="sng" dirty="0" smtClean="0">
                <a:solidFill>
                  <a:srgbClr val="7030A0"/>
                </a:solidFill>
              </a:rPr>
              <a:t>Lesson Focus: </a:t>
            </a:r>
          </a:p>
          <a:p>
            <a:pPr algn="ctr"/>
            <a:r>
              <a:rPr lang="en-GB" sz="2400" u="sng" dirty="0" smtClean="0">
                <a:solidFill>
                  <a:prstClr val="black"/>
                </a:solidFill>
              </a:rPr>
              <a:t>How can young people be exploited, how can we spot it and how can we prevent it?</a:t>
            </a:r>
          </a:p>
        </p:txBody>
      </p:sp>
      <p:sp>
        <p:nvSpPr>
          <p:cNvPr id="6" name="Rounded Rectangle 5"/>
          <p:cNvSpPr/>
          <p:nvPr/>
        </p:nvSpPr>
        <p:spPr bwMode="auto">
          <a:xfrm>
            <a:off x="467544" y="2743200"/>
            <a:ext cx="8208912" cy="3710136"/>
          </a:xfrm>
          <a:prstGeom prst="roundRect">
            <a:avLst>
              <a:gd name="adj" fmla="val 5710"/>
            </a:avLst>
          </a:prstGeom>
          <a:noFill/>
          <a:ln w="57150" cap="flat" cmpd="sng" algn="ctr">
            <a:solidFill>
              <a:srgbClr val="7030A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GB" sz="2400" b="1" u="sng" dirty="0" smtClean="0">
                <a:solidFill>
                  <a:srgbClr val="7030A0"/>
                </a:solidFill>
              </a:rPr>
              <a:t>Learning Objectives (To Be Able To…):</a:t>
            </a:r>
            <a:endParaRPr lang="en-GB" sz="2400" b="1" u="sng" dirty="0" smtClean="0"/>
          </a:p>
          <a:p>
            <a:pPr marL="342900" indent="-342900">
              <a:buFont typeface="Arial" panose="020B0604020202020204" pitchFamily="34" charset="0"/>
              <a:buChar char="•"/>
            </a:pPr>
            <a:r>
              <a:rPr lang="en-GB" sz="2400" dirty="0" smtClean="0"/>
              <a:t>Identify two ways that young people can be exploited.</a:t>
            </a:r>
          </a:p>
          <a:p>
            <a:pPr marL="342900" indent="-342900">
              <a:buFont typeface="Arial" panose="020B0604020202020204" pitchFamily="34" charset="0"/>
              <a:buChar char="•"/>
            </a:pPr>
            <a:r>
              <a:rPr lang="en-GB" sz="2400" dirty="0" smtClean="0"/>
              <a:t>Describe the steps exploiters often take to exploit others.</a:t>
            </a:r>
          </a:p>
          <a:p>
            <a:pPr marL="342900" indent="-342900">
              <a:buFont typeface="Arial" panose="020B0604020202020204" pitchFamily="34" charset="0"/>
              <a:buChar char="•"/>
            </a:pPr>
            <a:r>
              <a:rPr lang="en-GB" sz="2400" dirty="0" smtClean="0"/>
              <a:t>Describe how you could spot if someone was being exploited, and what you could do about it.</a:t>
            </a:r>
          </a:p>
          <a:p>
            <a:pPr marL="342900" indent="-342900">
              <a:buFont typeface="Arial" panose="020B0604020202020204" pitchFamily="34" charset="0"/>
              <a:buChar char="•"/>
            </a:pPr>
            <a:r>
              <a:rPr lang="en-GB" sz="2400" dirty="0"/>
              <a:t>Compare and contrast </a:t>
            </a:r>
            <a:r>
              <a:rPr lang="en-GB" sz="2400" dirty="0" err="1"/>
              <a:t>Camran</a:t>
            </a:r>
            <a:r>
              <a:rPr lang="en-GB" sz="2400" dirty="0"/>
              <a:t> and Gemma’s stories</a:t>
            </a:r>
            <a:r>
              <a:rPr lang="en-GB" sz="2400" dirty="0" smtClean="0"/>
              <a:t>.</a:t>
            </a:r>
            <a:endParaRPr lang="en-GB" sz="2400" dirty="0"/>
          </a:p>
          <a:p>
            <a:endParaRPr lang="en-GB" sz="2400" dirty="0"/>
          </a:p>
          <a:p>
            <a:pPr marL="342900" indent="-342900">
              <a:buFont typeface="Arial" panose="020B0604020202020204" pitchFamily="34" charset="0"/>
              <a:buChar char="•"/>
            </a:pPr>
            <a:endParaRPr lang="en-GB" sz="2400" dirty="0" smtClean="0"/>
          </a:p>
          <a:p>
            <a:r>
              <a:rPr lang="en-GB" sz="2400" dirty="0" smtClean="0"/>
              <a:t>Fundamental British Values: </a:t>
            </a:r>
            <a:r>
              <a:rPr lang="en-GB" sz="2400" i="1" dirty="0" smtClean="0"/>
              <a:t>Individual Liberty </a:t>
            </a:r>
            <a:r>
              <a:rPr lang="en-GB" sz="2400" dirty="0" smtClean="0"/>
              <a:t>and </a:t>
            </a:r>
            <a:r>
              <a:rPr lang="en-GB" sz="2400" i="1" dirty="0" smtClean="0"/>
              <a:t>The Rule of Law</a:t>
            </a:r>
          </a:p>
        </p:txBody>
      </p:sp>
    </p:spTree>
    <p:extLst>
      <p:ext uri="{BB962C8B-B14F-4D97-AF65-F5344CB8AC3E}">
        <p14:creationId xmlns:p14="http://schemas.microsoft.com/office/powerpoint/2010/main" val="2380551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 Will</a:t>
            </a:r>
            <a:endParaRPr lang="en-GB" dirty="0"/>
          </a:p>
        </p:txBody>
      </p:sp>
      <p:sp>
        <p:nvSpPr>
          <p:cNvPr id="3" name="Content Placeholder 2"/>
          <p:cNvSpPr>
            <a:spLocks noGrp="1"/>
          </p:cNvSpPr>
          <p:nvPr>
            <p:ph idx="1"/>
          </p:nvPr>
        </p:nvSpPr>
        <p:spPr/>
        <p:txBody>
          <a:bodyPr/>
          <a:lstStyle/>
          <a:p>
            <a:r>
              <a:rPr lang="en-GB" dirty="0" smtClean="0"/>
              <a:t>Learn about two types of exploitation, and how we can spot when someone is being exploited, and what we can do about it.</a:t>
            </a:r>
          </a:p>
          <a:p>
            <a:r>
              <a:rPr lang="en-GB" dirty="0" smtClean="0"/>
              <a:t>Read </a:t>
            </a:r>
            <a:r>
              <a:rPr lang="en-GB" dirty="0" err="1" smtClean="0"/>
              <a:t>Camran’s</a:t>
            </a:r>
            <a:r>
              <a:rPr lang="en-GB" dirty="0" smtClean="0"/>
              <a:t> story, and together answer questions about it.</a:t>
            </a:r>
          </a:p>
          <a:p>
            <a:r>
              <a:rPr lang="en-GB" dirty="0" smtClean="0"/>
              <a:t>Read Gemma’s story on our own, and answer questions on our own.</a:t>
            </a:r>
            <a:endParaRPr lang="en-GB" dirty="0"/>
          </a:p>
        </p:txBody>
      </p:sp>
    </p:spTree>
    <p:extLst>
      <p:ext uri="{BB962C8B-B14F-4D97-AF65-F5344CB8AC3E}">
        <p14:creationId xmlns:p14="http://schemas.microsoft.com/office/powerpoint/2010/main" val="3769630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698" y="0"/>
            <a:ext cx="8229600" cy="1143000"/>
          </a:xfrm>
        </p:spPr>
        <p:txBody>
          <a:bodyPr/>
          <a:lstStyle/>
          <a:p>
            <a:r>
              <a:rPr lang="en-GB" dirty="0" smtClean="0"/>
              <a:t>Child Sexual Exploitation</a:t>
            </a:r>
            <a:endParaRPr lang="en-GB" dirty="0"/>
          </a:p>
        </p:txBody>
      </p:sp>
      <p:sp>
        <p:nvSpPr>
          <p:cNvPr id="3" name="Content Placeholder 2"/>
          <p:cNvSpPr>
            <a:spLocks noGrp="1"/>
          </p:cNvSpPr>
          <p:nvPr>
            <p:ph idx="1"/>
          </p:nvPr>
        </p:nvSpPr>
        <p:spPr>
          <a:xfrm>
            <a:off x="470698" y="953344"/>
            <a:ext cx="8229600" cy="5904656"/>
          </a:xfrm>
        </p:spPr>
        <p:txBody>
          <a:bodyPr>
            <a:normAutofit fontScale="77500" lnSpcReduction="20000"/>
          </a:bodyPr>
          <a:lstStyle/>
          <a:p>
            <a:r>
              <a:rPr lang="en-GB" dirty="0" smtClean="0"/>
              <a:t>This is when a boy or girl is used for sex.</a:t>
            </a:r>
          </a:p>
          <a:p>
            <a:r>
              <a:rPr lang="en-GB" dirty="0" smtClean="0"/>
              <a:t>Sometimes this is by one person, but often it is by a group of people.  These people might be adults or other young people.</a:t>
            </a:r>
          </a:p>
          <a:p>
            <a:r>
              <a:rPr lang="en-GB" b="1" dirty="0" smtClean="0"/>
              <a:t>Vulnerability: </a:t>
            </a:r>
            <a:r>
              <a:rPr lang="en-GB" dirty="0" smtClean="0"/>
              <a:t>The person who is exploited is often </a:t>
            </a:r>
            <a:r>
              <a:rPr lang="en-GB" b="1" dirty="0" smtClean="0"/>
              <a:t>vulnerable</a:t>
            </a:r>
            <a:r>
              <a:rPr lang="en-GB" dirty="0" smtClean="0"/>
              <a:t> in some way.  They might be unhappy at home or just not feel like they belong.</a:t>
            </a:r>
          </a:p>
          <a:p>
            <a:r>
              <a:rPr lang="en-GB" b="1" dirty="0" smtClean="0"/>
              <a:t>Belonging: </a:t>
            </a:r>
            <a:r>
              <a:rPr lang="en-GB" dirty="0" smtClean="0"/>
              <a:t>The person being exploited is often given something – money, alcohol, drugs, gifts or just affection – to get them to feel that their exploiter or the group cares for them, and that they </a:t>
            </a:r>
            <a:r>
              <a:rPr lang="en-GB" b="1" dirty="0" smtClean="0"/>
              <a:t>belong</a:t>
            </a:r>
            <a:r>
              <a:rPr lang="en-GB" dirty="0" smtClean="0"/>
              <a:t>.</a:t>
            </a:r>
          </a:p>
          <a:p>
            <a:r>
              <a:rPr lang="en-GB" b="1" dirty="0" smtClean="0"/>
              <a:t>Isolation: </a:t>
            </a:r>
            <a:r>
              <a:rPr lang="en-GB" dirty="0" smtClean="0"/>
              <a:t>The exploiters usually </a:t>
            </a:r>
            <a:r>
              <a:rPr lang="en-GB" b="1" dirty="0" smtClean="0"/>
              <a:t>isolate</a:t>
            </a:r>
            <a:r>
              <a:rPr lang="en-GB" dirty="0" smtClean="0"/>
              <a:t> them from their friends and family.</a:t>
            </a:r>
          </a:p>
          <a:p>
            <a:r>
              <a:rPr lang="en-GB" b="1" dirty="0" smtClean="0"/>
              <a:t>Exploitation: </a:t>
            </a:r>
            <a:r>
              <a:rPr lang="en-GB" dirty="0" smtClean="0"/>
              <a:t>They are then persuaded or forced to have sex, sometimes to pay off “debts” they didn’t know they were running up, or just to stay part of the group, or because the exploiter says he or she loves them.</a:t>
            </a:r>
            <a:endParaRPr lang="en-GB" dirty="0"/>
          </a:p>
        </p:txBody>
      </p:sp>
    </p:spTree>
    <p:extLst>
      <p:ext uri="{BB962C8B-B14F-4D97-AF65-F5344CB8AC3E}">
        <p14:creationId xmlns:p14="http://schemas.microsoft.com/office/powerpoint/2010/main" val="173427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Gang Exploitation</a:t>
            </a:r>
            <a:endParaRPr lang="en-GB" dirty="0"/>
          </a:p>
        </p:txBody>
      </p:sp>
      <p:sp>
        <p:nvSpPr>
          <p:cNvPr id="3" name="Content Placeholder 2"/>
          <p:cNvSpPr>
            <a:spLocks noGrp="1"/>
          </p:cNvSpPr>
          <p:nvPr>
            <p:ph idx="1"/>
          </p:nvPr>
        </p:nvSpPr>
        <p:spPr/>
        <p:txBody>
          <a:bodyPr>
            <a:normAutofit fontScale="70000" lnSpcReduction="20000"/>
          </a:bodyPr>
          <a:lstStyle/>
          <a:p>
            <a:r>
              <a:rPr lang="en-GB" sz="3400" dirty="0"/>
              <a:t>This is when a boy or girl is </a:t>
            </a:r>
            <a:r>
              <a:rPr lang="en-GB" sz="3400" dirty="0" smtClean="0"/>
              <a:t>made to break the law by a gang, for example by selling drugs.</a:t>
            </a:r>
            <a:endParaRPr lang="en-GB" sz="3400" dirty="0"/>
          </a:p>
          <a:p>
            <a:r>
              <a:rPr lang="en-GB" sz="3400" b="1" dirty="0" smtClean="0"/>
              <a:t>Vulnerability:</a:t>
            </a:r>
            <a:r>
              <a:rPr lang="en-GB" sz="3400" dirty="0" smtClean="0"/>
              <a:t> The </a:t>
            </a:r>
            <a:r>
              <a:rPr lang="en-GB" sz="3400" dirty="0"/>
              <a:t>person who is exploited is often </a:t>
            </a:r>
            <a:r>
              <a:rPr lang="en-GB" sz="3400" b="1" dirty="0"/>
              <a:t>vulnerable</a:t>
            </a:r>
            <a:r>
              <a:rPr lang="en-GB" sz="3400" dirty="0"/>
              <a:t> in some way.  They might be unhappy at home or just not feel like they belong.</a:t>
            </a:r>
          </a:p>
          <a:p>
            <a:r>
              <a:rPr lang="en-GB" sz="3400" b="1" dirty="0" smtClean="0"/>
              <a:t>Belonging:</a:t>
            </a:r>
            <a:r>
              <a:rPr lang="en-GB" sz="3400" dirty="0" smtClean="0"/>
              <a:t> The </a:t>
            </a:r>
            <a:r>
              <a:rPr lang="en-GB" sz="3400" dirty="0"/>
              <a:t>person being exploited is often given something – money, alcohol, drugs, gifts or just </a:t>
            </a:r>
            <a:r>
              <a:rPr lang="en-GB" sz="3400" dirty="0" smtClean="0"/>
              <a:t>friendship – to make them feel that they are part of the gang, that they </a:t>
            </a:r>
            <a:r>
              <a:rPr lang="en-GB" sz="3400" b="1" dirty="0" smtClean="0"/>
              <a:t>belong</a:t>
            </a:r>
            <a:r>
              <a:rPr lang="en-GB" sz="3400" dirty="0" smtClean="0"/>
              <a:t>.</a:t>
            </a:r>
          </a:p>
          <a:p>
            <a:r>
              <a:rPr lang="en-GB" sz="3400" b="1" dirty="0" smtClean="0"/>
              <a:t>Isolation:</a:t>
            </a:r>
            <a:r>
              <a:rPr lang="en-GB" sz="3400" dirty="0" smtClean="0"/>
              <a:t> The gang often </a:t>
            </a:r>
            <a:r>
              <a:rPr lang="en-GB" sz="3400" b="1" dirty="0" smtClean="0"/>
              <a:t>isolates</a:t>
            </a:r>
            <a:r>
              <a:rPr lang="en-GB" sz="3400" dirty="0" smtClean="0"/>
              <a:t> them from their friends and family.</a:t>
            </a:r>
            <a:endParaRPr lang="en-GB" sz="3400" dirty="0"/>
          </a:p>
          <a:p>
            <a:r>
              <a:rPr lang="en-GB" sz="3400" b="1" dirty="0" smtClean="0"/>
              <a:t>Exploitation:</a:t>
            </a:r>
            <a:r>
              <a:rPr lang="en-GB" sz="3400" dirty="0" smtClean="0"/>
              <a:t> They </a:t>
            </a:r>
            <a:r>
              <a:rPr lang="en-GB" sz="3400" dirty="0"/>
              <a:t>are then persuaded or forced to </a:t>
            </a:r>
            <a:r>
              <a:rPr lang="en-GB" sz="3400" dirty="0" smtClean="0"/>
              <a:t>sell drugs, sometimes </a:t>
            </a:r>
            <a:r>
              <a:rPr lang="en-GB" sz="3400" dirty="0"/>
              <a:t>to pay off “debts</a:t>
            </a:r>
            <a:r>
              <a:rPr lang="en-GB" sz="3400" dirty="0" smtClean="0"/>
              <a:t>”, </a:t>
            </a:r>
            <a:r>
              <a:rPr lang="en-GB" sz="3400" dirty="0"/>
              <a:t>or just to stay part of the </a:t>
            </a:r>
            <a:r>
              <a:rPr lang="en-GB" sz="3400" dirty="0" smtClean="0"/>
              <a:t>gang. They are put in dangerous situations when they sell the drugs.</a:t>
            </a:r>
            <a:endParaRPr lang="en-GB" sz="3400" dirty="0"/>
          </a:p>
          <a:p>
            <a:endParaRPr lang="en-GB" dirty="0"/>
          </a:p>
        </p:txBody>
      </p:sp>
    </p:spTree>
    <p:extLst>
      <p:ext uri="{BB962C8B-B14F-4D97-AF65-F5344CB8AC3E}">
        <p14:creationId xmlns:p14="http://schemas.microsoft.com/office/powerpoint/2010/main" val="2354357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Signs of Exploitation: Protecting Yourself and Your Friends</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sz="2800" dirty="0" smtClean="0"/>
              <a:t>Here are some </a:t>
            </a:r>
            <a:r>
              <a:rPr lang="en-GB" sz="2800" u="sng" dirty="0" smtClean="0"/>
              <a:t>signs that someone is being exploited or is in danger of being exploited</a:t>
            </a:r>
            <a:r>
              <a:rPr lang="en-GB" sz="2800" dirty="0" smtClean="0"/>
              <a:t>:</a:t>
            </a:r>
          </a:p>
          <a:p>
            <a:r>
              <a:rPr lang="en-GB" sz="2800" b="1" dirty="0" smtClean="0"/>
              <a:t>Vulnerability:</a:t>
            </a:r>
            <a:r>
              <a:rPr lang="en-GB" sz="2800" dirty="0" smtClean="0"/>
              <a:t> They are someone whose life is difficult in some way.</a:t>
            </a:r>
          </a:p>
          <a:p>
            <a:r>
              <a:rPr lang="en-GB" sz="2800" b="1" dirty="0" smtClean="0"/>
              <a:t>Belonging:</a:t>
            </a:r>
            <a:r>
              <a:rPr lang="en-GB" sz="2800" dirty="0" smtClean="0"/>
              <a:t> Their new boy/girlfriend or group of friends gives them lots of gifts, or they suddenly only care about that person or that group.</a:t>
            </a:r>
          </a:p>
          <a:p>
            <a:r>
              <a:rPr lang="en-GB" sz="2800" b="1" dirty="0" smtClean="0"/>
              <a:t>Isolation: </a:t>
            </a:r>
            <a:r>
              <a:rPr lang="en-GB" sz="2800" dirty="0" smtClean="0"/>
              <a:t>Their </a:t>
            </a:r>
            <a:r>
              <a:rPr lang="en-GB" sz="2800" dirty="0"/>
              <a:t>new boy/girlfriend or group of </a:t>
            </a:r>
            <a:r>
              <a:rPr lang="en-GB" sz="2800" dirty="0" smtClean="0"/>
              <a:t>friends isolates them from other people. They might be away from home a lot, stop coming to school, or get rid of their old friends.</a:t>
            </a:r>
          </a:p>
          <a:p>
            <a:r>
              <a:rPr lang="en-GB" sz="2800" b="1" dirty="0" smtClean="0"/>
              <a:t>Exploitation: </a:t>
            </a:r>
            <a:r>
              <a:rPr lang="en-GB" sz="2800" dirty="0" smtClean="0"/>
              <a:t>They might tell you about the exploitation, or might just seem worried, scared or just different.</a:t>
            </a:r>
          </a:p>
          <a:p>
            <a:endParaRPr lang="en-GB" dirty="0"/>
          </a:p>
        </p:txBody>
      </p:sp>
    </p:spTree>
    <p:extLst>
      <p:ext uri="{BB962C8B-B14F-4D97-AF65-F5344CB8AC3E}">
        <p14:creationId xmlns:p14="http://schemas.microsoft.com/office/powerpoint/2010/main" val="284116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To Do</a:t>
            </a:r>
            <a:endParaRPr lang="en-GB" dirty="0"/>
          </a:p>
        </p:txBody>
      </p:sp>
      <p:sp>
        <p:nvSpPr>
          <p:cNvPr id="3" name="Content Placeholder 2"/>
          <p:cNvSpPr>
            <a:spLocks noGrp="1"/>
          </p:cNvSpPr>
          <p:nvPr>
            <p:ph idx="1"/>
          </p:nvPr>
        </p:nvSpPr>
        <p:spPr>
          <a:xfrm>
            <a:off x="457200" y="1340768"/>
            <a:ext cx="8229600" cy="4525963"/>
          </a:xfrm>
        </p:spPr>
        <p:txBody>
          <a:bodyPr>
            <a:normAutofit fontScale="92500" lnSpcReduction="20000"/>
          </a:bodyPr>
          <a:lstStyle/>
          <a:p>
            <a:pPr marL="0" indent="0">
              <a:buNone/>
            </a:pPr>
            <a:r>
              <a:rPr lang="en-GB" dirty="0" smtClean="0"/>
              <a:t>If </a:t>
            </a:r>
            <a:r>
              <a:rPr lang="en-GB" dirty="0"/>
              <a:t>someone is </a:t>
            </a:r>
            <a:r>
              <a:rPr lang="en-GB" dirty="0" smtClean="0"/>
              <a:t>being exploited it </a:t>
            </a:r>
            <a:r>
              <a:rPr lang="en-GB" dirty="0"/>
              <a:t>can </a:t>
            </a:r>
            <a:r>
              <a:rPr lang="en-GB" dirty="0" smtClean="0"/>
              <a:t>be hard to persuade them that they are being exploited. </a:t>
            </a:r>
          </a:p>
          <a:p>
            <a:pPr marL="0" indent="0">
              <a:buNone/>
            </a:pPr>
            <a:endParaRPr lang="en-GB" dirty="0"/>
          </a:p>
          <a:p>
            <a:r>
              <a:rPr lang="en-GB" b="1" dirty="0" smtClean="0"/>
              <a:t>Speak to an adult you trust, such as a parent or teacher, or call </a:t>
            </a:r>
            <a:r>
              <a:rPr lang="en-GB" b="1" dirty="0" err="1" smtClean="0"/>
              <a:t>childline</a:t>
            </a:r>
            <a:r>
              <a:rPr lang="en-GB" b="1" dirty="0" smtClean="0"/>
              <a:t>.</a:t>
            </a:r>
          </a:p>
          <a:p>
            <a:r>
              <a:rPr lang="en-GB" dirty="0" smtClean="0"/>
              <a:t>Tell </a:t>
            </a:r>
            <a:r>
              <a:rPr lang="en-GB" dirty="0"/>
              <a:t>them you’re worried.</a:t>
            </a:r>
          </a:p>
          <a:p>
            <a:r>
              <a:rPr lang="en-GB" dirty="0"/>
              <a:t>Let them know you’re there for them when they’re ready to talk.</a:t>
            </a:r>
          </a:p>
          <a:p>
            <a:r>
              <a:rPr lang="en-GB" dirty="0" smtClean="0"/>
              <a:t>Call </a:t>
            </a:r>
            <a:r>
              <a:rPr lang="en-GB" dirty="0"/>
              <a:t>999 for urgent help from the police if you think they’re in danger.</a:t>
            </a:r>
          </a:p>
          <a:p>
            <a:pPr marL="0" indent="0">
              <a:buNone/>
            </a:pPr>
            <a:endParaRPr lang="en-GB" dirty="0"/>
          </a:p>
        </p:txBody>
      </p:sp>
      <p:pic>
        <p:nvPicPr>
          <p:cNvPr id="4" name="Picture 3"/>
          <p:cNvPicPr>
            <a:picLocks noChangeAspect="1"/>
          </p:cNvPicPr>
          <p:nvPr/>
        </p:nvPicPr>
        <p:blipFill>
          <a:blip r:embed="rId2"/>
          <a:stretch>
            <a:fillRect/>
          </a:stretch>
        </p:blipFill>
        <p:spPr>
          <a:xfrm>
            <a:off x="6036167" y="5437242"/>
            <a:ext cx="3078342" cy="1377842"/>
          </a:xfrm>
          <a:prstGeom prst="rect">
            <a:avLst/>
          </a:prstGeom>
        </p:spPr>
      </p:pic>
    </p:spTree>
    <p:extLst>
      <p:ext uri="{BB962C8B-B14F-4D97-AF65-F5344CB8AC3E}">
        <p14:creationId xmlns:p14="http://schemas.microsoft.com/office/powerpoint/2010/main" val="1665318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majorFont>
      <a:minorFont>
        <a:latin typeface="Century Gothic"/>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B3E344DB-D3BB-4396-B723-A9CA77EF987C}" vid="{67518FB5-5D93-40D9-A36D-E6BE7FFB937C}"/>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1019</TotalTime>
  <Words>2381</Words>
  <Application>Microsoft Office PowerPoint</Application>
  <PresentationFormat>On-screen Show (4:3)</PresentationFormat>
  <Paragraphs>203</Paragraphs>
  <Slides>26</Slides>
  <Notes>0</Notes>
  <HiddenSlides>0</HiddenSlides>
  <MMClips>1</MMClips>
  <ScaleCrop>false</ScaleCrop>
  <HeadingPairs>
    <vt:vector size="4" baseType="variant">
      <vt:variant>
        <vt:lpstr>Theme</vt:lpstr>
      </vt:variant>
      <vt:variant>
        <vt:i4>4</vt:i4>
      </vt:variant>
      <vt:variant>
        <vt:lpstr>Slide Titles</vt:lpstr>
      </vt:variant>
      <vt:variant>
        <vt:i4>26</vt:i4>
      </vt:variant>
    </vt:vector>
  </HeadingPairs>
  <TitlesOfParts>
    <vt:vector size="30" baseType="lpstr">
      <vt:lpstr>Office Theme</vt:lpstr>
      <vt:lpstr>2_Office Theme</vt:lpstr>
      <vt:lpstr>4_Office Theme</vt:lpstr>
      <vt:lpstr>5_Office Theme</vt:lpstr>
      <vt:lpstr>PowerPoint Presentation</vt:lpstr>
      <vt:lpstr>Answers</vt:lpstr>
      <vt:lpstr>What is “exploitation”?</vt:lpstr>
      <vt:lpstr>Lesson Focus and Learning Objectives</vt:lpstr>
      <vt:lpstr>We Will</vt:lpstr>
      <vt:lpstr>Child Sexual Exploitation</vt:lpstr>
      <vt:lpstr>Gang Exploitation</vt:lpstr>
      <vt:lpstr>Signs of Exploitation: Protecting Yourself and Your Friends</vt:lpstr>
      <vt:lpstr>What To Do</vt:lpstr>
      <vt:lpstr>Camran’s Story</vt:lpstr>
      <vt:lpstr>Quick Questions</vt:lpstr>
      <vt:lpstr>Camran Green</vt:lpstr>
      <vt:lpstr>Camran’s Story</vt:lpstr>
      <vt:lpstr>Camran’s Story</vt:lpstr>
      <vt:lpstr>Quick Questions</vt:lpstr>
      <vt:lpstr>Gemma’s Story</vt:lpstr>
      <vt:lpstr>Gemma’s Story</vt:lpstr>
      <vt:lpstr>Deliberate Practice</vt:lpstr>
      <vt:lpstr>Answers</vt:lpstr>
      <vt:lpstr>Answers</vt:lpstr>
      <vt:lpstr>Similarities and Differences</vt:lpstr>
      <vt:lpstr>Before We Finish</vt:lpstr>
      <vt:lpstr>Self-Evaluation</vt:lpstr>
      <vt:lpstr>Lesson Focus and Learning Objectives</vt:lpstr>
      <vt:lpstr>Self-Evaluation</vt:lpstr>
      <vt:lpstr>4 to Finish</vt:lpstr>
    </vt:vector>
  </TitlesOfParts>
  <Company>Bournville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Dot &amp; Cross Diagrams</dc:title>
  <dc:creator>jpd</dc:creator>
  <cp:lastModifiedBy>Service Birmingham</cp:lastModifiedBy>
  <cp:revision>191</cp:revision>
  <cp:lastPrinted>2018-03-27T09:17:18Z</cp:lastPrinted>
  <dcterms:created xsi:type="dcterms:W3CDTF">2013-10-20T18:17:01Z</dcterms:created>
  <dcterms:modified xsi:type="dcterms:W3CDTF">2018-07-10T09:17:07Z</dcterms:modified>
</cp:coreProperties>
</file>