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60" r:id="rId3"/>
    <p:sldMasterId id="2147483696" r:id="rId4"/>
    <p:sldMasterId id="2147483714" r:id="rId5"/>
  </p:sldMasterIdLst>
  <p:sldIdLst>
    <p:sldId id="256" r:id="rId6"/>
    <p:sldId id="284" r:id="rId7"/>
    <p:sldId id="277" r:id="rId8"/>
    <p:sldId id="275" r:id="rId9"/>
    <p:sldId id="285" r:id="rId10"/>
    <p:sldId id="276" r:id="rId11"/>
    <p:sldId id="278" r:id="rId12"/>
    <p:sldId id="279" r:id="rId13"/>
    <p:sldId id="272" r:id="rId14"/>
    <p:sldId id="263" r:id="rId15"/>
    <p:sldId id="267" r:id="rId16"/>
    <p:sldId id="286" r:id="rId17"/>
    <p:sldId id="287" r:id="rId18"/>
    <p:sldId id="288" r:id="rId19"/>
    <p:sldId id="269" r:id="rId20"/>
    <p:sldId id="270" r:id="rId21"/>
    <p:sldId id="282" r:id="rId22"/>
    <p:sldId id="283" r:id="rId23"/>
    <p:sldId id="264" r:id="rId24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8640"/>
    <p:restoredTop sz="94674"/>
  </p:normalViewPr>
  <p:slideViewPr>
    <p:cSldViewPr>
      <p:cViewPr>
        <p:scale>
          <a:sx n="76" d="100"/>
          <a:sy n="76" d="100"/>
        </p:scale>
        <p:origin x="-72" y="1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506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8504" y="1628801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306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741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072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874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1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6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705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1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3198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4" y="1535113"/>
            <a:ext cx="437673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4" y="2174875"/>
            <a:ext cx="437673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892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01551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3921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3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36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04" y="16288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8866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2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2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2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22982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9863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2589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8568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9362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1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6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7346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1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7071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4" y="1535113"/>
            <a:ext cx="437673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4" y="2174875"/>
            <a:ext cx="437673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1012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25980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250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1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6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04148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3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596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2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2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2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1965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8386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93307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568F680B-E859-44A9-ACF0-BF6240ADA54A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6F345BBD-1876-48F5-AB62-8B9D1BDBD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06514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568F680B-E859-44A9-ACF0-BF6240ADA54A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6F345BBD-1876-48F5-AB62-8B9D1BDBD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20453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1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6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568F680B-E859-44A9-ACF0-BF6240ADA54A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6F345BBD-1876-48F5-AB62-8B9D1BDBD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95010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1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568F680B-E859-44A9-ACF0-BF6240ADA54A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6F345BBD-1876-48F5-AB62-8B9D1BDBD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34502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4" y="1535113"/>
            <a:ext cx="437673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4" y="2174875"/>
            <a:ext cx="437673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568F680B-E859-44A9-ACF0-BF6240ADA54A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6F345BBD-1876-48F5-AB62-8B9D1BDBD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12307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CBF3ED-7D6B-4BD6-BAE5-A667E465ECE6}" type="datetimeFigureOut">
              <a:rPr lang="en-GB" smtClean="0"/>
              <a:t>28/06/2018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743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1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28089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556793"/>
            <a:ext cx="89154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CBF3ED-7D6B-4BD6-BAE5-A667E465ECE6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84813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CBF3ED-7D6B-4BD6-BAE5-A667E465ECE6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3896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CBF3ED-7D6B-4BD6-BAE5-A667E465ECE6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0191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CBF3ED-7D6B-4BD6-BAE5-A667E465ECE6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60823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CBF3ED-7D6B-4BD6-BAE5-A667E465ECE6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0480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CBF3ED-7D6B-4BD6-BAE5-A667E465ECE6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35406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CBF3ED-7D6B-4BD6-BAE5-A667E465ECE6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3324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CBF3ED-7D6B-4BD6-BAE5-A667E465ECE6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75752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CBF3ED-7D6B-4BD6-BAE5-A667E465ECE6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23954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CBF3ED-7D6B-4BD6-BAE5-A667E465ECE6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87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4" y="1535113"/>
            <a:ext cx="437673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4" y="2174875"/>
            <a:ext cx="437673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417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936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277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3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174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2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2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2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04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CC_Powerpoint_Master_Slide_Deck_A4-02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074" y="0"/>
            <a:ext cx="3246120" cy="2694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79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CC_Powerpoint_Master_Slide_Deck_A4-03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06038"/>
            <a:ext cx="9906000" cy="1051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92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CC_Powerpoint_Master_Slide_Deck_A4-04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14563"/>
            <a:ext cx="9906000" cy="951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995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end-slide-05.jp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05" y="0"/>
            <a:ext cx="972498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4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694F59-5FEC-47AB-BFA5-F9B0B4FDB215}" type="datetimeFigureOut">
              <a:rPr lang="en-GB" smtClean="0"/>
              <a:pPr>
                <a:defRPr/>
              </a:pPr>
              <a:t>28/06/2018</a:t>
            </a:fld>
            <a:endParaRPr lang="en-GB"/>
          </a:p>
        </p:txBody>
      </p:sp>
      <p:pic>
        <p:nvPicPr>
          <p:cNvPr id="1029" name="Picture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677" y="6030913"/>
            <a:ext cx="374398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677" y="6030913"/>
            <a:ext cx="374398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ceuk.info/" TargetMode="External"/><Relationship Id="rId2" Type="http://schemas.openxmlformats.org/officeDocument/2006/relationships/hyperlink" Target="mailto:MASEcentral@birmingham.gov.uk" TargetMode="External"/><Relationship Id="rId1" Type="http://schemas.openxmlformats.org/officeDocument/2006/relationships/slideLayout" Target="../slideLayouts/slideLayout40.xml"/><Relationship Id="rId4" Type="http://schemas.openxmlformats.org/officeDocument/2006/relationships/hyperlink" Target="http://www.victimsupport.org.uk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ionalworkinggroup.org/" TargetMode="External"/><Relationship Id="rId2" Type="http://schemas.openxmlformats.org/officeDocument/2006/relationships/hyperlink" Target="http://www.lscbbirmingham.org.uk/" TargetMode="External"/><Relationship Id="rId1" Type="http://schemas.openxmlformats.org/officeDocument/2006/relationships/slideLayout" Target="../slideLayouts/slideLayout40.xml"/><Relationship Id="rId4" Type="http://schemas.openxmlformats.org/officeDocument/2006/relationships/hyperlink" Target="http://www.seeme-hearme.org.uk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urgeons.org/" TargetMode="External"/><Relationship Id="rId7" Type="http://schemas.openxmlformats.org/officeDocument/2006/relationships/hyperlink" Target="http://www.mmesmac.co.uk/" TargetMode="External"/><Relationship Id="rId2" Type="http://schemas.openxmlformats.org/officeDocument/2006/relationships/hyperlink" Target="http://www.barnardos.org.uk/" TargetMode="External"/><Relationship Id="rId1" Type="http://schemas.openxmlformats.org/officeDocument/2006/relationships/slideLayout" Target="../slideLayouts/slideLayout40.xml"/><Relationship Id="rId6" Type="http://schemas.openxmlformats.org/officeDocument/2006/relationships/hyperlink" Target="http://www.paceuk.info/" TargetMode="External"/><Relationship Id="rId5" Type="http://schemas.openxmlformats.org/officeDocument/2006/relationships/hyperlink" Target="http://www.ceop.police.uk/" TargetMode="External"/><Relationship Id="rId4" Type="http://schemas.openxmlformats.org/officeDocument/2006/relationships/hyperlink" Target="http://www.childrenssociety.org.uk/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youtu.be/XasNkfQ5AVM?list=PLdWKPB6EDrynsMIsEqY-XfMDzEGAV1SSl" TargetMode="External"/><Relationship Id="rId13" Type="http://schemas.openxmlformats.org/officeDocument/2006/relationships/hyperlink" Target="https://youtu.be/oq4DLVmtLm0" TargetMode="External"/><Relationship Id="rId3" Type="http://schemas.openxmlformats.org/officeDocument/2006/relationships/hyperlink" Target="https://youtu.be/WsbYHI-rZOE" TargetMode="External"/><Relationship Id="rId7" Type="http://schemas.openxmlformats.org/officeDocument/2006/relationships/hyperlink" Target="https://youtu.be/4cG6s3LIS7E" TargetMode="External"/><Relationship Id="rId12" Type="http://schemas.openxmlformats.org/officeDocument/2006/relationships/hyperlink" Target="https://youtu.be/AItnP55q54c" TargetMode="External"/><Relationship Id="rId17" Type="http://schemas.openxmlformats.org/officeDocument/2006/relationships/hyperlink" Target="https://www.youtube.com/watch?v=j31cYNHET68" TargetMode="External"/><Relationship Id="rId2" Type="http://schemas.openxmlformats.org/officeDocument/2006/relationships/hyperlink" Target="https://youtu.be/0-R3FVCEN8I" TargetMode="External"/><Relationship Id="rId16" Type="http://schemas.openxmlformats.org/officeDocument/2006/relationships/hyperlink" Target="https://youtu.be/WiTlsCpl6Vg" TargetMode="External"/><Relationship Id="rId1" Type="http://schemas.openxmlformats.org/officeDocument/2006/relationships/slideLayout" Target="../slideLayouts/slideLayout40.xml"/><Relationship Id="rId6" Type="http://schemas.openxmlformats.org/officeDocument/2006/relationships/hyperlink" Target="https://youtu.be/1cbXXjzkh90" TargetMode="External"/><Relationship Id="rId11" Type="http://schemas.openxmlformats.org/officeDocument/2006/relationships/hyperlink" Target="https://youtu.be/vj2Eo7xbwW4" TargetMode="External"/><Relationship Id="rId5" Type="http://schemas.openxmlformats.org/officeDocument/2006/relationships/hyperlink" Target="https://youtu.be/S5m40qOesDg" TargetMode="External"/><Relationship Id="rId15" Type="http://schemas.openxmlformats.org/officeDocument/2006/relationships/hyperlink" Target="https://youtu.be/UGEgn767XAk" TargetMode="External"/><Relationship Id="rId10" Type="http://schemas.openxmlformats.org/officeDocument/2006/relationships/hyperlink" Target="https://youtu.be/bAo8Yly8rFk" TargetMode="External"/><Relationship Id="rId4" Type="http://schemas.openxmlformats.org/officeDocument/2006/relationships/hyperlink" Target="https://youtu.be/pnTYFeZNLkQ" TargetMode="External"/><Relationship Id="rId9" Type="http://schemas.openxmlformats.org/officeDocument/2006/relationships/hyperlink" Target="https://youtu.be/RdJt2g28q6k" TargetMode="External"/><Relationship Id="rId14" Type="http://schemas.openxmlformats.org/officeDocument/2006/relationships/hyperlink" Target="https://youtu.be/LhqQw8YCJvg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eme-hearme.org.uk/" TargetMode="External"/><Relationship Id="rId1" Type="http://schemas.openxmlformats.org/officeDocument/2006/relationships/slideLayout" Target="../slideLayouts/slideLayout3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masecentral@birmingham.gov.uk" TargetMode="External"/><Relationship Id="rId1" Type="http://schemas.openxmlformats.org/officeDocument/2006/relationships/slideLayout" Target="../slideLayouts/slideLayout4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0-R3FVCEN8I" TargetMode="External"/><Relationship Id="rId1" Type="http://schemas.openxmlformats.org/officeDocument/2006/relationships/slideLayout" Target="../slideLayouts/slideLayout4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552" y="1"/>
            <a:ext cx="9921552" cy="580526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424608" y="3945902"/>
            <a:ext cx="7416824" cy="1828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 sz="4000" b="1" kern="0" dirty="0">
                <a:solidFill>
                  <a:schemeClr val="bg1"/>
                </a:solidFill>
              </a:rPr>
              <a:t>Child Sexual Exploitation</a:t>
            </a:r>
          </a:p>
          <a:p>
            <a:pPr lvl="0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 sz="4000" b="1" kern="0" dirty="0">
                <a:solidFill>
                  <a:schemeClr val="bg1"/>
                </a:solidFill>
              </a:rPr>
              <a:t>Missing Children</a:t>
            </a:r>
          </a:p>
          <a:p>
            <a:pPr lvl="0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 sz="4000" b="1" kern="0" dirty="0">
                <a:solidFill>
                  <a:schemeClr val="bg1"/>
                </a:solidFill>
              </a:rPr>
              <a:t>Trafficking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F38C428-629C-B144-BF21-B35C73559B26}"/>
              </a:ext>
            </a:extLst>
          </p:cNvPr>
          <p:cNvSpPr txBox="1"/>
          <p:nvPr/>
        </p:nvSpPr>
        <p:spPr>
          <a:xfrm>
            <a:off x="272480" y="594928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Katie Storer-Young</a:t>
            </a:r>
          </a:p>
          <a:p>
            <a:r>
              <a:rPr lang="en-US" dirty="0"/>
              <a:t>CSE &amp; Missing Coordinator</a:t>
            </a:r>
          </a:p>
        </p:txBody>
      </p:sp>
    </p:spTree>
    <p:extLst>
      <p:ext uri="{BB962C8B-B14F-4D97-AF65-F5344CB8AC3E}">
        <p14:creationId xmlns:p14="http://schemas.microsoft.com/office/powerpoint/2010/main" val="1553601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32520" y="1556792"/>
            <a:ext cx="864096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cs typeface="Arial" panose="020B0604020202020204" pitchFamily="34" charset="0"/>
              </a:rPr>
              <a:t>The purpose of this tool is for agencies to record any information that may be important and relevant for the police in order to build intelligence, for example:-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cs typeface="Arial" panose="020B0604020202020204" pitchFamily="34" charset="0"/>
              </a:rPr>
              <a:t>Vehicle details including registration/make/model/colour etc.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cs typeface="Arial" panose="020B0604020202020204" pitchFamily="34" charset="0"/>
              </a:rPr>
              <a:t>Details/descriptions including names/nicknames of suspected perpetrators.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cs typeface="Arial" panose="020B0604020202020204" pitchFamily="34" charset="0"/>
              </a:rPr>
              <a:t>Details/descriptions of unusual/regular callers to children’s homes.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cs typeface="Arial" panose="020B0604020202020204" pitchFamily="34" charset="0"/>
              </a:rPr>
              <a:t>Phone numbers </a:t>
            </a:r>
            <a:r>
              <a:rPr lang="en-GB" sz="2400" dirty="0" smtClean="0">
                <a:cs typeface="Arial" panose="020B0604020202020204" pitchFamily="34" charset="0"/>
              </a:rPr>
              <a:t>and or addresses of people of concern.</a:t>
            </a:r>
            <a:endParaRPr lang="en-GB" sz="2400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cs typeface="Arial" panose="020B0604020202020204" pitchFamily="34" charset="0"/>
              </a:rPr>
              <a:t>Details of any addresses or localities where the child may have been taken </a:t>
            </a:r>
            <a:r>
              <a:rPr lang="en-GB" sz="2400" dirty="0" smtClean="0">
                <a:cs typeface="Arial" panose="020B0604020202020204" pitchFamily="34" charset="0"/>
              </a:rPr>
              <a:t>to.</a:t>
            </a:r>
            <a:endParaRPr lang="en-GB" sz="2400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cs typeface="Arial" panose="020B0604020202020204" pitchFamily="34" charset="0"/>
              </a:rPr>
              <a:t>Send </a:t>
            </a:r>
            <a:r>
              <a:rPr lang="en-GB" sz="2400" dirty="0">
                <a:cs typeface="Arial" panose="020B0604020202020204" pitchFamily="34" charset="0"/>
              </a:rPr>
              <a:t>FIB form through secure email link to fib@west-midlands.pnn.police.uk</a:t>
            </a:r>
            <a:r>
              <a:rPr lang="en-GB" sz="2000" dirty="0">
                <a:cs typeface="Arial" panose="020B0604020202020204" pitchFamily="34" charset="0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99591" y="437235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cs typeface="Arial" panose="020B0604020202020204" pitchFamily="34" charset="0"/>
              </a:rPr>
              <a:t>WM Police FIB Form</a:t>
            </a:r>
            <a:endParaRPr lang="en-GB" sz="28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796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504" y="764704"/>
            <a:ext cx="8915400" cy="634082"/>
          </a:xfrm>
        </p:spPr>
        <p:txBody>
          <a:bodyPr/>
          <a:lstStyle/>
          <a:p>
            <a:pPr algn="l"/>
            <a:r>
              <a:rPr lang="en-GB" sz="2800" dirty="0">
                <a:latin typeface="+mn-lt"/>
                <a:cs typeface="Arial" panose="020B0604020202020204" pitchFamily="34" charset="0"/>
              </a:rPr>
              <a:t>Coordinating Intelligence, Gathering and Disruption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b="1" dirty="0">
                <a:cs typeface="Arial" panose="020B0604020202020204" pitchFamily="34" charset="0"/>
              </a:rPr>
              <a:t>West Midlands Police through Force-wide use of intelligence is well placed to identify:- </a:t>
            </a:r>
          </a:p>
          <a:p>
            <a:pPr marL="0" indent="0" algn="ctr">
              <a:buNone/>
            </a:pPr>
            <a:endParaRPr lang="en-GB" sz="1800" b="1" dirty="0">
              <a:cs typeface="Arial" panose="020B0604020202020204" pitchFamily="34" charset="0"/>
            </a:endParaRPr>
          </a:p>
          <a:p>
            <a:r>
              <a:rPr lang="en-GB" sz="2000" dirty="0">
                <a:cs typeface="Arial" panose="020B0604020202020204" pitchFamily="34" charset="0"/>
              </a:rPr>
              <a:t>CSE hotspots in the Local Authority area as well as the wider West Midlands Metropolitan </a:t>
            </a:r>
            <a:r>
              <a:rPr lang="en-GB" sz="2000" dirty="0" smtClean="0">
                <a:cs typeface="Arial" panose="020B0604020202020204" pitchFamily="34" charset="0"/>
              </a:rPr>
              <a:t>area.</a:t>
            </a:r>
            <a:endParaRPr lang="en-GB" sz="2000" dirty="0">
              <a:cs typeface="Arial" panose="020B0604020202020204" pitchFamily="34" charset="0"/>
            </a:endParaRPr>
          </a:p>
          <a:p>
            <a:r>
              <a:rPr lang="en-GB" sz="2000" dirty="0">
                <a:cs typeface="Arial" panose="020B0604020202020204" pitchFamily="34" charset="0"/>
              </a:rPr>
              <a:t>Trafficking both into and out of the </a:t>
            </a:r>
            <a:r>
              <a:rPr lang="en-GB" sz="2000" dirty="0" smtClean="0">
                <a:cs typeface="Arial" panose="020B0604020202020204" pitchFamily="34" charset="0"/>
              </a:rPr>
              <a:t>region.</a:t>
            </a:r>
            <a:endParaRPr lang="en-GB" sz="2000" dirty="0">
              <a:cs typeface="Arial" panose="020B0604020202020204" pitchFamily="34" charset="0"/>
            </a:endParaRPr>
          </a:p>
          <a:p>
            <a:r>
              <a:rPr lang="en-GB" sz="2000" dirty="0">
                <a:cs typeface="Arial" panose="020B0604020202020204" pitchFamily="34" charset="0"/>
              </a:rPr>
              <a:t>Perpetrators including those who are linked to more than one child or young person or who operate as part of an organised network. </a:t>
            </a:r>
          </a:p>
          <a:p>
            <a:r>
              <a:rPr lang="en-GB" sz="2000" dirty="0">
                <a:cs typeface="Arial" panose="020B0604020202020204" pitchFamily="34" charset="0"/>
              </a:rPr>
              <a:t>In addition, the local identified CSE Lead Officer and partner agencies are well placed to identify links and trends in the sexual exploitation of children and young people at a local level as well as cross-border issues.</a:t>
            </a:r>
          </a:p>
          <a:p>
            <a:r>
              <a:rPr lang="en-GB" sz="2000" dirty="0">
                <a:cs typeface="Arial" panose="020B0604020202020204" pitchFamily="34" charset="0"/>
              </a:rPr>
              <a:t>These are captured and discussed at monthly CSE &amp; Missing operations groups (COG) </a:t>
            </a: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752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Missing Children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04" y="1412776"/>
            <a:ext cx="8915400" cy="4525963"/>
          </a:xfrm>
        </p:spPr>
        <p:txBody>
          <a:bodyPr/>
          <a:lstStyle/>
          <a:p>
            <a:r>
              <a:rPr lang="en-GB" sz="2400" u="sng" dirty="0"/>
              <a:t>Not all children who go Missing are at risk of CSE but children who are at risk of CSE go Missing.</a:t>
            </a:r>
          </a:p>
          <a:p>
            <a:r>
              <a:rPr lang="en-GB" sz="2400" dirty="0"/>
              <a:t>Missing Strategies, 3 times in a month, or if a period of 72 hours or more. </a:t>
            </a:r>
          </a:p>
          <a:p>
            <a:r>
              <a:rPr lang="en-GB" sz="2400" dirty="0"/>
              <a:t>Consistent referrals for RHI –all in house</a:t>
            </a:r>
          </a:p>
          <a:p>
            <a:r>
              <a:rPr lang="en-GB" sz="2400" dirty="0"/>
              <a:t>Missing Triage each day within CSE Team.</a:t>
            </a:r>
          </a:p>
          <a:p>
            <a:r>
              <a:rPr lang="en-GB" sz="2400" dirty="0"/>
              <a:t>Relationships are significant – Foster Carers/Parents/Care Homes/Friends!</a:t>
            </a:r>
          </a:p>
          <a:p>
            <a:r>
              <a:rPr lang="en-GB" sz="2400" dirty="0"/>
              <a:t>Locate Police Team</a:t>
            </a:r>
          </a:p>
          <a:p>
            <a:r>
              <a:rPr lang="en-GB" sz="2400" dirty="0"/>
              <a:t>Linking to County Lines &amp; Gang activity.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58639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Missing Children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Be open and honest with children, what will happen to their information.</a:t>
            </a:r>
          </a:p>
          <a:p>
            <a:r>
              <a:rPr lang="en-GB" sz="2800" dirty="0"/>
              <a:t>If going to a place of risk what disruption activities can we adopt?</a:t>
            </a:r>
          </a:p>
          <a:p>
            <a:r>
              <a:rPr lang="en-GB" sz="2800" dirty="0"/>
              <a:t>Sharing of the ‘right’ information (Other workers).</a:t>
            </a:r>
          </a:p>
          <a:p>
            <a:r>
              <a:rPr lang="en-GB" sz="2800" dirty="0"/>
              <a:t>What is the plan? Does the child know?</a:t>
            </a:r>
          </a:p>
          <a:p>
            <a:r>
              <a:rPr lang="en-GB" sz="2800" dirty="0"/>
              <a:t>CSE screening applied? Even to boys?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69325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3600" dirty="0"/>
              <a:t>Trafficking – It’s not just international!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496" y="1340768"/>
            <a:ext cx="8915400" cy="4525963"/>
          </a:xfrm>
        </p:spPr>
        <p:txBody>
          <a:bodyPr/>
          <a:lstStyle/>
          <a:p>
            <a:r>
              <a:rPr lang="en-GB" sz="2800" dirty="0"/>
              <a:t>Missing children are often trafficked.</a:t>
            </a:r>
          </a:p>
          <a:p>
            <a:r>
              <a:rPr lang="en-GB" sz="2800" dirty="0"/>
              <a:t>Children don’t understand where they are going and what for.</a:t>
            </a:r>
          </a:p>
          <a:p>
            <a:r>
              <a:rPr lang="en-GB" sz="2800" dirty="0"/>
              <a:t>NRM – National Referral Mechanism. </a:t>
            </a:r>
          </a:p>
          <a:p>
            <a:r>
              <a:rPr lang="en-GB" sz="2800" dirty="0"/>
              <a:t>Positive trafficking status – 45 days reflection.</a:t>
            </a:r>
          </a:p>
          <a:p>
            <a:r>
              <a:rPr lang="en-GB" sz="2800" dirty="0"/>
              <a:t>Stops criminalisation of children/adults.</a:t>
            </a:r>
          </a:p>
          <a:p>
            <a:r>
              <a:rPr lang="en-GB" sz="2800" dirty="0"/>
              <a:t>Adds additional power to ‘victimless’ prosecution.</a:t>
            </a:r>
          </a:p>
          <a:p>
            <a:r>
              <a:rPr lang="en-GB" sz="2800" dirty="0"/>
              <a:t>Specialist intervention</a:t>
            </a:r>
            <a:r>
              <a:rPr lang="en-GB" dirty="0"/>
              <a:t> </a:t>
            </a:r>
            <a:r>
              <a:rPr lang="en-GB" sz="2800" dirty="0"/>
              <a:t>(</a:t>
            </a:r>
            <a:r>
              <a:rPr lang="en-GB" sz="2800" dirty="0">
                <a:solidFill>
                  <a:srgbClr val="0070C0"/>
                </a:solidFill>
              </a:rPr>
              <a:t>Barnardos project</a:t>
            </a:r>
            <a:r>
              <a:rPr lang="en-GB" sz="28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5113163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512" y="116632"/>
            <a:ext cx="7704856" cy="1368152"/>
          </a:xfrm>
        </p:spPr>
        <p:txBody>
          <a:bodyPr/>
          <a:lstStyle/>
          <a:p>
            <a:pPr algn="l"/>
            <a:r>
              <a:rPr lang="en-GB" sz="3200" dirty="0">
                <a:cs typeface="Arial" panose="020B0604020202020204" pitchFamily="34" charset="0"/>
              </a:rPr>
              <a:t>Where to go for Support – Birmingham 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496" y="1412776"/>
            <a:ext cx="8915400" cy="4525963"/>
          </a:xfrm>
        </p:spPr>
        <p:txBody>
          <a:bodyPr/>
          <a:lstStyle/>
          <a:p>
            <a:pPr lvl="0" fontAlgn="base"/>
            <a:r>
              <a:rPr lang="en-GB" sz="2000" dirty="0">
                <a:cs typeface="Arial" panose="020B0604020202020204" pitchFamily="34" charset="0"/>
              </a:rPr>
              <a:t>Children’s Social Care Referral Team - 0121 303 1888</a:t>
            </a:r>
          </a:p>
          <a:p>
            <a:pPr lvl="0" fontAlgn="base"/>
            <a:endParaRPr lang="en-GB" sz="2000" dirty="0">
              <a:cs typeface="Arial" panose="020B0604020202020204" pitchFamily="34" charset="0"/>
            </a:endParaRPr>
          </a:p>
          <a:p>
            <a:pPr lvl="0" fontAlgn="base"/>
            <a:r>
              <a:rPr lang="en-GB" sz="2000" dirty="0">
                <a:cs typeface="Arial" panose="020B0604020202020204" pitchFamily="34" charset="0"/>
              </a:rPr>
              <a:t>Birmingham CSE team </a:t>
            </a:r>
            <a:r>
              <a:rPr lang="en-GB" sz="2000" dirty="0">
                <a:cs typeface="Arial" panose="020B0604020202020204" pitchFamily="34" charset="0"/>
                <a:hlinkClick r:id="rId2"/>
              </a:rPr>
              <a:t>MASEcentral@birmingham.gov.uk</a:t>
            </a:r>
            <a:r>
              <a:rPr lang="en-GB" sz="2000" dirty="0">
                <a:cs typeface="Arial" panose="020B0604020202020204" pitchFamily="34" charset="0"/>
              </a:rPr>
              <a:t> </a:t>
            </a:r>
          </a:p>
          <a:p>
            <a:pPr lvl="0" fontAlgn="base"/>
            <a:endParaRPr lang="en-GB" sz="2000" dirty="0">
              <a:cs typeface="Arial" panose="020B0604020202020204" pitchFamily="34" charset="0"/>
            </a:endParaRPr>
          </a:p>
          <a:p>
            <a:pPr lvl="0" fontAlgn="base"/>
            <a:r>
              <a:rPr lang="en-GB" sz="2000" dirty="0">
                <a:cs typeface="Arial" panose="020B0604020202020204" pitchFamily="34" charset="0"/>
              </a:rPr>
              <a:t>Parents Against Child Sexual Exploitation – PACE </a:t>
            </a:r>
            <a:r>
              <a:rPr lang="en-GB" sz="2000" u="sng" dirty="0">
                <a:cs typeface="Arial" panose="020B0604020202020204" pitchFamily="34" charset="0"/>
                <a:hlinkClick r:id="rId3"/>
              </a:rPr>
              <a:t>www.paceuk.info</a:t>
            </a:r>
            <a:r>
              <a:rPr lang="en-GB" sz="2000" u="sng" dirty="0">
                <a:cs typeface="Arial" panose="020B0604020202020204" pitchFamily="34" charset="0"/>
              </a:rPr>
              <a:t> </a:t>
            </a:r>
            <a:r>
              <a:rPr lang="en-GB" sz="2000" dirty="0">
                <a:cs typeface="Arial" panose="020B0604020202020204" pitchFamily="34" charset="0"/>
              </a:rPr>
              <a:t> </a:t>
            </a:r>
          </a:p>
          <a:p>
            <a:pPr marL="0" lvl="0" indent="0" fontAlgn="base">
              <a:buNone/>
            </a:pPr>
            <a:endParaRPr lang="en-GB" sz="2000" dirty="0">
              <a:cs typeface="Arial" panose="020B0604020202020204" pitchFamily="34" charset="0"/>
            </a:endParaRPr>
          </a:p>
          <a:p>
            <a:pPr lvl="0" fontAlgn="base"/>
            <a:r>
              <a:rPr lang="en-GB" sz="2000" dirty="0">
                <a:cs typeface="Arial" panose="020B0604020202020204" pitchFamily="34" charset="0"/>
              </a:rPr>
              <a:t>Police Protection Unit: 0345 113 5000/101</a:t>
            </a:r>
          </a:p>
          <a:p>
            <a:pPr marL="0" lvl="0" indent="0" fontAlgn="base">
              <a:buNone/>
            </a:pPr>
            <a:endParaRPr lang="en-GB" sz="2000" dirty="0">
              <a:cs typeface="Arial" panose="020B0604020202020204" pitchFamily="34" charset="0"/>
            </a:endParaRPr>
          </a:p>
          <a:p>
            <a:pPr lvl="0" fontAlgn="base"/>
            <a:r>
              <a:rPr lang="en-GB" sz="2000" dirty="0">
                <a:cs typeface="Arial" panose="020B0604020202020204" pitchFamily="34" charset="0"/>
              </a:rPr>
              <a:t>Victim Support: 0300 303 1977 </a:t>
            </a:r>
            <a:r>
              <a:rPr lang="en-GB" sz="2000" dirty="0">
                <a:cs typeface="Arial" panose="020B0604020202020204" pitchFamily="34" charset="0"/>
                <a:hlinkClick r:id="rId4"/>
              </a:rPr>
              <a:t>www.victimsupport.org.uk</a:t>
            </a:r>
            <a:r>
              <a:rPr lang="en-GB" sz="2000" dirty="0">
                <a:cs typeface="Arial" panose="020B0604020202020204" pitchFamily="34" charset="0"/>
              </a:rPr>
              <a:t> 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078794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520" y="980728"/>
            <a:ext cx="5321796" cy="562074"/>
          </a:xfrm>
        </p:spPr>
        <p:txBody>
          <a:bodyPr/>
          <a:lstStyle/>
          <a:p>
            <a:pPr algn="l"/>
            <a:r>
              <a:rPr lang="en-GB" sz="2800" dirty="0">
                <a:cs typeface="Arial" panose="020B0604020202020204" pitchFamily="34" charset="0"/>
              </a:rPr>
              <a:t>Further Information/Policies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650" y="2060848"/>
            <a:ext cx="8915400" cy="2476872"/>
          </a:xfrm>
        </p:spPr>
        <p:txBody>
          <a:bodyPr/>
          <a:lstStyle/>
          <a:p>
            <a:r>
              <a:rPr lang="en-GB" sz="2400" dirty="0">
                <a:cs typeface="Arial" panose="020B0604020202020204" pitchFamily="34" charset="0"/>
              </a:rPr>
              <a:t>BSCB website: (Includes CSE procedures) - </a:t>
            </a:r>
            <a:r>
              <a:rPr lang="en-GB" sz="2400" dirty="0">
                <a:cs typeface="Arial" panose="020B0604020202020204" pitchFamily="34" charset="0"/>
                <a:hlinkClick r:id="rId2"/>
              </a:rPr>
              <a:t>www.lscbbirmingham.org.uk</a:t>
            </a:r>
            <a:endParaRPr lang="en-GB" sz="2400" dirty="0">
              <a:cs typeface="Arial" panose="020B0604020202020204" pitchFamily="34" charset="0"/>
            </a:endParaRPr>
          </a:p>
          <a:p>
            <a:endParaRPr lang="en-GB" sz="2400" dirty="0">
              <a:cs typeface="Arial" panose="020B0604020202020204" pitchFamily="34" charset="0"/>
            </a:endParaRPr>
          </a:p>
          <a:p>
            <a:r>
              <a:rPr lang="en-GB" sz="2400" dirty="0">
                <a:cs typeface="Arial" panose="020B0604020202020204" pitchFamily="34" charset="0"/>
              </a:rPr>
              <a:t>National Working Group (NWG) for Sexually Exploited Children and Young People: </a:t>
            </a:r>
            <a:r>
              <a:rPr lang="en-GB" sz="2400" dirty="0">
                <a:cs typeface="Arial" panose="020B0604020202020204" pitchFamily="34" charset="0"/>
                <a:hlinkClick r:id="rId3"/>
              </a:rPr>
              <a:t>www.nationalworkinggroup.org</a:t>
            </a:r>
            <a:r>
              <a:rPr lang="en-GB" sz="2400" dirty="0">
                <a:cs typeface="Arial" panose="020B0604020202020204" pitchFamily="34" charset="0"/>
              </a:rPr>
              <a:t> </a:t>
            </a:r>
          </a:p>
          <a:p>
            <a:endParaRPr lang="en-GB" sz="2400" dirty="0">
              <a:cs typeface="Arial" panose="020B0604020202020204" pitchFamily="34" charset="0"/>
            </a:endParaRPr>
          </a:p>
          <a:p>
            <a:r>
              <a:rPr lang="en-GB" sz="2400" dirty="0">
                <a:cs typeface="Arial" panose="020B0604020202020204" pitchFamily="34" charset="0"/>
              </a:rPr>
              <a:t>See me, Hear Me (Regional Work) </a:t>
            </a:r>
            <a:r>
              <a:rPr lang="en-GB" sz="2400" dirty="0">
                <a:cs typeface="Arial" panose="020B0604020202020204" pitchFamily="34" charset="0"/>
                <a:hlinkClick r:id="rId4"/>
              </a:rPr>
              <a:t>www.seeme-hearme.org.uk</a:t>
            </a:r>
            <a:r>
              <a:rPr lang="en-GB" sz="2400" dirty="0">
                <a:cs typeface="Arial" panose="020B0604020202020204" pitchFamily="34" charset="0"/>
              </a:rPr>
              <a:t> </a:t>
            </a:r>
            <a:endParaRPr lang="en-GB" sz="4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06565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2800" dirty="0">
                <a:solidFill>
                  <a:prstClr val="black"/>
                </a:solidFill>
                <a:latin typeface="Arial Nova"/>
              </a:rPr>
              <a:t>Resources</a:t>
            </a:r>
            <a:r>
              <a:rPr lang="en-GB" sz="3200" dirty="0">
                <a:solidFill>
                  <a:prstClr val="black"/>
                </a:solidFill>
                <a:latin typeface="Arial Nova"/>
              </a:rPr>
              <a:t>: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04" y="1124744"/>
            <a:ext cx="8915400" cy="4525963"/>
          </a:xfrm>
        </p:spPr>
        <p:txBody>
          <a:bodyPr/>
          <a:lstStyle/>
          <a:p>
            <a:pPr marL="0" lvl="0" indent="0">
              <a:buNone/>
              <a:defRPr/>
            </a:pPr>
            <a:r>
              <a:rPr lang="en-GB" sz="1000" b="1" u="sng" dirty="0">
                <a:solidFill>
                  <a:prstClr val="black"/>
                </a:solidFill>
              </a:rPr>
              <a:t>Useful websites</a:t>
            </a:r>
          </a:p>
          <a:p>
            <a:pPr lvl="0">
              <a:defRPr/>
            </a:pPr>
            <a:r>
              <a:rPr lang="en-GB" sz="1000" dirty="0">
                <a:solidFill>
                  <a:prstClr val="black"/>
                </a:solidFill>
              </a:rPr>
              <a:t>Barnardos Space – </a:t>
            </a:r>
            <a:r>
              <a:rPr lang="en-GB" sz="1000" dirty="0">
                <a:solidFill>
                  <a:prstClr val="black"/>
                </a:solidFill>
                <a:hlinkClick r:id="rId2"/>
              </a:rPr>
              <a:t>www.barnardos.org.uk</a:t>
            </a:r>
            <a:r>
              <a:rPr lang="en-GB" sz="1000" dirty="0">
                <a:solidFill>
                  <a:prstClr val="black"/>
                </a:solidFill>
              </a:rPr>
              <a:t>  </a:t>
            </a:r>
          </a:p>
          <a:p>
            <a:pPr lvl="0">
              <a:defRPr/>
            </a:pPr>
            <a:r>
              <a:rPr lang="en-GB" sz="1000" dirty="0">
                <a:solidFill>
                  <a:prstClr val="black"/>
                </a:solidFill>
              </a:rPr>
              <a:t>Phoenix Project –  </a:t>
            </a:r>
            <a:r>
              <a:rPr lang="en-GB" sz="1000" dirty="0">
                <a:solidFill>
                  <a:prstClr val="black"/>
                </a:solidFill>
                <a:hlinkClick r:id="rId3"/>
              </a:rPr>
              <a:t>www.spurgeons.org</a:t>
            </a:r>
            <a:r>
              <a:rPr lang="en-GB" sz="1000" dirty="0">
                <a:solidFill>
                  <a:prstClr val="black"/>
                </a:solidFill>
              </a:rPr>
              <a:t> </a:t>
            </a:r>
          </a:p>
          <a:p>
            <a:pPr lvl="0">
              <a:defRPr/>
            </a:pPr>
            <a:r>
              <a:rPr lang="en-GB" sz="1000" dirty="0">
                <a:solidFill>
                  <a:prstClr val="black"/>
                </a:solidFill>
              </a:rPr>
              <a:t>Childrens Society – </a:t>
            </a:r>
            <a:r>
              <a:rPr lang="en-GB" sz="1000" dirty="0">
                <a:solidFill>
                  <a:prstClr val="black"/>
                </a:solidFill>
                <a:hlinkClick r:id="rId4"/>
              </a:rPr>
              <a:t>www.childrenssociety.org.uk</a:t>
            </a:r>
            <a:r>
              <a:rPr lang="en-GB" sz="1000" dirty="0">
                <a:solidFill>
                  <a:prstClr val="black"/>
                </a:solidFill>
              </a:rPr>
              <a:t> </a:t>
            </a:r>
          </a:p>
          <a:p>
            <a:pPr lvl="0">
              <a:defRPr/>
            </a:pPr>
            <a:r>
              <a:rPr lang="en-GB" sz="1000" dirty="0">
                <a:solidFill>
                  <a:prstClr val="black"/>
                </a:solidFill>
              </a:rPr>
              <a:t>CEOP -  </a:t>
            </a:r>
            <a:r>
              <a:rPr lang="en-GB" sz="1000" dirty="0">
                <a:solidFill>
                  <a:prstClr val="black"/>
                </a:solidFill>
                <a:hlinkClick r:id="rId5"/>
              </a:rPr>
              <a:t>www.ceop.police.uk</a:t>
            </a:r>
            <a:r>
              <a:rPr lang="en-GB" sz="1000" dirty="0">
                <a:solidFill>
                  <a:prstClr val="black"/>
                </a:solidFill>
              </a:rPr>
              <a:t> </a:t>
            </a:r>
          </a:p>
          <a:p>
            <a:pPr lvl="0">
              <a:defRPr/>
            </a:pPr>
            <a:r>
              <a:rPr lang="en-GB" sz="1000" dirty="0">
                <a:solidFill>
                  <a:prstClr val="black"/>
                </a:solidFill>
              </a:rPr>
              <a:t>PACE (parents against child exploitation) – </a:t>
            </a:r>
            <a:r>
              <a:rPr lang="en-GB" sz="1000" dirty="0">
                <a:solidFill>
                  <a:prstClr val="black"/>
                </a:solidFill>
                <a:hlinkClick r:id="rId6"/>
              </a:rPr>
              <a:t>www.paceuk.info</a:t>
            </a:r>
            <a:r>
              <a:rPr lang="en-GB" sz="1000" dirty="0">
                <a:solidFill>
                  <a:prstClr val="black"/>
                </a:solidFill>
              </a:rPr>
              <a:t>   </a:t>
            </a:r>
          </a:p>
          <a:p>
            <a:pPr lvl="0">
              <a:defRPr/>
            </a:pPr>
            <a:r>
              <a:rPr lang="en-GB" sz="1000" dirty="0">
                <a:solidFill>
                  <a:prstClr val="black"/>
                </a:solidFill>
              </a:rPr>
              <a:t>Blast – </a:t>
            </a:r>
            <a:r>
              <a:rPr lang="en-GB" sz="1000" dirty="0">
                <a:solidFill>
                  <a:prstClr val="black"/>
                </a:solidFill>
                <a:hlinkClick r:id="rId7"/>
              </a:rPr>
              <a:t>www.mmesmac.co.uk</a:t>
            </a:r>
            <a:r>
              <a:rPr lang="en-GB" sz="1000" dirty="0">
                <a:solidFill>
                  <a:prstClr val="black"/>
                </a:solidFill>
              </a:rPr>
              <a:t> </a:t>
            </a:r>
          </a:p>
          <a:p>
            <a:pPr marL="0" lvl="0" indent="0">
              <a:buNone/>
              <a:defRPr/>
            </a:pPr>
            <a:endParaRPr lang="en-GB" sz="1000" b="1" u="sng" dirty="0">
              <a:solidFill>
                <a:prstClr val="black"/>
              </a:solidFill>
            </a:endParaRPr>
          </a:p>
          <a:p>
            <a:pPr marL="0" lvl="0" indent="0">
              <a:buNone/>
              <a:defRPr/>
            </a:pPr>
            <a:r>
              <a:rPr lang="en-GB" sz="1000" b="1" u="sng" dirty="0">
                <a:solidFill>
                  <a:prstClr val="black"/>
                </a:solidFill>
              </a:rPr>
              <a:t>Research</a:t>
            </a:r>
          </a:p>
          <a:p>
            <a:pPr lvl="0">
              <a:defRPr/>
            </a:pPr>
            <a:r>
              <a:rPr lang="en-GB" sz="1200" dirty="0">
                <a:solidFill>
                  <a:prstClr val="black"/>
                </a:solidFill>
              </a:rPr>
              <a:t>Puppet on a string 2009 – Barnardos</a:t>
            </a:r>
          </a:p>
          <a:p>
            <a:pPr lvl="0">
              <a:defRPr/>
            </a:pPr>
            <a:r>
              <a:rPr lang="en-GB" sz="1200" dirty="0">
                <a:solidFill>
                  <a:prstClr val="black"/>
                </a:solidFill>
              </a:rPr>
              <a:t>Unprotected, Overprotected: meeting the needs of young people with learning difficulties who experience, or are at risk of sexual exploitation – Barnardos 2015 </a:t>
            </a:r>
          </a:p>
          <a:p>
            <a:pPr lvl="0">
              <a:defRPr/>
            </a:pPr>
            <a:r>
              <a:rPr lang="en-GB" sz="1200" dirty="0">
                <a:solidFill>
                  <a:prstClr val="black"/>
                </a:solidFill>
              </a:rPr>
              <a:t>Its Not on The Radar – Barnardos 2016 </a:t>
            </a:r>
          </a:p>
          <a:p>
            <a:pPr lvl="0">
              <a:defRPr/>
            </a:pPr>
            <a:r>
              <a:rPr lang="en-GB" sz="1200" dirty="0">
                <a:solidFill>
                  <a:prstClr val="black"/>
                </a:solidFill>
              </a:rPr>
              <a:t>Real Voices: Child Sexual Exploitation In Manchester – Ann Coffey 2014</a:t>
            </a:r>
          </a:p>
          <a:p>
            <a:pPr lvl="0">
              <a:defRPr/>
            </a:pPr>
            <a:r>
              <a:rPr lang="en-GB" sz="1200" dirty="0">
                <a:solidFill>
                  <a:prstClr val="black"/>
                </a:solidFill>
              </a:rPr>
              <a:t>Safeguarding children and young people who go Missing  In  London – Childrens Society </a:t>
            </a:r>
          </a:p>
          <a:p>
            <a:pPr lvl="0">
              <a:defRPr/>
            </a:pPr>
            <a:r>
              <a:rPr lang="en-GB" sz="1200" dirty="0">
                <a:solidFill>
                  <a:prstClr val="black"/>
                </a:solidFill>
              </a:rPr>
              <a:t>Safeguarding Children and young people from sexual exploitation – DFE 2009</a:t>
            </a:r>
          </a:p>
          <a:p>
            <a:pPr lvl="0">
              <a:defRPr/>
            </a:pPr>
            <a:r>
              <a:rPr lang="en-GB" sz="1200" dirty="0">
                <a:solidFill>
                  <a:prstClr val="black"/>
                </a:solidFill>
              </a:rPr>
              <a:t>Independent Inquiry into Child Sexual Exploitation in Rotherham (1997 – 2013) – Rotherham MBC 2014 </a:t>
            </a:r>
          </a:p>
          <a:p>
            <a:pPr lvl="0">
              <a:defRPr/>
            </a:pPr>
            <a:r>
              <a:rPr lang="en-GB" sz="1200" dirty="0">
                <a:solidFill>
                  <a:prstClr val="black"/>
                </a:solidFill>
              </a:rPr>
              <a:t>Evan Stark’s Coercive Control 2016 •“Sex without consent, I suppose that is rape”: How young people in England understand sexual consent</a:t>
            </a:r>
          </a:p>
          <a:p>
            <a:pPr lvl="0">
              <a:defRPr/>
            </a:pPr>
            <a:r>
              <a:rPr lang="en-GB" sz="1200" dirty="0">
                <a:solidFill>
                  <a:prstClr val="black"/>
                </a:solidFill>
              </a:rPr>
              <a:t>“If only someone had listened”: Office of the Children's Commissioner's Inquiry into Child Sexual Exploitation in Gangs and Groups Final Report</a:t>
            </a:r>
          </a:p>
          <a:p>
            <a:pPr lvl="0">
              <a:defRPr/>
            </a:pPr>
            <a:r>
              <a:rPr lang="en-GB" sz="1200" dirty="0">
                <a:solidFill>
                  <a:prstClr val="black"/>
                </a:solidFill>
              </a:rPr>
              <a:t>"It's wrong... but you get used to it": A qualitative study of gang-associated sexual violence towards, and exploitation of, young people in England</a:t>
            </a:r>
          </a:p>
        </p:txBody>
      </p:sp>
    </p:spTree>
    <p:extLst>
      <p:ext uri="{BB962C8B-B14F-4D97-AF65-F5344CB8AC3E}">
        <p14:creationId xmlns:p14="http://schemas.microsoft.com/office/powerpoint/2010/main" val="3923091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altLang="en-US" sz="2800" dirty="0">
                <a:solidFill>
                  <a:prstClr val="black"/>
                </a:solidFill>
                <a:latin typeface="Arial Nova"/>
              </a:rPr>
              <a:t>Videos and Additional Resources: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04" y="1052736"/>
            <a:ext cx="8915400" cy="4525963"/>
          </a:xfrm>
        </p:spPr>
        <p:txBody>
          <a:bodyPr/>
          <a:lstStyle/>
          <a:p>
            <a:pPr marL="0" lvl="0" indent="0" eaLnBrk="0" fontAlgn="base" hangingPunct="0">
              <a:spcAft>
                <a:spcPct val="0"/>
              </a:spcAft>
              <a:buNone/>
              <a:defRPr/>
            </a:pPr>
            <a:r>
              <a:rPr lang="en-GB" sz="1400" b="1" dirty="0">
                <a:solidFill>
                  <a:prstClr val="black"/>
                </a:solidFill>
                <a:latin typeface="Arial Nova" pitchFamily="34" charset="0"/>
              </a:rPr>
              <a:t>You Tube</a:t>
            </a:r>
            <a:endParaRPr lang="en-GB" sz="1100" b="1" dirty="0">
              <a:solidFill>
                <a:prstClr val="black"/>
              </a:solidFill>
              <a:latin typeface="Arial Nova" pitchFamily="34" charset="0"/>
            </a:endParaRPr>
          </a:p>
          <a:p>
            <a:pPr lvl="0" eaLnBrk="0" fontAlgn="base" hangingPunct="0"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n-GB" sz="1400" dirty="0">
                <a:solidFill>
                  <a:prstClr val="black"/>
                </a:solidFill>
                <a:latin typeface="Arial Nova" pitchFamily="34" charset="0"/>
              </a:rPr>
              <a:t>Victim Blaming language – </a:t>
            </a:r>
            <a:r>
              <a:rPr lang="en-GB" sz="1400" dirty="0">
                <a:solidFill>
                  <a:prstClr val="black"/>
                </a:solidFill>
                <a:latin typeface="Arial Nova" pitchFamily="34" charset="0"/>
                <a:hlinkClick r:id="rId2"/>
              </a:rPr>
              <a:t>https://youtu.be/0-R3FVCEN8I</a:t>
            </a:r>
            <a:r>
              <a:rPr lang="en-GB" sz="1400" dirty="0">
                <a:solidFill>
                  <a:prstClr val="black"/>
                </a:solidFill>
                <a:latin typeface="Arial Nova" pitchFamily="34" charset="0"/>
              </a:rPr>
              <a:t> </a:t>
            </a:r>
          </a:p>
          <a:p>
            <a:pPr lvl="0" eaLnBrk="0" fontAlgn="base" hangingPunct="0"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n-GB" sz="1400" dirty="0" err="1">
                <a:solidFill>
                  <a:prstClr val="black"/>
                </a:solidFill>
                <a:latin typeface="Arial Nova" pitchFamily="34" charset="0"/>
              </a:rPr>
              <a:t>Keighleigh’s</a:t>
            </a:r>
            <a:r>
              <a:rPr lang="en-GB" sz="1400" dirty="0">
                <a:solidFill>
                  <a:prstClr val="black"/>
                </a:solidFill>
                <a:latin typeface="Arial Nova" pitchFamily="34" charset="0"/>
              </a:rPr>
              <a:t> Story - </a:t>
            </a:r>
            <a:r>
              <a:rPr lang="en-GB" sz="1400" dirty="0">
                <a:solidFill>
                  <a:prstClr val="black"/>
                </a:solidFill>
                <a:latin typeface="Arial Nova" pitchFamily="34" charset="0"/>
                <a:hlinkClick r:id="rId3"/>
              </a:rPr>
              <a:t>https://youtu.be/WsbYHI-rZOE</a:t>
            </a:r>
            <a:r>
              <a:rPr lang="en-GB" sz="1400" dirty="0">
                <a:solidFill>
                  <a:prstClr val="black"/>
                </a:solidFill>
                <a:latin typeface="Arial Nova" pitchFamily="34" charset="0"/>
              </a:rPr>
              <a:t> </a:t>
            </a:r>
          </a:p>
          <a:p>
            <a:pPr lvl="0" eaLnBrk="0" fontAlgn="base" hangingPunct="0"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n-GB" sz="1400" dirty="0">
                <a:solidFill>
                  <a:prstClr val="black"/>
                </a:solidFill>
                <a:latin typeface="Arial Nova" pitchFamily="34" charset="0"/>
              </a:rPr>
              <a:t>Know the signs Emma’s Story - </a:t>
            </a:r>
            <a:r>
              <a:rPr lang="en-GB" sz="1400" dirty="0">
                <a:solidFill>
                  <a:prstClr val="black"/>
                </a:solidFill>
                <a:latin typeface="Arial Nova" pitchFamily="34" charset="0"/>
                <a:hlinkClick r:id="rId4"/>
              </a:rPr>
              <a:t>https://youtu.be/pnTYFeZNLkQ</a:t>
            </a:r>
            <a:r>
              <a:rPr lang="en-GB" sz="1400" dirty="0">
                <a:solidFill>
                  <a:prstClr val="black"/>
                </a:solidFill>
                <a:latin typeface="Arial Nova" pitchFamily="34" charset="0"/>
              </a:rPr>
              <a:t> </a:t>
            </a:r>
          </a:p>
          <a:p>
            <a:pPr lvl="0" eaLnBrk="0" fontAlgn="base" hangingPunct="0"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n-GB" sz="1400" dirty="0">
                <a:solidFill>
                  <a:prstClr val="black"/>
                </a:solidFill>
                <a:latin typeface="Arial Nova" pitchFamily="34" charset="0"/>
              </a:rPr>
              <a:t>My New Friend - </a:t>
            </a:r>
            <a:r>
              <a:rPr lang="en-GB" sz="1400" dirty="0">
                <a:solidFill>
                  <a:prstClr val="black"/>
                </a:solidFill>
                <a:latin typeface="Arial Nova" pitchFamily="34" charset="0"/>
                <a:hlinkClick r:id="rId5"/>
              </a:rPr>
              <a:t>https://youtu.be/S5m40qOesDg</a:t>
            </a:r>
            <a:r>
              <a:rPr lang="en-GB" sz="1400" dirty="0">
                <a:solidFill>
                  <a:prstClr val="black"/>
                </a:solidFill>
                <a:latin typeface="Arial Nova" pitchFamily="34" charset="0"/>
              </a:rPr>
              <a:t> </a:t>
            </a:r>
          </a:p>
          <a:p>
            <a:pPr lvl="0" eaLnBrk="0" fontAlgn="base" hangingPunct="0"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n-GB" sz="1400" dirty="0">
                <a:solidFill>
                  <a:prstClr val="black"/>
                </a:solidFill>
                <a:latin typeface="Arial Nova" pitchFamily="34" charset="0"/>
              </a:rPr>
              <a:t>Same Risk, Difference Gender - </a:t>
            </a:r>
            <a:r>
              <a:rPr lang="en-GB" sz="1400" dirty="0">
                <a:solidFill>
                  <a:prstClr val="black"/>
                </a:solidFill>
                <a:latin typeface="Arial Nova" pitchFamily="34" charset="0"/>
                <a:hlinkClick r:id="rId6"/>
              </a:rPr>
              <a:t>https://youtu.be/1cbXXjzkh90</a:t>
            </a:r>
            <a:r>
              <a:rPr lang="en-GB" sz="1400" dirty="0">
                <a:solidFill>
                  <a:prstClr val="black"/>
                </a:solidFill>
                <a:latin typeface="Arial Nova" pitchFamily="34" charset="0"/>
              </a:rPr>
              <a:t> </a:t>
            </a:r>
          </a:p>
          <a:p>
            <a:pPr lvl="0" eaLnBrk="0" fontAlgn="base" hangingPunct="0"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n-GB" sz="1400" dirty="0">
                <a:solidFill>
                  <a:prstClr val="black"/>
                </a:solidFill>
                <a:latin typeface="Arial Nova" pitchFamily="34" charset="0"/>
              </a:rPr>
              <a:t>Peer On Peer - </a:t>
            </a:r>
            <a:r>
              <a:rPr lang="en-GB" sz="1400" dirty="0">
                <a:solidFill>
                  <a:prstClr val="black"/>
                </a:solidFill>
                <a:latin typeface="Arial Nova" pitchFamily="34" charset="0"/>
                <a:hlinkClick r:id="rId7"/>
              </a:rPr>
              <a:t>https://youtu.be/4cG6s3LIS7E</a:t>
            </a:r>
            <a:r>
              <a:rPr lang="en-GB" sz="1400" dirty="0">
                <a:solidFill>
                  <a:prstClr val="black"/>
                </a:solidFill>
                <a:latin typeface="Arial Nova" pitchFamily="34" charset="0"/>
              </a:rPr>
              <a:t> </a:t>
            </a:r>
          </a:p>
          <a:p>
            <a:pPr lvl="0" eaLnBrk="0" fontAlgn="base" hangingPunct="0"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n-GB" sz="1400" dirty="0">
                <a:solidFill>
                  <a:prstClr val="black"/>
                </a:solidFill>
                <a:latin typeface="Arial Nova" pitchFamily="34" charset="0"/>
              </a:rPr>
              <a:t>Sick Party Trailer – </a:t>
            </a:r>
            <a:r>
              <a:rPr lang="en-GB" sz="1400" dirty="0">
                <a:solidFill>
                  <a:prstClr val="black"/>
                </a:solidFill>
                <a:latin typeface="Arial Nova" pitchFamily="34" charset="0"/>
                <a:hlinkClick r:id="rId8"/>
              </a:rPr>
              <a:t>https://youtu.be/XasNkfQ5AVM?list=PLdWKPB6EDrynsMIsEqY-XfMDzEGAV1SSl</a:t>
            </a:r>
            <a:r>
              <a:rPr lang="en-GB" sz="1400" dirty="0">
                <a:solidFill>
                  <a:prstClr val="black"/>
                </a:solidFill>
                <a:latin typeface="Arial Nova" pitchFamily="34" charset="0"/>
              </a:rPr>
              <a:t> </a:t>
            </a:r>
          </a:p>
          <a:p>
            <a:pPr lvl="0" eaLnBrk="0" fontAlgn="base" hangingPunct="0"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n-GB" sz="1400" dirty="0">
                <a:solidFill>
                  <a:prstClr val="black"/>
                </a:solidFill>
                <a:latin typeface="Arial Nova" pitchFamily="34" charset="0"/>
              </a:rPr>
              <a:t>It’s not because he loves you - </a:t>
            </a:r>
            <a:r>
              <a:rPr lang="en-GB" sz="1400" dirty="0">
                <a:solidFill>
                  <a:prstClr val="black"/>
                </a:solidFill>
                <a:latin typeface="Arial Nova" pitchFamily="34" charset="0"/>
                <a:hlinkClick r:id="rId9"/>
              </a:rPr>
              <a:t>https://youtu.be/RdJt2g28q6k</a:t>
            </a:r>
            <a:r>
              <a:rPr lang="en-GB" sz="1400" dirty="0">
                <a:solidFill>
                  <a:prstClr val="black"/>
                </a:solidFill>
                <a:latin typeface="Arial Nova" pitchFamily="34" charset="0"/>
              </a:rPr>
              <a:t> </a:t>
            </a:r>
          </a:p>
          <a:p>
            <a:pPr lvl="0" eaLnBrk="0" fontAlgn="base" hangingPunct="0"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n-GB" sz="1400" dirty="0">
                <a:solidFill>
                  <a:prstClr val="black"/>
                </a:solidFill>
                <a:latin typeface="Arial Nova" pitchFamily="34" charset="0"/>
              </a:rPr>
              <a:t>Chelsea’s Choice - </a:t>
            </a:r>
            <a:r>
              <a:rPr lang="en-GB" sz="1400" dirty="0">
                <a:solidFill>
                  <a:prstClr val="black"/>
                </a:solidFill>
                <a:latin typeface="Arial Nova" pitchFamily="34" charset="0"/>
                <a:hlinkClick r:id="rId10"/>
              </a:rPr>
              <a:t>https://youtu.be/bAo8Yly8rFk</a:t>
            </a:r>
            <a:r>
              <a:rPr lang="en-GB" sz="1400" dirty="0">
                <a:solidFill>
                  <a:prstClr val="black"/>
                </a:solidFill>
                <a:latin typeface="Arial Nova" pitchFamily="34" charset="0"/>
              </a:rPr>
              <a:t> </a:t>
            </a:r>
          </a:p>
          <a:p>
            <a:pPr lvl="0" eaLnBrk="0" fontAlgn="base" hangingPunct="0"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n-GB" sz="1400" dirty="0">
                <a:solidFill>
                  <a:prstClr val="black"/>
                </a:solidFill>
                <a:latin typeface="Arial Nova" pitchFamily="34" charset="0"/>
              </a:rPr>
              <a:t>The voices of child - </a:t>
            </a:r>
            <a:r>
              <a:rPr lang="en-GB" sz="1400" dirty="0">
                <a:solidFill>
                  <a:prstClr val="black"/>
                </a:solidFill>
                <a:latin typeface="Arial Nova" pitchFamily="34" charset="0"/>
                <a:hlinkClick r:id="rId11"/>
              </a:rPr>
              <a:t>https://youtu.be/vj2Eo7xbwW4</a:t>
            </a:r>
            <a:r>
              <a:rPr lang="en-GB" sz="1400" dirty="0">
                <a:solidFill>
                  <a:prstClr val="black"/>
                </a:solidFill>
                <a:latin typeface="Arial Nova" pitchFamily="34" charset="0"/>
              </a:rPr>
              <a:t> </a:t>
            </a:r>
          </a:p>
          <a:p>
            <a:pPr lvl="0" eaLnBrk="0" fontAlgn="base" hangingPunct="0"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n-GB" sz="1400" dirty="0">
                <a:solidFill>
                  <a:prstClr val="black"/>
                </a:solidFill>
                <a:latin typeface="Arial Nova" pitchFamily="34" charset="0"/>
              </a:rPr>
              <a:t>Breaking Through - </a:t>
            </a:r>
            <a:r>
              <a:rPr lang="en-GB" sz="1400" dirty="0">
                <a:solidFill>
                  <a:prstClr val="black"/>
                </a:solidFill>
                <a:latin typeface="Arial Nova" pitchFamily="34" charset="0"/>
                <a:hlinkClick r:id="rId12"/>
              </a:rPr>
              <a:t>https://youtu.be/AItnP55q54c</a:t>
            </a:r>
            <a:r>
              <a:rPr lang="en-GB" sz="1400" dirty="0">
                <a:solidFill>
                  <a:prstClr val="black"/>
                </a:solidFill>
                <a:latin typeface="Arial Nova" pitchFamily="34" charset="0"/>
              </a:rPr>
              <a:t> </a:t>
            </a:r>
          </a:p>
          <a:p>
            <a:pPr lvl="0" eaLnBrk="0" fontAlgn="base" hangingPunct="0"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n-GB" sz="1400" dirty="0">
                <a:solidFill>
                  <a:prstClr val="black"/>
                </a:solidFill>
                <a:latin typeface="Arial Nova" pitchFamily="34" charset="0"/>
              </a:rPr>
              <a:t>Jay’s Story – </a:t>
            </a:r>
            <a:r>
              <a:rPr lang="en-GB" sz="1400" dirty="0">
                <a:solidFill>
                  <a:prstClr val="black"/>
                </a:solidFill>
                <a:latin typeface="Arial Nova" pitchFamily="34" charset="0"/>
                <a:hlinkClick r:id="rId8"/>
              </a:rPr>
              <a:t>https://youtu.be/XasNkfQ5AVM?list=PLdWKPB6EDrynsMIsEqY-XfMDzEGAV1SSl</a:t>
            </a:r>
            <a:r>
              <a:rPr lang="en-GB" sz="1400" dirty="0">
                <a:solidFill>
                  <a:prstClr val="black"/>
                </a:solidFill>
                <a:latin typeface="Arial Nova" pitchFamily="34" charset="0"/>
              </a:rPr>
              <a:t> </a:t>
            </a:r>
          </a:p>
          <a:p>
            <a:pPr lvl="0" eaLnBrk="0" fontAlgn="base" hangingPunct="0"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n-GB" sz="1400" dirty="0">
                <a:solidFill>
                  <a:prstClr val="black"/>
                </a:solidFill>
                <a:latin typeface="Arial Nova" pitchFamily="34" charset="0"/>
              </a:rPr>
              <a:t>CSE - </a:t>
            </a:r>
            <a:r>
              <a:rPr lang="en-GB" sz="1400" dirty="0">
                <a:solidFill>
                  <a:prstClr val="black"/>
                </a:solidFill>
                <a:latin typeface="Arial Nova" pitchFamily="34" charset="0"/>
                <a:hlinkClick r:id="rId13"/>
              </a:rPr>
              <a:t>https://youtu.be/oq4DLVmtLm0</a:t>
            </a:r>
            <a:r>
              <a:rPr lang="en-GB" sz="1400" dirty="0">
                <a:solidFill>
                  <a:prstClr val="black"/>
                </a:solidFill>
                <a:latin typeface="Arial Nova" pitchFamily="34" charset="0"/>
              </a:rPr>
              <a:t> </a:t>
            </a:r>
          </a:p>
          <a:p>
            <a:pPr lvl="0" eaLnBrk="0" fontAlgn="base" hangingPunct="0"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n-GB" sz="1400" dirty="0">
                <a:solidFill>
                  <a:prstClr val="black"/>
                </a:solidFill>
                <a:latin typeface="Arial Nova" pitchFamily="34" charset="0"/>
              </a:rPr>
              <a:t>CSE &amp; ME - </a:t>
            </a:r>
            <a:r>
              <a:rPr lang="en-GB" sz="1400" dirty="0">
                <a:solidFill>
                  <a:prstClr val="black"/>
                </a:solidFill>
                <a:latin typeface="Arial Nova" pitchFamily="34" charset="0"/>
                <a:hlinkClick r:id="rId14"/>
              </a:rPr>
              <a:t>https://youtu.be/LhqQw8YCJvg</a:t>
            </a:r>
            <a:r>
              <a:rPr lang="en-GB" sz="1400" dirty="0">
                <a:solidFill>
                  <a:prstClr val="black"/>
                </a:solidFill>
                <a:latin typeface="Arial Nova" pitchFamily="34" charset="0"/>
              </a:rPr>
              <a:t> </a:t>
            </a:r>
          </a:p>
          <a:p>
            <a:pPr lvl="0" eaLnBrk="0" fontAlgn="base" hangingPunct="0"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n-GB" sz="1400" dirty="0">
                <a:solidFill>
                  <a:prstClr val="black"/>
                </a:solidFill>
                <a:latin typeface="Arial Nova" pitchFamily="34" charset="0"/>
              </a:rPr>
              <a:t>Alright Charlie - </a:t>
            </a:r>
            <a:r>
              <a:rPr lang="en-GB" sz="1400" dirty="0">
                <a:solidFill>
                  <a:prstClr val="black"/>
                </a:solidFill>
                <a:latin typeface="Arial Nova" pitchFamily="34" charset="0"/>
                <a:hlinkClick r:id="rId15"/>
              </a:rPr>
              <a:t>https://youtu.be/UGEgn767XAk</a:t>
            </a:r>
            <a:r>
              <a:rPr lang="en-GB" sz="1400" dirty="0">
                <a:solidFill>
                  <a:prstClr val="black"/>
                </a:solidFill>
                <a:latin typeface="Arial Nova" pitchFamily="34" charset="0"/>
              </a:rPr>
              <a:t> </a:t>
            </a:r>
          </a:p>
          <a:p>
            <a:pPr lvl="0" eaLnBrk="0" fontAlgn="base" hangingPunct="0"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n-GB" sz="1400" dirty="0">
                <a:solidFill>
                  <a:prstClr val="black"/>
                </a:solidFill>
                <a:latin typeface="Arial Nova" pitchFamily="34" charset="0"/>
              </a:rPr>
              <a:t>Cut Them Free - </a:t>
            </a:r>
            <a:r>
              <a:rPr lang="en-GB" sz="1400" dirty="0">
                <a:solidFill>
                  <a:prstClr val="black"/>
                </a:solidFill>
                <a:latin typeface="Arial Nova" pitchFamily="34" charset="0"/>
                <a:hlinkClick r:id="rId16"/>
              </a:rPr>
              <a:t>https://youtu.be/WiTlsCpl6Vg</a:t>
            </a:r>
            <a:r>
              <a:rPr lang="en-GB" sz="1400" dirty="0">
                <a:solidFill>
                  <a:prstClr val="black"/>
                </a:solidFill>
                <a:latin typeface="Arial Nova" pitchFamily="34" charset="0"/>
              </a:rPr>
              <a:t> </a:t>
            </a:r>
          </a:p>
          <a:p>
            <a:pPr lvl="0" eaLnBrk="0" fontAlgn="base" hangingPunct="0"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n-GB" sz="1400" dirty="0">
                <a:solidFill>
                  <a:prstClr val="black"/>
                </a:solidFill>
                <a:latin typeface="Arial Nova" pitchFamily="34" charset="0"/>
              </a:rPr>
              <a:t>Cup of Tea Consent – </a:t>
            </a:r>
            <a:r>
              <a:rPr lang="en-GB" sz="1400" dirty="0">
                <a:solidFill>
                  <a:prstClr val="black"/>
                </a:solidFill>
                <a:latin typeface="Arial Nova" pitchFamily="34" charset="0"/>
                <a:hlinkClick r:id="rId17"/>
              </a:rPr>
              <a:t>https://www.youtube.com/watch?v=j31cYNHET68</a:t>
            </a:r>
            <a:r>
              <a:rPr lang="en-GB" sz="1400" dirty="0">
                <a:solidFill>
                  <a:prstClr val="black"/>
                </a:solidFill>
                <a:latin typeface="Arial Nova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132788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64684" y="3626512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0121 464 7967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24608" y="3234462"/>
            <a:ext cx="36724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Birmingham CSE &amp; Missing Team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64686" y="4345259"/>
            <a:ext cx="30963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www.seeme-hearme.org.uk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24608" y="4000487"/>
            <a:ext cx="4608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MASEcentral@birmingham.gov.uk</a:t>
            </a:r>
          </a:p>
        </p:txBody>
      </p:sp>
    </p:spTree>
    <p:extLst>
      <p:ext uri="{BB962C8B-B14F-4D97-AF65-F5344CB8AC3E}">
        <p14:creationId xmlns:p14="http://schemas.microsoft.com/office/powerpoint/2010/main" val="2431629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Aims of Session: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Raise awareness and enhance existing knowledge and understanding of CSE, enabling you to better safeguard children and young people from sexual  exploitation, through: </a:t>
            </a:r>
          </a:p>
          <a:p>
            <a:r>
              <a:rPr lang="en-GB" sz="2800" dirty="0"/>
              <a:t>Identification </a:t>
            </a:r>
          </a:p>
          <a:p>
            <a:r>
              <a:rPr lang="en-GB" sz="2800" dirty="0"/>
              <a:t>Support </a:t>
            </a:r>
          </a:p>
          <a:p>
            <a:r>
              <a:rPr lang="en-GB" sz="2800" dirty="0"/>
              <a:t>Protection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3051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GB" altLang="en-US" sz="3200" dirty="0">
                <a:solidFill>
                  <a:prstClr val="black"/>
                </a:solidFill>
                <a:ea typeface="+mn-ea"/>
                <a:cs typeface="+mn-cs"/>
              </a:rPr>
              <a:t>Birmingham Specialised CSE Team</a:t>
            </a:r>
            <a:br>
              <a:rPr lang="en-GB" altLang="en-US" sz="3200" dirty="0">
                <a:solidFill>
                  <a:prstClr val="black"/>
                </a:solidFill>
                <a:ea typeface="+mn-ea"/>
                <a:cs typeface="+mn-cs"/>
              </a:rPr>
            </a:br>
            <a:endParaRPr lang="en-GB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  <a:defRPr/>
            </a:pPr>
            <a:r>
              <a:rPr lang="en-GB" sz="1200" b="1" u="sng" dirty="0">
                <a:solidFill>
                  <a:prstClr val="black"/>
                </a:solidFill>
              </a:rPr>
              <a:t>Management </a:t>
            </a:r>
            <a:r>
              <a:rPr lang="en-GB" sz="1200" dirty="0">
                <a:solidFill>
                  <a:prstClr val="black"/>
                </a:solidFill>
              </a:rPr>
              <a:t>					</a:t>
            </a:r>
            <a:r>
              <a:rPr lang="en-GB" sz="1200" b="1" u="sng" dirty="0">
                <a:solidFill>
                  <a:prstClr val="black"/>
                </a:solidFill>
              </a:rPr>
              <a:t>Missing Support Workers:</a:t>
            </a:r>
            <a:r>
              <a:rPr lang="en-GB" sz="1200" dirty="0">
                <a:solidFill>
                  <a:prstClr val="black"/>
                </a:solidFill>
              </a:rPr>
              <a:t>			</a:t>
            </a:r>
          </a:p>
          <a:p>
            <a:pPr marL="0" lvl="0" indent="0">
              <a:buNone/>
              <a:defRPr/>
            </a:pPr>
            <a:r>
              <a:rPr lang="en-GB" sz="1200" dirty="0">
                <a:solidFill>
                  <a:prstClr val="black"/>
                </a:solidFill>
              </a:rPr>
              <a:t>Assistant Director/Strategic Lead– Debbie Currie		Angela Turton</a:t>
            </a:r>
          </a:p>
          <a:p>
            <a:pPr marL="0" lvl="0" indent="0">
              <a:buNone/>
              <a:defRPr/>
            </a:pPr>
            <a:r>
              <a:rPr lang="en-GB" sz="1200" dirty="0">
                <a:solidFill>
                  <a:prstClr val="black"/>
                </a:solidFill>
              </a:rPr>
              <a:t>HOS – Marshelene Williams				Derron Bowen</a:t>
            </a:r>
          </a:p>
          <a:p>
            <a:pPr marL="0" lvl="0" indent="0">
              <a:buNone/>
              <a:defRPr/>
            </a:pPr>
            <a:r>
              <a:rPr lang="en-GB" sz="1200" dirty="0">
                <a:solidFill>
                  <a:prstClr val="black"/>
                </a:solidFill>
              </a:rPr>
              <a:t>Team Manager – Karen Brookes			Stephanie Johnson</a:t>
            </a:r>
          </a:p>
          <a:p>
            <a:pPr marL="0" lvl="0" indent="0">
              <a:buNone/>
              <a:defRPr/>
            </a:pPr>
            <a:endParaRPr lang="en-GB" sz="1200" b="1" u="sng" dirty="0">
              <a:solidFill>
                <a:prstClr val="black"/>
              </a:solidFill>
            </a:endParaRPr>
          </a:p>
          <a:p>
            <a:pPr marL="0" lvl="0" indent="0">
              <a:buNone/>
              <a:defRPr/>
            </a:pPr>
            <a:r>
              <a:rPr lang="en-GB" sz="1200" b="1" u="sng" dirty="0">
                <a:solidFill>
                  <a:prstClr val="black"/>
                </a:solidFill>
              </a:rPr>
              <a:t>Coordinators</a:t>
            </a:r>
            <a:r>
              <a:rPr lang="en-GB" sz="1200" dirty="0">
                <a:solidFill>
                  <a:prstClr val="black"/>
                </a:solidFill>
              </a:rPr>
              <a:t>					</a:t>
            </a:r>
            <a:r>
              <a:rPr lang="en-GB" sz="1200" b="1" u="sng" dirty="0">
                <a:solidFill>
                  <a:prstClr val="black"/>
                </a:solidFill>
              </a:rPr>
              <a:t>WMP Coordinators</a:t>
            </a:r>
          </a:p>
          <a:p>
            <a:pPr marL="0" lvl="0" indent="0">
              <a:buNone/>
              <a:defRPr/>
            </a:pPr>
            <a:r>
              <a:rPr lang="en-GB" sz="1200" dirty="0">
                <a:solidFill>
                  <a:prstClr val="black"/>
                </a:solidFill>
              </a:rPr>
              <a:t>East  - Lynette Reid</a:t>
            </a:r>
          </a:p>
          <a:p>
            <a:pPr marL="0" lvl="0" indent="0">
              <a:buNone/>
              <a:defRPr/>
            </a:pPr>
            <a:r>
              <a:rPr lang="en-GB" sz="1200" dirty="0">
                <a:solidFill>
                  <a:prstClr val="black"/>
                </a:solidFill>
              </a:rPr>
              <a:t>South – Katie Storer-Young				East – DC Rhonda Grant</a:t>
            </a:r>
          </a:p>
          <a:p>
            <a:pPr marL="0" lvl="0" indent="0">
              <a:buNone/>
              <a:defRPr/>
            </a:pPr>
            <a:r>
              <a:rPr lang="en-GB" sz="1200" dirty="0">
                <a:solidFill>
                  <a:prstClr val="black"/>
                </a:solidFill>
              </a:rPr>
              <a:t>NWC – Rachel Hopkinson				South – DC Dawn Bryan</a:t>
            </a:r>
          </a:p>
          <a:p>
            <a:pPr marL="0" lvl="0" indent="0">
              <a:buNone/>
              <a:defRPr/>
            </a:pPr>
            <a:r>
              <a:rPr lang="en-GB" sz="1200" b="1" dirty="0">
                <a:solidFill>
                  <a:prstClr val="black"/>
                </a:solidFill>
                <a:hlinkClick r:id="rId2"/>
              </a:rPr>
              <a:t>masecentral@birmingham.gov.uk</a:t>
            </a:r>
            <a:r>
              <a:rPr lang="en-GB" sz="1200" b="1" dirty="0">
                <a:solidFill>
                  <a:prstClr val="black"/>
                </a:solidFill>
              </a:rPr>
              <a:t>          			</a:t>
            </a:r>
            <a:r>
              <a:rPr lang="en-GB" sz="1200" dirty="0">
                <a:solidFill>
                  <a:prstClr val="black"/>
                </a:solidFill>
              </a:rPr>
              <a:t>NWC – DC Michelle Palmer</a:t>
            </a:r>
          </a:p>
          <a:p>
            <a:pPr marL="0" lvl="0" indent="0">
              <a:buNone/>
              <a:defRPr/>
            </a:pPr>
            <a:r>
              <a:rPr lang="en-GB" sz="1200" b="1" dirty="0">
                <a:solidFill>
                  <a:prstClr val="black"/>
                </a:solidFill>
              </a:rPr>
              <a:t>					@west-midlands.pnn.police.uk </a:t>
            </a:r>
          </a:p>
          <a:p>
            <a:pPr marL="0" lvl="0" indent="0">
              <a:buNone/>
              <a:defRPr/>
            </a:pPr>
            <a:r>
              <a:rPr lang="en-GB" sz="1200" b="1" u="sng" dirty="0">
                <a:solidFill>
                  <a:prstClr val="black"/>
                </a:solidFill>
              </a:rPr>
              <a:t>Health CSE Named Nurses</a:t>
            </a:r>
          </a:p>
          <a:p>
            <a:pPr marL="0" lvl="0" indent="0">
              <a:buNone/>
              <a:defRPr/>
            </a:pPr>
            <a:r>
              <a:rPr lang="en-GB" sz="1200" dirty="0">
                <a:solidFill>
                  <a:prstClr val="black"/>
                </a:solidFill>
              </a:rPr>
              <a:t>East – Claire Capewell </a:t>
            </a:r>
          </a:p>
          <a:p>
            <a:pPr marL="0" lvl="0" indent="0">
              <a:buNone/>
              <a:defRPr/>
            </a:pPr>
            <a:r>
              <a:rPr lang="en-GB" sz="1200" dirty="0">
                <a:solidFill>
                  <a:prstClr val="black"/>
                </a:solidFill>
              </a:rPr>
              <a:t>South – Alison Jones </a:t>
            </a:r>
          </a:p>
          <a:p>
            <a:pPr marL="0" lvl="0" indent="0">
              <a:buNone/>
              <a:defRPr/>
            </a:pPr>
            <a:r>
              <a:rPr lang="en-GB" sz="1200" dirty="0">
                <a:solidFill>
                  <a:prstClr val="black"/>
                </a:solidFill>
              </a:rPr>
              <a:t>NWC – Loretta Dickinson</a:t>
            </a:r>
          </a:p>
          <a:p>
            <a:pPr marL="0" lvl="0" indent="0">
              <a:buNone/>
              <a:defRPr/>
            </a:pPr>
            <a:r>
              <a:rPr lang="en-GB" sz="1200" b="1" dirty="0">
                <a:solidFill>
                  <a:prstClr val="black"/>
                </a:solidFill>
              </a:rPr>
              <a:t>BCHNT.CSECMOG@nhs.net</a:t>
            </a:r>
            <a:r>
              <a:rPr lang="en-GB" sz="1200" b="1" u="sng" dirty="0">
                <a:solidFill>
                  <a:prstClr val="black"/>
                </a:solidFill>
              </a:rPr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1100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549" y="125760"/>
            <a:ext cx="8915400" cy="1143000"/>
          </a:xfrm>
        </p:spPr>
        <p:txBody>
          <a:bodyPr/>
          <a:lstStyle/>
          <a:p>
            <a:r>
              <a:rPr lang="en-GB" altLang="en-US" sz="2800" dirty="0">
                <a:solidFill>
                  <a:prstClr val="black"/>
                </a:solidFill>
              </a:rPr>
              <a:t>What  is Child Sexual Exploitation? (CSE)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549" y="1268760"/>
            <a:ext cx="8915400" cy="4525963"/>
          </a:xfrm>
        </p:spPr>
        <p:txBody>
          <a:bodyPr/>
          <a:lstStyle/>
          <a:p>
            <a:pPr lvl="0" eaLnBrk="0" fontAlgn="base" hangingPunct="0"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n-GB" sz="2200" dirty="0">
                <a:solidFill>
                  <a:prstClr val="black"/>
                </a:solidFill>
              </a:rPr>
              <a:t>A form of Child Sexual Abuse (CSA)</a:t>
            </a:r>
          </a:p>
          <a:p>
            <a:pPr lvl="0" eaLnBrk="0" fontAlgn="base" hangingPunct="0"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n-GB" sz="2200" dirty="0">
                <a:solidFill>
                  <a:prstClr val="black"/>
                </a:solidFill>
              </a:rPr>
              <a:t>The new Government definition of CSE was launched on 16th February 2017 along with new working together advice on CSE:</a:t>
            </a:r>
          </a:p>
          <a:p>
            <a:pPr lvl="0" eaLnBrk="0" fontAlgn="base" hangingPunct="0">
              <a:spcAft>
                <a:spcPct val="0"/>
              </a:spcAft>
              <a:buFont typeface="Wingdings" pitchFamily="2" charset="2"/>
              <a:buChar char="§"/>
              <a:defRPr/>
            </a:pPr>
            <a:endParaRPr lang="en-GB" sz="2200" dirty="0">
              <a:solidFill>
                <a:prstClr val="black"/>
              </a:solidFill>
            </a:endParaRPr>
          </a:p>
          <a:p>
            <a:pPr marL="400050" lvl="1" indent="0" eaLnBrk="0" fontAlgn="base" hangingPunct="0">
              <a:spcAft>
                <a:spcPct val="0"/>
              </a:spcAft>
              <a:buNone/>
              <a:defRPr/>
            </a:pPr>
            <a:r>
              <a:rPr lang="en-GB" sz="2000" i="1" dirty="0">
                <a:solidFill>
                  <a:prstClr val="black"/>
                </a:solidFill>
              </a:rPr>
              <a:t>Child sexual exploitation is a form of child sexual abuse. It occurs where an individual or group takes advantage of an imbalance of power to </a:t>
            </a:r>
            <a:r>
              <a:rPr lang="en-GB" sz="2000" i="1" dirty="0">
                <a:solidFill>
                  <a:srgbClr val="FF0000"/>
                </a:solidFill>
              </a:rPr>
              <a:t>coerce, manipulate or deceive </a:t>
            </a:r>
            <a:r>
              <a:rPr lang="en-GB" sz="2000" i="1" dirty="0">
                <a:solidFill>
                  <a:prstClr val="black"/>
                </a:solidFill>
              </a:rPr>
              <a:t>a child or young person under the age of 18 into sexual activity:</a:t>
            </a:r>
          </a:p>
          <a:p>
            <a:pPr marL="857250" lvl="1" indent="-457200" eaLnBrk="0" fontAlgn="base" hangingPunct="0">
              <a:spcAft>
                <a:spcPct val="0"/>
              </a:spcAft>
              <a:buFont typeface="Arial" pitchFamily="34" charset="0"/>
              <a:buAutoNum type="alphaLcParenBoth"/>
              <a:defRPr/>
            </a:pPr>
            <a:r>
              <a:rPr lang="en-GB" sz="2000" i="1" dirty="0">
                <a:solidFill>
                  <a:srgbClr val="0070C0"/>
                </a:solidFill>
              </a:rPr>
              <a:t>in exchange for something the victim needs or wants, and/or</a:t>
            </a:r>
          </a:p>
          <a:p>
            <a:pPr marL="857250" lvl="1" indent="-457200" eaLnBrk="0" fontAlgn="base" hangingPunct="0">
              <a:spcAft>
                <a:spcPct val="0"/>
              </a:spcAft>
              <a:buFont typeface="Arial" pitchFamily="34" charset="0"/>
              <a:buAutoNum type="alphaLcParenBoth"/>
              <a:defRPr/>
            </a:pPr>
            <a:r>
              <a:rPr lang="en-GB" sz="2000" i="1" dirty="0">
                <a:solidFill>
                  <a:srgbClr val="0070C0"/>
                </a:solidFill>
              </a:rPr>
              <a:t>for the financial advantage or increased status of the perpetrator or facilitator.</a:t>
            </a:r>
          </a:p>
          <a:p>
            <a:pPr marL="400050" lvl="1" indent="0" eaLnBrk="0" fontAlgn="base" hangingPunct="0">
              <a:spcAft>
                <a:spcPct val="0"/>
              </a:spcAft>
              <a:buNone/>
              <a:defRPr/>
            </a:pPr>
            <a:r>
              <a:rPr lang="en-GB" sz="2000" i="1" dirty="0">
                <a:solidFill>
                  <a:prstClr val="black"/>
                </a:solidFill>
              </a:rPr>
              <a:t>The victim may have been sexually exploited even if the sexual activity appears consensual. Child sexual exploitation does not always involve physical contact; it can also occur through the use of technology.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0014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Models of CSE: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Online </a:t>
            </a:r>
          </a:p>
          <a:p>
            <a:r>
              <a:rPr lang="en-GB" sz="2800" dirty="0"/>
              <a:t>Street/public area</a:t>
            </a:r>
          </a:p>
          <a:p>
            <a:r>
              <a:rPr lang="en-GB" sz="2800" dirty="0"/>
              <a:t>Party</a:t>
            </a:r>
          </a:p>
          <a:p>
            <a:r>
              <a:rPr lang="en-GB" sz="2800" dirty="0"/>
              <a:t>Groups</a:t>
            </a:r>
          </a:p>
          <a:p>
            <a:r>
              <a:rPr lang="en-GB" sz="2800" dirty="0"/>
              <a:t>Gangs</a:t>
            </a:r>
          </a:p>
          <a:p>
            <a:r>
              <a:rPr lang="en-GB" sz="2800" dirty="0"/>
              <a:t>Peer on peer</a:t>
            </a:r>
          </a:p>
          <a:p>
            <a:r>
              <a:rPr lang="en-GB" sz="2800" dirty="0"/>
              <a:t>Abuse of authority</a:t>
            </a:r>
          </a:p>
          <a:p>
            <a:r>
              <a:rPr lang="en-GB" sz="2800" dirty="0"/>
              <a:t>Witchcraft</a:t>
            </a:r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64968" y="1628800"/>
            <a:ext cx="4953000" cy="245605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GB" altLang="en-US" sz="2400" b="0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Teens consuming alcohol/drugs with older adults.</a:t>
            </a:r>
          </a:p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GB" altLang="en-US" sz="2400" b="0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Inappropriate relationships with teens and older people.</a:t>
            </a:r>
          </a:p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GB" altLang="en-US" sz="2400" b="0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Internet, social media, mobile phone.</a:t>
            </a:r>
          </a:p>
        </p:txBody>
      </p:sp>
    </p:spTree>
    <p:extLst>
      <p:ext uri="{BB962C8B-B14F-4D97-AF65-F5344CB8AC3E}">
        <p14:creationId xmlns:p14="http://schemas.microsoft.com/office/powerpoint/2010/main" val="4189155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 dirty="0">
                <a:solidFill>
                  <a:prstClr val="black"/>
                </a:solidFill>
              </a:rPr>
              <a:t>How to respond to CSE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0" fontAlgn="base" hangingPunct="0">
              <a:spcAft>
                <a:spcPct val="0"/>
              </a:spcAft>
              <a:buFont typeface="Wingdings" pitchFamily="2" charset="2"/>
              <a:buChar char="§"/>
            </a:pPr>
            <a:r>
              <a:rPr lang="en-GB" altLang="en-US" sz="2400" dirty="0">
                <a:solidFill>
                  <a:prstClr val="black"/>
                </a:solidFill>
              </a:rPr>
              <a:t>Children and young people do not make informed choices to enter or remain in sexual exploitation, but do so due to coercion, enticement, manipulation or desperation.</a:t>
            </a:r>
          </a:p>
          <a:p>
            <a:pPr lvl="0" eaLnBrk="0" fontAlgn="base" hangingPunct="0">
              <a:spcAft>
                <a:spcPct val="0"/>
              </a:spcAft>
              <a:buFont typeface="Wingdings" pitchFamily="2" charset="2"/>
              <a:buChar char="§"/>
            </a:pPr>
            <a:endParaRPr lang="en-GB" altLang="en-US" sz="2400" dirty="0">
              <a:solidFill>
                <a:prstClr val="black"/>
              </a:solidFill>
            </a:endParaRPr>
          </a:p>
          <a:p>
            <a:pPr lvl="0" eaLnBrk="0" fontAlgn="base" hangingPunct="0">
              <a:spcAft>
                <a:spcPct val="0"/>
              </a:spcAft>
              <a:buFont typeface="Wingdings" pitchFamily="2" charset="2"/>
              <a:buChar char="§"/>
            </a:pPr>
            <a:r>
              <a:rPr lang="en-GB" altLang="en-US" sz="2400" dirty="0">
                <a:solidFill>
                  <a:srgbClr val="0070C0"/>
                </a:solidFill>
              </a:rPr>
              <a:t>Young people under 16 cannot legally consent to sexual activity: </a:t>
            </a:r>
            <a:r>
              <a:rPr lang="en-GB" altLang="en-US" sz="2400" dirty="0">
                <a:solidFill>
                  <a:prstClr val="black"/>
                </a:solidFill>
              </a:rPr>
              <a:t>sexual activity with children under the age of 13 is statutory rape.</a:t>
            </a:r>
          </a:p>
          <a:p>
            <a:pPr lvl="0" eaLnBrk="0" fontAlgn="base" hangingPunct="0">
              <a:spcAft>
                <a:spcPct val="0"/>
              </a:spcAft>
              <a:buFont typeface="Wingdings" pitchFamily="2" charset="2"/>
              <a:buChar char="§"/>
            </a:pPr>
            <a:endParaRPr lang="en-GB" altLang="en-US" sz="2400" dirty="0">
              <a:solidFill>
                <a:prstClr val="black"/>
              </a:solidFill>
            </a:endParaRPr>
          </a:p>
          <a:p>
            <a:pPr lvl="0" eaLnBrk="0" fontAlgn="base" hangingPunct="0">
              <a:spcAft>
                <a:spcPct val="0"/>
              </a:spcAft>
              <a:buFont typeface="Wingdings" pitchFamily="2" charset="2"/>
              <a:buChar char="§"/>
            </a:pPr>
            <a:r>
              <a:rPr lang="en-GB" altLang="en-US" sz="2400" dirty="0">
                <a:solidFill>
                  <a:srgbClr val="FF0000"/>
                </a:solidFill>
              </a:rPr>
              <a:t>Sexually exploited children and young people should be treated as victims of abuse, not as offenders.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308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4000" dirty="0"/>
              <a:t>What can I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04" y="1556792"/>
            <a:ext cx="8915400" cy="4525963"/>
          </a:xfrm>
        </p:spPr>
        <p:txBody>
          <a:bodyPr/>
          <a:lstStyle/>
          <a:p>
            <a:pPr lvl="0" eaLnBrk="0" fontAlgn="base" hangingPunct="0">
              <a:lnSpc>
                <a:spcPct val="150000"/>
              </a:lnSpc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n-GB" sz="1800" dirty="0"/>
              <a:t>Know the warning signs.</a:t>
            </a:r>
          </a:p>
          <a:p>
            <a:pPr lvl="0" eaLnBrk="0" fontAlgn="base" hangingPunct="0">
              <a:lnSpc>
                <a:spcPct val="150000"/>
              </a:lnSpc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n-GB" sz="1800" dirty="0"/>
              <a:t>Understand healthy relationships and talk about it with children.</a:t>
            </a:r>
          </a:p>
          <a:p>
            <a:pPr lvl="0" eaLnBrk="0" fontAlgn="base" hangingPunct="0">
              <a:lnSpc>
                <a:spcPct val="150000"/>
              </a:lnSpc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n-GB" sz="1800" dirty="0"/>
              <a:t>What is acceptable and what is not, what is a crime.</a:t>
            </a:r>
          </a:p>
          <a:p>
            <a:pPr lvl="0" eaLnBrk="0" fontAlgn="base" hangingPunct="0">
              <a:lnSpc>
                <a:spcPct val="150000"/>
              </a:lnSpc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n-GB" sz="1800" dirty="0"/>
              <a:t>Understand Social media.</a:t>
            </a:r>
          </a:p>
          <a:p>
            <a:pPr lvl="0" eaLnBrk="0" fontAlgn="base" hangingPunct="0">
              <a:lnSpc>
                <a:spcPct val="150000"/>
              </a:lnSpc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n-GB" sz="1800" dirty="0"/>
              <a:t>Liaise with parents, foster carers and key-workers.</a:t>
            </a:r>
          </a:p>
          <a:p>
            <a:pPr lvl="0" eaLnBrk="0" fontAlgn="base" hangingPunct="0">
              <a:lnSpc>
                <a:spcPct val="150000"/>
              </a:lnSpc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n-GB" sz="1800" dirty="0"/>
              <a:t>Mobile phones are key to ascertaining numbers for potential abusers.</a:t>
            </a:r>
          </a:p>
          <a:p>
            <a:pPr lvl="0" eaLnBrk="0" fontAlgn="base" hangingPunct="0">
              <a:lnSpc>
                <a:spcPct val="150000"/>
              </a:lnSpc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n-GB" sz="1800" dirty="0"/>
              <a:t>Completion of FIB form (Force Intelligence Bureau) and forwarded  to the police.</a:t>
            </a:r>
          </a:p>
          <a:p>
            <a:pPr lvl="0" eaLnBrk="0" fontAlgn="base" hangingPunct="0">
              <a:lnSpc>
                <a:spcPct val="150000"/>
              </a:lnSpc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n-GB" sz="1800" dirty="0"/>
              <a:t>CSE screening – Screening tool.</a:t>
            </a:r>
          </a:p>
          <a:p>
            <a:pPr lvl="0" eaLnBrk="0" fontAlgn="base" hangingPunct="0">
              <a:lnSpc>
                <a:spcPct val="150000"/>
              </a:lnSpc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n-GB" sz="1800" dirty="0"/>
              <a:t>Discuss concerns with CSE coordinators/team.</a:t>
            </a:r>
          </a:p>
          <a:p>
            <a:pPr lvl="0" eaLnBrk="0" fontAlgn="base" hangingPunct="0">
              <a:lnSpc>
                <a:spcPct val="150000"/>
              </a:lnSpc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n-GB" sz="1800" dirty="0"/>
              <a:t>Strategy discussions – Remember CSE is a crime.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0677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600" dirty="0">
                <a:solidFill>
                  <a:prstClr val="black"/>
                </a:solidFill>
                <a:latin typeface="+mn-lt"/>
              </a:rPr>
              <a:t>Culture &amp; Language </a:t>
            </a:r>
            <a:endParaRPr lang="en-GB" sz="5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04" y="1772816"/>
            <a:ext cx="8915400" cy="4525963"/>
          </a:xfrm>
        </p:spPr>
        <p:txBody>
          <a:bodyPr/>
          <a:lstStyle/>
          <a:p>
            <a:pPr marL="0" lvl="0" indent="0" algn="ctr" eaLnBrk="0" fontAlgn="base" hangingPunct="0">
              <a:spcAft>
                <a:spcPct val="0"/>
              </a:spcAft>
              <a:buNone/>
            </a:pPr>
            <a:r>
              <a:rPr lang="en-GB" altLang="en-US" sz="2400" dirty="0">
                <a:solidFill>
                  <a:prstClr val="black"/>
                </a:solidFill>
              </a:rPr>
              <a:t>“This child is putting themselves at risk”</a:t>
            </a:r>
          </a:p>
          <a:p>
            <a:pPr marL="0" lvl="0" indent="0" algn="ctr" eaLnBrk="0" fontAlgn="base" hangingPunct="0">
              <a:spcAft>
                <a:spcPct val="0"/>
              </a:spcAft>
              <a:buNone/>
            </a:pPr>
            <a:r>
              <a:rPr lang="en-GB" altLang="en-US" sz="2400" dirty="0">
                <a:solidFill>
                  <a:prstClr val="black"/>
                </a:solidFill>
              </a:rPr>
              <a:t>“This child is making themselves vulnerable”</a:t>
            </a:r>
          </a:p>
          <a:p>
            <a:pPr marL="0" lvl="0" indent="0" algn="ctr" eaLnBrk="0" fontAlgn="base" hangingPunct="0">
              <a:spcAft>
                <a:spcPct val="0"/>
              </a:spcAft>
              <a:buNone/>
            </a:pPr>
            <a:r>
              <a:rPr lang="en-GB" altLang="en-US" sz="2400" dirty="0">
                <a:solidFill>
                  <a:prstClr val="black"/>
                </a:solidFill>
              </a:rPr>
              <a:t>Or </a:t>
            </a:r>
          </a:p>
          <a:p>
            <a:pPr marL="0" lvl="0" indent="0" algn="ctr" eaLnBrk="0" fontAlgn="base" hangingPunct="0">
              <a:spcAft>
                <a:spcPct val="0"/>
              </a:spcAft>
              <a:buNone/>
            </a:pPr>
            <a:r>
              <a:rPr lang="en-GB" altLang="en-US" sz="2400" dirty="0">
                <a:solidFill>
                  <a:prstClr val="black"/>
                </a:solidFill>
              </a:rPr>
              <a:t> “This child is being targeted by unknown adults with a suspected motivation for sexual exploitation”</a:t>
            </a:r>
          </a:p>
          <a:p>
            <a:pPr marL="0" lvl="0" indent="0" algn="ctr" eaLnBrk="0" fontAlgn="base" hangingPunct="0">
              <a:spcAft>
                <a:spcPct val="0"/>
              </a:spcAft>
              <a:buNone/>
            </a:pPr>
            <a:r>
              <a:rPr lang="en-GB" altLang="en-US" sz="2400" dirty="0">
                <a:solidFill>
                  <a:prstClr val="black"/>
                </a:solidFill>
              </a:rPr>
              <a:t>“This child is lacking the safety of appropriate protective parenting, supervision and boundaries”</a:t>
            </a:r>
          </a:p>
          <a:p>
            <a:pPr marL="0" lvl="0" indent="0" algn="ctr" eaLnBrk="0" fontAlgn="base" hangingPunct="0">
              <a:spcAft>
                <a:spcPct val="0"/>
              </a:spcAft>
              <a:buNone/>
            </a:pPr>
            <a:endParaRPr lang="en-GB" altLang="en-US" sz="2400" dirty="0">
              <a:solidFill>
                <a:prstClr val="black"/>
              </a:solidFill>
              <a:latin typeface="Arial Nova"/>
            </a:endParaRPr>
          </a:p>
          <a:p>
            <a:pPr marL="0" lvl="0" indent="0" algn="ctr" eaLnBrk="0" fontAlgn="base" hangingPunct="0">
              <a:spcAft>
                <a:spcPct val="0"/>
              </a:spcAft>
              <a:buNone/>
            </a:pPr>
            <a:r>
              <a:rPr lang="en-GB" altLang="en-US" sz="1600" dirty="0">
                <a:solidFill>
                  <a:prstClr val="black"/>
                </a:solidFill>
                <a:latin typeface="Arial Nova"/>
              </a:rPr>
              <a:t>Young person view of professional language – </a:t>
            </a:r>
            <a:r>
              <a:rPr lang="en-GB" altLang="en-US" sz="1600" u="sng" dirty="0">
                <a:solidFill>
                  <a:prstClr val="black"/>
                </a:solidFill>
                <a:latin typeface="Arial Nova"/>
                <a:hlinkClick r:id="rId2"/>
              </a:rPr>
              <a:t>https://youtu.be/0-R3FVCEN8I</a:t>
            </a:r>
            <a:endParaRPr lang="en-GB" altLang="en-US" sz="1600" dirty="0">
              <a:solidFill>
                <a:prstClr val="black"/>
              </a:solidFill>
              <a:latin typeface="Arial Nova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914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Intelligence Sharing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3DD315AE-A8FF-0E41-A6B9-830BBAF578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512" y="1417638"/>
            <a:ext cx="5268730" cy="6094494"/>
          </a:xfrm>
        </p:spPr>
      </p:pic>
    </p:spTree>
    <p:extLst>
      <p:ext uri="{BB962C8B-B14F-4D97-AF65-F5344CB8AC3E}">
        <p14:creationId xmlns:p14="http://schemas.microsoft.com/office/powerpoint/2010/main" val="94820223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SE Education conferen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1244</Words>
  <Application>Microsoft Office PowerPoint</Application>
  <PresentationFormat>A4 Paper (210x297 mm)</PresentationFormat>
  <Paragraphs>170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1_Custom Design</vt:lpstr>
      <vt:lpstr>2_Custom Design</vt:lpstr>
      <vt:lpstr>Custom Design</vt:lpstr>
      <vt:lpstr>3_Custom Design</vt:lpstr>
      <vt:lpstr>CSE Education conference</vt:lpstr>
      <vt:lpstr>PowerPoint Presentation</vt:lpstr>
      <vt:lpstr>Aims of Session:</vt:lpstr>
      <vt:lpstr>Birmingham Specialised CSE Team </vt:lpstr>
      <vt:lpstr>What  is Child Sexual Exploitation? (CSE)</vt:lpstr>
      <vt:lpstr>Models of CSE:</vt:lpstr>
      <vt:lpstr>How to respond to CSE</vt:lpstr>
      <vt:lpstr>What can I do?</vt:lpstr>
      <vt:lpstr>Culture &amp; Language </vt:lpstr>
      <vt:lpstr>Intelligence Sharing</vt:lpstr>
      <vt:lpstr>PowerPoint Presentation</vt:lpstr>
      <vt:lpstr>Coordinating Intelligence, Gathering and Disruption Activity</vt:lpstr>
      <vt:lpstr>Missing Children</vt:lpstr>
      <vt:lpstr>Missing Children</vt:lpstr>
      <vt:lpstr>Trafficking – It’s not just international!</vt:lpstr>
      <vt:lpstr>Where to go for Support – Birmingham </vt:lpstr>
      <vt:lpstr>Further Information/Policies</vt:lpstr>
      <vt:lpstr>Resources:</vt:lpstr>
      <vt:lpstr>Videos and Additional Resources:</vt:lpstr>
      <vt:lpstr>PowerPoint Presentation</vt:lpstr>
    </vt:vector>
  </TitlesOfParts>
  <Company>Service Birmingham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Service Birmingham</dc:creator>
  <cp:lastModifiedBy>Service Birmingham</cp:lastModifiedBy>
  <cp:revision>37</cp:revision>
  <cp:lastPrinted>2017-09-07T14:46:26Z</cp:lastPrinted>
  <dcterms:created xsi:type="dcterms:W3CDTF">2016-08-04T10:09:22Z</dcterms:created>
  <dcterms:modified xsi:type="dcterms:W3CDTF">2018-06-28T11:21:57Z</dcterms:modified>
</cp:coreProperties>
</file>