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307" r:id="rId2"/>
    <p:sldId id="310" r:id="rId3"/>
    <p:sldId id="311" r:id="rId4"/>
    <p:sldId id="308" r:id="rId5"/>
    <p:sldId id="30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4" d="100"/>
          <a:sy n="74" d="100"/>
        </p:scale>
        <p:origin x="-41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805B91-FBE7-447D-9B38-648332017AF4}" type="datetimeFigureOut">
              <a:rPr lang="en-GB" smtClean="0"/>
              <a:t>10/07/2018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D2FC17-7F21-470C-B510-C5D7BB8DE905}" type="slidenum">
              <a:rPr lang="en-GB" smtClean="0"/>
              <a:t>‹#›</a:t>
            </a:fld>
            <a:endParaRPr lang="en-GB"/>
          </a:p>
        </p:txBody>
      </p:sp>
    </p:spTree>
    <p:extLst>
      <p:ext uri="{BB962C8B-B14F-4D97-AF65-F5344CB8AC3E}">
        <p14:creationId xmlns:p14="http://schemas.microsoft.com/office/powerpoint/2010/main" val="1185849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1</a:t>
            </a:fld>
            <a:endParaRPr lang="en-GB"/>
          </a:p>
        </p:txBody>
      </p:sp>
    </p:spTree>
    <p:extLst>
      <p:ext uri="{BB962C8B-B14F-4D97-AF65-F5344CB8AC3E}">
        <p14:creationId xmlns:p14="http://schemas.microsoft.com/office/powerpoint/2010/main" val="3752916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2</a:t>
            </a:fld>
            <a:endParaRPr lang="en-GB"/>
          </a:p>
        </p:txBody>
      </p:sp>
    </p:spTree>
    <p:extLst>
      <p:ext uri="{BB962C8B-B14F-4D97-AF65-F5344CB8AC3E}">
        <p14:creationId xmlns:p14="http://schemas.microsoft.com/office/powerpoint/2010/main" val="1888129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3</a:t>
            </a:fld>
            <a:endParaRPr lang="en-GB"/>
          </a:p>
        </p:txBody>
      </p:sp>
    </p:spTree>
    <p:extLst>
      <p:ext uri="{BB962C8B-B14F-4D97-AF65-F5344CB8AC3E}">
        <p14:creationId xmlns:p14="http://schemas.microsoft.com/office/powerpoint/2010/main" val="1297355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4</a:t>
            </a:fld>
            <a:endParaRPr lang="en-GB"/>
          </a:p>
        </p:txBody>
      </p:sp>
    </p:spTree>
    <p:extLst>
      <p:ext uri="{BB962C8B-B14F-4D97-AF65-F5344CB8AC3E}">
        <p14:creationId xmlns:p14="http://schemas.microsoft.com/office/powerpoint/2010/main" val="3014151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Talent x effort = skill</a:t>
            </a:r>
          </a:p>
          <a:p>
            <a:r>
              <a:rPr lang="en-GB" b="1" dirty="0" smtClean="0"/>
              <a:t>Skill x effort = achievement</a:t>
            </a:r>
          </a:p>
          <a:p>
            <a:r>
              <a:rPr lang="en-GB" dirty="0" smtClean="0"/>
              <a:t>So what does it mean? Skill, or how good you are at something, isn't just something you're born with. Skill is the product of talent or potential in something multiplied by how much effort you put into it. </a:t>
            </a:r>
          </a:p>
          <a:p>
            <a:r>
              <a:rPr lang="en-GB" dirty="0" smtClean="0"/>
              <a:t>Achievement or success is taking that skill and putting even more effort into it. </a:t>
            </a:r>
          </a:p>
          <a:p>
            <a:r>
              <a:rPr lang="en-GB" dirty="0" smtClean="0"/>
              <a:t>"Without effort, your talent is nothing more than your unmet potential," Duckworth writes in her book.</a:t>
            </a:r>
          </a:p>
          <a:p>
            <a:r>
              <a:rPr lang="en-GB" dirty="0" smtClean="0"/>
              <a:t>When it comes to achieving something, effort is twice as important as any natural gift or talent. Here's what happens if you shift the equation around and apply the commutative property. </a:t>
            </a:r>
          </a:p>
          <a:p>
            <a:r>
              <a:rPr lang="en-GB" b="1" dirty="0" smtClean="0"/>
              <a:t>(Talent x effort) x effort = achievement </a:t>
            </a:r>
            <a:endParaRPr lang="en-GB" dirty="0" smtClean="0"/>
          </a:p>
          <a:p>
            <a:r>
              <a:rPr lang="en-GB" dirty="0" smtClean="0"/>
              <a:t>"Without effort, your skill is nothing more than what you could have done but didn't," Duckworth writes. </a:t>
            </a:r>
          </a:p>
          <a:p>
            <a:endParaRPr lang="en-GB" baseline="0" dirty="0" smtClean="0"/>
          </a:p>
        </p:txBody>
      </p:sp>
      <p:sp>
        <p:nvSpPr>
          <p:cNvPr id="4" name="Slide Number Placeholder 3"/>
          <p:cNvSpPr>
            <a:spLocks noGrp="1"/>
          </p:cNvSpPr>
          <p:nvPr>
            <p:ph type="sldNum" sz="quarter" idx="10"/>
          </p:nvPr>
        </p:nvSpPr>
        <p:spPr/>
        <p:txBody>
          <a:bodyPr/>
          <a:lstStyle/>
          <a:p>
            <a:fld id="{91D2803A-91AE-42B2-8520-31B8D2A2535D}" type="slidenum">
              <a:rPr lang="en-GB" smtClean="0"/>
              <a:t>5</a:t>
            </a:fld>
            <a:endParaRPr lang="en-GB"/>
          </a:p>
        </p:txBody>
      </p:sp>
    </p:spTree>
    <p:extLst>
      <p:ext uri="{BB962C8B-B14F-4D97-AF65-F5344CB8AC3E}">
        <p14:creationId xmlns:p14="http://schemas.microsoft.com/office/powerpoint/2010/main" val="14772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85505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299339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75667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832712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B15908-64A5-4CA1-BA63-9F0E4267B38D}" type="datetimeFigureOut">
              <a:rPr lang="en-GB" smtClean="0"/>
              <a:t>10/07/2018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67813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B15908-64A5-4CA1-BA63-9F0E4267B38D}"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414418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B15908-64A5-4CA1-BA63-9F0E4267B38D}" type="datetimeFigureOut">
              <a:rPr lang="en-GB" smtClean="0"/>
              <a:t>10/07/2018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3183347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15908-64A5-4CA1-BA63-9F0E4267B38D}" type="datetimeFigureOut">
              <a:rPr lang="en-GB" smtClean="0"/>
              <a:t>10/07/2018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50416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15908-64A5-4CA1-BA63-9F0E4267B38D}" type="datetimeFigureOut">
              <a:rPr lang="en-GB" smtClean="0"/>
              <a:t>10/07/2018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627133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5908-64A5-4CA1-BA63-9F0E4267B38D}"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2761949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B15908-64A5-4CA1-BA63-9F0E4267B38D}" type="datetimeFigureOut">
              <a:rPr lang="en-GB" smtClean="0"/>
              <a:t>10/07/2018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C57DD3-5DB6-42EE-842D-91038163C1F1}" type="slidenum">
              <a:rPr lang="en-GB" smtClean="0"/>
              <a:t>‹#›</a:t>
            </a:fld>
            <a:endParaRPr lang="en-GB"/>
          </a:p>
        </p:txBody>
      </p:sp>
    </p:spTree>
    <p:extLst>
      <p:ext uri="{BB962C8B-B14F-4D97-AF65-F5344CB8AC3E}">
        <p14:creationId xmlns:p14="http://schemas.microsoft.com/office/powerpoint/2010/main" val="1720691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15908-64A5-4CA1-BA63-9F0E4267B38D}" type="datetimeFigureOut">
              <a:rPr lang="en-GB" smtClean="0"/>
              <a:t>10/07/2018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C57DD3-5DB6-42EE-842D-91038163C1F1}" type="slidenum">
              <a:rPr lang="en-GB" smtClean="0"/>
              <a:t>‹#›</a:t>
            </a:fld>
            <a:endParaRPr lang="en-GB"/>
          </a:p>
        </p:txBody>
      </p:sp>
    </p:spTree>
    <p:extLst>
      <p:ext uri="{BB962C8B-B14F-4D97-AF65-F5344CB8AC3E}">
        <p14:creationId xmlns:p14="http://schemas.microsoft.com/office/powerpoint/2010/main" val="2995031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622329"/>
            <a:ext cx="7886700" cy="874678"/>
          </a:xfrm>
        </p:spPr>
        <p:txBody>
          <a:bodyPr>
            <a:normAutofit/>
          </a:bodyPr>
          <a:lstStyle/>
          <a:p>
            <a:pPr algn="ctr"/>
            <a:r>
              <a:rPr lang="en-GB" sz="3600" b="1" dirty="0" smtClean="0"/>
              <a:t>Child Sexual Exploitation (CSE)</a:t>
            </a:r>
            <a:endParaRPr lang="en-GB" sz="3600" b="1" dirty="0"/>
          </a:p>
        </p:txBody>
      </p:sp>
      <p:sp>
        <p:nvSpPr>
          <p:cNvPr id="3" name="Content Placeholder 2"/>
          <p:cNvSpPr>
            <a:spLocks noGrp="1"/>
          </p:cNvSpPr>
          <p:nvPr>
            <p:ph idx="1"/>
          </p:nvPr>
        </p:nvSpPr>
        <p:spPr>
          <a:xfrm>
            <a:off x="628650" y="1493949"/>
            <a:ext cx="7886700" cy="4862402"/>
          </a:xfrm>
        </p:spPr>
        <p:txBody>
          <a:bodyPr>
            <a:normAutofit fontScale="92500" lnSpcReduction="10000"/>
          </a:bodyPr>
          <a:lstStyle/>
          <a:p>
            <a:r>
              <a:rPr lang="en-GB" sz="2000" dirty="0"/>
              <a:t>Child sexual exploitation (CSE) is a type of sexual abuse. </a:t>
            </a:r>
            <a:endParaRPr lang="en-GB" sz="2000" dirty="0" smtClean="0"/>
          </a:p>
          <a:p>
            <a:r>
              <a:rPr lang="en-GB" sz="2000" dirty="0" smtClean="0"/>
              <a:t>Children </a:t>
            </a:r>
            <a:r>
              <a:rPr lang="en-GB" sz="2000" dirty="0"/>
              <a:t>may receive something - gifts, money, drugs, alcohol, attention or affection to persuade them to perform sexual activities. </a:t>
            </a:r>
            <a:endParaRPr lang="en-GB" sz="2000" dirty="0" smtClean="0"/>
          </a:p>
          <a:p>
            <a:r>
              <a:rPr lang="en-GB" sz="2000" dirty="0" smtClean="0"/>
              <a:t>In </a:t>
            </a:r>
            <a:r>
              <a:rPr lang="en-GB" sz="2000" dirty="0"/>
              <a:t>such an exploitative relationship, children may be tricked into believing they're in a loving, consensual relationship. </a:t>
            </a:r>
            <a:endParaRPr lang="en-GB" sz="2000" dirty="0" smtClean="0"/>
          </a:p>
          <a:p>
            <a:r>
              <a:rPr lang="en-GB" sz="2000" dirty="0" smtClean="0"/>
              <a:t>CSE </a:t>
            </a:r>
            <a:r>
              <a:rPr lang="en-GB" sz="2000" dirty="0"/>
              <a:t>may occur in person, but may also occur via the internet without any physical interaction between the victim and the perpetrator. </a:t>
            </a:r>
            <a:endParaRPr lang="en-GB" sz="2000" dirty="0" smtClean="0"/>
          </a:p>
          <a:p>
            <a:r>
              <a:rPr lang="en-GB" sz="2000" dirty="0" smtClean="0"/>
              <a:t>Sexual </a:t>
            </a:r>
            <a:r>
              <a:rPr lang="en-GB" sz="2000" dirty="0"/>
              <a:t>exploitation can also happen to young people in gangs.</a:t>
            </a:r>
          </a:p>
          <a:p>
            <a:r>
              <a:rPr lang="en-GB" sz="2000" dirty="0"/>
              <a:t>Young people often trust their abuser and don't understand that they're being abused. </a:t>
            </a:r>
            <a:endParaRPr lang="en-GB" sz="2000" dirty="0" smtClean="0"/>
          </a:p>
          <a:p>
            <a:r>
              <a:rPr lang="en-GB" sz="2000" dirty="0" smtClean="0"/>
              <a:t>They </a:t>
            </a:r>
            <a:r>
              <a:rPr lang="en-GB" sz="2000" dirty="0"/>
              <a:t>may depend on their abuser or be too scared to tell anyone what's happening</a:t>
            </a:r>
            <a:r>
              <a:rPr lang="en-GB" sz="2000" dirty="0" smtClean="0"/>
              <a:t>.</a:t>
            </a:r>
          </a:p>
          <a:p>
            <a:r>
              <a:rPr lang="en-GB" sz="2000" dirty="0" smtClean="0"/>
              <a:t>Nationally, 1 in 3 CSE victims is male, but this abuse is much more hidden.</a:t>
            </a:r>
            <a:endParaRPr lang="en-GB" sz="2000" dirty="0"/>
          </a:p>
          <a:p>
            <a:pPr marL="0" indent="0">
              <a:buNone/>
            </a:pPr>
            <a:endParaRPr lang="en-GB" sz="2000" b="1" dirty="0"/>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smtClean="0">
                <a:solidFill>
                  <a:prstClr val="white"/>
                </a:solidFill>
                <a:latin typeface="Century Gothic" panose="020B0502020202020204" pitchFamily="34" charset="0"/>
              </a:rPr>
              <a:t>Safeguarding Briefing</a:t>
            </a:r>
            <a:endParaRPr lang="en-GB" sz="2700" b="1" dirty="0">
              <a:solidFill>
                <a:prstClr val="white"/>
              </a:solidFill>
              <a:latin typeface="Century Gothic" panose="020B0502020202020204" pitchFamily="34" charset="0"/>
            </a:endParaRPr>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1828949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622329"/>
            <a:ext cx="7886700" cy="874678"/>
          </a:xfrm>
        </p:spPr>
        <p:txBody>
          <a:bodyPr>
            <a:normAutofit/>
          </a:bodyPr>
          <a:lstStyle/>
          <a:p>
            <a:pPr algn="ctr"/>
            <a:r>
              <a:rPr lang="en-GB" sz="3600" b="1" dirty="0" smtClean="0"/>
              <a:t>Online CSE</a:t>
            </a:r>
            <a:endParaRPr lang="en-GB" sz="3600" b="1" dirty="0"/>
          </a:p>
        </p:txBody>
      </p:sp>
      <p:sp>
        <p:nvSpPr>
          <p:cNvPr id="3" name="Content Placeholder 2"/>
          <p:cNvSpPr>
            <a:spLocks noGrp="1"/>
          </p:cNvSpPr>
          <p:nvPr>
            <p:ph idx="1"/>
          </p:nvPr>
        </p:nvSpPr>
        <p:spPr>
          <a:xfrm>
            <a:off x="628650" y="1493949"/>
            <a:ext cx="7886700" cy="4862402"/>
          </a:xfrm>
        </p:spPr>
        <p:txBody>
          <a:bodyPr>
            <a:normAutofit/>
          </a:bodyPr>
          <a:lstStyle/>
          <a:p>
            <a:pPr marL="0" indent="0">
              <a:buNone/>
            </a:pPr>
            <a:r>
              <a:rPr lang="en-GB" sz="2000" dirty="0"/>
              <a:t>When sexual exploitation happens online, young people may be persuaded, or forced, to:</a:t>
            </a:r>
          </a:p>
          <a:p>
            <a:pPr lvl="0"/>
            <a:r>
              <a:rPr lang="en-GB" sz="2000" dirty="0"/>
              <a:t>send or post sexually explicit images of themselves</a:t>
            </a:r>
          </a:p>
          <a:p>
            <a:pPr lvl="0"/>
            <a:r>
              <a:rPr lang="en-GB" sz="2000" dirty="0"/>
              <a:t>take part in sexual activities via a webcam or smartphone</a:t>
            </a:r>
          </a:p>
          <a:p>
            <a:pPr lvl="0"/>
            <a:r>
              <a:rPr lang="en-GB" sz="2000" dirty="0"/>
              <a:t>have sexual conversations by text or online.</a:t>
            </a:r>
          </a:p>
          <a:p>
            <a:r>
              <a:rPr lang="en-GB" sz="2000" dirty="0"/>
              <a:t>Abusers may threaten to send images, video or copies of conversations to the young person's friends and family unless they take part in other sexual activity.  </a:t>
            </a:r>
            <a:endParaRPr lang="en-GB" sz="2000" dirty="0" smtClean="0"/>
          </a:p>
          <a:p>
            <a:r>
              <a:rPr lang="en-GB" sz="2000" dirty="0" smtClean="0"/>
              <a:t>Images </a:t>
            </a:r>
            <a:r>
              <a:rPr lang="en-GB" sz="2000" dirty="0"/>
              <a:t>or videos may continue to be shared long after the sexual abuse has stopped.</a:t>
            </a:r>
          </a:p>
          <a:p>
            <a:pPr marL="0" indent="0">
              <a:buNone/>
            </a:pPr>
            <a:endParaRPr lang="en-GB" sz="2000" b="1" dirty="0"/>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smtClean="0">
                <a:solidFill>
                  <a:prstClr val="white"/>
                </a:solidFill>
                <a:latin typeface="Century Gothic" panose="020B0502020202020204" pitchFamily="34" charset="0"/>
              </a:rPr>
              <a:t>Safeguarding Briefing</a:t>
            </a:r>
            <a:endParaRPr lang="en-GB" sz="2700" b="1" dirty="0">
              <a:solidFill>
                <a:prstClr val="white"/>
              </a:solidFill>
              <a:latin typeface="Century Gothic" panose="020B0502020202020204" pitchFamily="34" charset="0"/>
            </a:endParaRPr>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1969770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622329"/>
            <a:ext cx="7886700" cy="874678"/>
          </a:xfrm>
        </p:spPr>
        <p:txBody>
          <a:bodyPr>
            <a:normAutofit/>
          </a:bodyPr>
          <a:lstStyle/>
          <a:p>
            <a:pPr algn="ctr"/>
            <a:r>
              <a:rPr lang="en-GB" sz="3600" b="1" dirty="0" smtClean="0"/>
              <a:t>CSE in Gangs</a:t>
            </a:r>
            <a:endParaRPr lang="en-GB" sz="3600" b="1" dirty="0"/>
          </a:p>
        </p:txBody>
      </p:sp>
      <p:sp>
        <p:nvSpPr>
          <p:cNvPr id="3" name="Content Placeholder 2"/>
          <p:cNvSpPr>
            <a:spLocks noGrp="1"/>
          </p:cNvSpPr>
          <p:nvPr>
            <p:ph idx="1"/>
          </p:nvPr>
        </p:nvSpPr>
        <p:spPr>
          <a:xfrm>
            <a:off x="628650" y="1493949"/>
            <a:ext cx="7886700" cy="4862402"/>
          </a:xfrm>
        </p:spPr>
        <p:txBody>
          <a:bodyPr>
            <a:normAutofit/>
          </a:bodyPr>
          <a:lstStyle/>
          <a:p>
            <a:pPr marL="0" indent="0">
              <a:buNone/>
            </a:pPr>
            <a:r>
              <a:rPr lang="en-GB" sz="2000" dirty="0"/>
              <a:t>Sexual exploitation is used in gangs to:</a:t>
            </a:r>
          </a:p>
          <a:p>
            <a:pPr lvl="0"/>
            <a:r>
              <a:rPr lang="en-GB" sz="2000" dirty="0"/>
              <a:t>exert power and control over members</a:t>
            </a:r>
          </a:p>
          <a:p>
            <a:pPr lvl="0"/>
            <a:r>
              <a:rPr lang="en-GB" sz="2000" dirty="0"/>
              <a:t>initiate young people into the gang</a:t>
            </a:r>
          </a:p>
          <a:p>
            <a:pPr lvl="0"/>
            <a:r>
              <a:rPr lang="en-GB" sz="2000" dirty="0"/>
              <a:t>exchange sexual activity for status or protection</a:t>
            </a:r>
          </a:p>
          <a:p>
            <a:pPr lvl="0"/>
            <a:r>
              <a:rPr lang="en-GB" sz="2000" dirty="0"/>
              <a:t>entrap rival gang members by exploiting girls and young women</a:t>
            </a:r>
          </a:p>
          <a:p>
            <a:pPr lvl="0"/>
            <a:r>
              <a:rPr lang="en-GB" sz="2000" dirty="0"/>
              <a:t>inflict sexual assault as a weapon in conflict.</a:t>
            </a:r>
          </a:p>
          <a:p>
            <a:pPr marL="0" indent="0">
              <a:buNone/>
            </a:pPr>
            <a:endParaRPr lang="en-GB" sz="2000" b="1" dirty="0"/>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smtClean="0">
                <a:solidFill>
                  <a:prstClr val="white"/>
                </a:solidFill>
                <a:latin typeface="Century Gothic" panose="020B0502020202020204" pitchFamily="34" charset="0"/>
              </a:rPr>
              <a:t>Safeguarding Briefing</a:t>
            </a:r>
            <a:endParaRPr lang="en-GB" sz="2700" b="1" dirty="0">
              <a:solidFill>
                <a:prstClr val="white"/>
              </a:solidFill>
              <a:latin typeface="Century Gothic" panose="020B0502020202020204" pitchFamily="34" charset="0"/>
            </a:endParaRPr>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2349887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622329"/>
            <a:ext cx="7886700" cy="874678"/>
          </a:xfrm>
        </p:spPr>
        <p:txBody>
          <a:bodyPr>
            <a:normAutofit/>
          </a:bodyPr>
          <a:lstStyle/>
          <a:p>
            <a:pPr algn="ctr"/>
            <a:r>
              <a:rPr lang="en-GB" sz="3600" b="1" dirty="0" smtClean="0"/>
              <a:t>CSE</a:t>
            </a:r>
            <a:endParaRPr lang="en-GB" sz="3600" b="1" dirty="0"/>
          </a:p>
        </p:txBody>
      </p:sp>
      <p:sp>
        <p:nvSpPr>
          <p:cNvPr id="3" name="Content Placeholder 2"/>
          <p:cNvSpPr>
            <a:spLocks noGrp="1"/>
          </p:cNvSpPr>
          <p:nvPr>
            <p:ph idx="1"/>
          </p:nvPr>
        </p:nvSpPr>
        <p:spPr>
          <a:xfrm>
            <a:off x="1257301" y="1493949"/>
            <a:ext cx="7624070" cy="4862402"/>
          </a:xfrm>
        </p:spPr>
        <p:txBody>
          <a:bodyPr>
            <a:normAutofit fontScale="70000" lnSpcReduction="20000"/>
          </a:bodyPr>
          <a:lstStyle/>
          <a:p>
            <a:pPr marL="0" indent="0">
              <a:buNone/>
            </a:pPr>
            <a:r>
              <a:rPr lang="en-GB" sz="2000" b="1" dirty="0" smtClean="0"/>
              <a:t>Signs and symptoms in children:</a:t>
            </a:r>
            <a:endParaRPr lang="en-GB" sz="2000" dirty="0"/>
          </a:p>
          <a:p>
            <a:pPr lvl="0"/>
            <a:r>
              <a:rPr lang="en-GB" sz="2000" dirty="0" smtClean="0"/>
              <a:t>going </a:t>
            </a:r>
            <a:r>
              <a:rPr lang="en-GB" sz="2000" dirty="0"/>
              <a:t>missing from home, care or education</a:t>
            </a:r>
            <a:r>
              <a:rPr lang="en-GB" sz="2000" dirty="0" smtClean="0"/>
              <a:t>.</a:t>
            </a:r>
          </a:p>
          <a:p>
            <a:r>
              <a:rPr lang="en-GB" sz="2000" dirty="0"/>
              <a:t>have new things such as clothes or </a:t>
            </a:r>
            <a:r>
              <a:rPr lang="en-GB" sz="2000" u="sng" dirty="0"/>
              <a:t>mobile phones </a:t>
            </a:r>
            <a:r>
              <a:rPr lang="en-GB" sz="2000" dirty="0"/>
              <a:t>that they can't or won't </a:t>
            </a:r>
            <a:r>
              <a:rPr lang="en-GB" sz="2000" dirty="0" smtClean="0"/>
              <a:t>explain</a:t>
            </a:r>
            <a:endParaRPr lang="en-GB" sz="2000" dirty="0"/>
          </a:p>
          <a:p>
            <a:r>
              <a:rPr lang="en-GB" sz="2000" dirty="0" smtClean="0"/>
              <a:t>being </a:t>
            </a:r>
            <a:r>
              <a:rPr lang="en-GB" sz="2000" dirty="0"/>
              <a:t>very secretive, including about what they are doing </a:t>
            </a:r>
            <a:r>
              <a:rPr lang="en-GB" sz="2000" dirty="0" smtClean="0"/>
              <a:t>online.</a:t>
            </a:r>
          </a:p>
          <a:p>
            <a:r>
              <a:rPr lang="en-GB" sz="2000" smtClean="0"/>
              <a:t>associating </a:t>
            </a:r>
            <a:r>
              <a:rPr lang="en-GB" sz="2000" dirty="0"/>
              <a:t>with other young people involved in sexual </a:t>
            </a:r>
            <a:r>
              <a:rPr lang="en-GB" sz="2000" dirty="0" smtClean="0"/>
              <a:t>exploitation.</a:t>
            </a:r>
          </a:p>
          <a:p>
            <a:r>
              <a:rPr lang="en-GB" sz="2000" dirty="0"/>
              <a:t>going to unusual places to meet friends, to parties with people they don’t know, or spend time at places of concern, such as hotels or known </a:t>
            </a:r>
            <a:r>
              <a:rPr lang="en-GB" sz="2000" dirty="0" smtClean="0"/>
              <a:t>brothels</a:t>
            </a:r>
            <a:endParaRPr lang="en-GB" sz="2000" dirty="0"/>
          </a:p>
          <a:p>
            <a:pPr lvl="0"/>
            <a:r>
              <a:rPr lang="en-GB" sz="2000" dirty="0" smtClean="0"/>
              <a:t>having </a:t>
            </a:r>
            <a:r>
              <a:rPr lang="en-GB" sz="2000" dirty="0"/>
              <a:t>older boyfriends or girlfriends</a:t>
            </a:r>
          </a:p>
          <a:p>
            <a:pPr lvl="0"/>
            <a:r>
              <a:rPr lang="en-GB" sz="2000" dirty="0" smtClean="0"/>
              <a:t>having </a:t>
            </a:r>
            <a:r>
              <a:rPr lang="en-GB" sz="2000" dirty="0"/>
              <a:t>access to drugs and alcohol.</a:t>
            </a:r>
          </a:p>
          <a:p>
            <a:pPr lvl="0"/>
            <a:r>
              <a:rPr lang="en-GB" sz="2000" dirty="0" smtClean="0"/>
              <a:t>being </a:t>
            </a:r>
            <a:r>
              <a:rPr lang="en-GB" sz="2000" dirty="0"/>
              <a:t>involved in abusive relationships, intimidated and fearful of certain people or situations</a:t>
            </a:r>
          </a:p>
          <a:p>
            <a:pPr lvl="0"/>
            <a:r>
              <a:rPr lang="en-GB" sz="2000" dirty="0" smtClean="0"/>
              <a:t>hanging </a:t>
            </a:r>
            <a:r>
              <a:rPr lang="en-GB" sz="2000" dirty="0"/>
              <a:t>out with groups of older people, or antisocial groups, or with other vulnerable peers</a:t>
            </a:r>
          </a:p>
          <a:p>
            <a:pPr lvl="0"/>
            <a:r>
              <a:rPr lang="en-GB" sz="2000" dirty="0" smtClean="0"/>
              <a:t>Being involved </a:t>
            </a:r>
            <a:r>
              <a:rPr lang="en-GB" sz="2000" dirty="0"/>
              <a:t>in gangs, gang fights, gang membership</a:t>
            </a:r>
          </a:p>
          <a:p>
            <a:pPr lvl="0"/>
            <a:r>
              <a:rPr lang="en-GB" sz="2000" dirty="0"/>
              <a:t>not </a:t>
            </a:r>
            <a:r>
              <a:rPr lang="en-GB" sz="2000" dirty="0" smtClean="0"/>
              <a:t>knowing </a:t>
            </a:r>
            <a:r>
              <a:rPr lang="en-GB" sz="2000" dirty="0"/>
              <a:t>where they are, because they have been moved around the country</a:t>
            </a:r>
          </a:p>
          <a:p>
            <a:pPr lvl="0"/>
            <a:r>
              <a:rPr lang="en-GB" sz="2000" dirty="0" smtClean="0"/>
              <a:t>being </a:t>
            </a:r>
            <a:r>
              <a:rPr lang="en-GB" sz="2000" dirty="0"/>
              <a:t>involved in petty crime such as shoplifting</a:t>
            </a:r>
          </a:p>
          <a:p>
            <a:pPr lvl="0"/>
            <a:r>
              <a:rPr lang="en-GB" sz="2000" dirty="0" smtClean="0"/>
              <a:t>having </a:t>
            </a:r>
            <a:r>
              <a:rPr lang="en-GB" sz="2000" dirty="0"/>
              <a:t>unexplained physical </a:t>
            </a:r>
            <a:r>
              <a:rPr lang="en-GB" sz="2000" dirty="0" smtClean="0"/>
              <a:t>injuries or </a:t>
            </a:r>
            <a:r>
              <a:rPr lang="en-GB" sz="2000" dirty="0"/>
              <a:t>a changed physical appearance, for example </a:t>
            </a:r>
            <a:r>
              <a:rPr lang="en-GB" sz="2000" dirty="0" err="1" smtClean="0"/>
              <a:t>losig</a:t>
            </a:r>
            <a:r>
              <a:rPr lang="en-GB" sz="2000" dirty="0" smtClean="0"/>
              <a:t> </a:t>
            </a:r>
            <a:r>
              <a:rPr lang="en-GB" sz="2000" dirty="0"/>
              <a:t>weight.</a:t>
            </a:r>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smtClean="0">
                <a:solidFill>
                  <a:prstClr val="white"/>
                </a:solidFill>
                <a:latin typeface="Century Gothic" panose="020B0502020202020204" pitchFamily="34" charset="0"/>
              </a:rPr>
              <a:t>Safeguarding Briefing</a:t>
            </a:r>
            <a:endParaRPr lang="en-GB" sz="2700" b="1" dirty="0">
              <a:solidFill>
                <a:prstClr val="white"/>
              </a:solidFill>
              <a:latin typeface="Century Gothic" panose="020B0502020202020204" pitchFamily="34" charset="0"/>
            </a:endParaRPr>
          </a:p>
        </p:txBody>
      </p:sp>
      <p:sp>
        <p:nvSpPr>
          <p:cNvPr id="4" name="Down Arrow 3"/>
          <p:cNvSpPr/>
          <p:nvPr/>
        </p:nvSpPr>
        <p:spPr>
          <a:xfrm rot="10800000">
            <a:off x="262631" y="1400438"/>
            <a:ext cx="927859" cy="4919595"/>
          </a:xfrm>
          <a:prstGeom prst="downArrow">
            <a:avLst/>
          </a:prstGeom>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ounded Rectangle 4"/>
          <p:cNvSpPr/>
          <p:nvPr/>
        </p:nvSpPr>
        <p:spPr>
          <a:xfrm>
            <a:off x="91469" y="591768"/>
            <a:ext cx="1403799" cy="693952"/>
          </a:xfrm>
          <a:prstGeom prst="roundRect">
            <a:avLst/>
          </a:prstGeom>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Greater Concern</a:t>
            </a:r>
            <a:endParaRPr lang="en-GB" dirty="0"/>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4267640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2190567" y="-95835"/>
            <a:ext cx="4762866" cy="6319299"/>
          </a:xfrm>
          <a:prstGeom prst="rect">
            <a:avLst/>
          </a:prstGeom>
        </p:spPr>
      </p:pic>
      <p:sp>
        <p:nvSpPr>
          <p:cNvPr id="2" name="Title 1"/>
          <p:cNvSpPr>
            <a:spLocks noGrp="1"/>
          </p:cNvSpPr>
          <p:nvPr>
            <p:ph type="title"/>
          </p:nvPr>
        </p:nvSpPr>
        <p:spPr>
          <a:xfrm>
            <a:off x="628650" y="959258"/>
            <a:ext cx="7886700" cy="874678"/>
          </a:xfrm>
        </p:spPr>
        <p:txBody>
          <a:bodyPr>
            <a:normAutofit/>
          </a:bodyPr>
          <a:lstStyle/>
          <a:p>
            <a:pPr algn="ctr"/>
            <a:r>
              <a:rPr lang="en-GB" sz="3600" b="1" dirty="0" smtClean="0"/>
              <a:t>What To Do If You Have Concerns</a:t>
            </a:r>
            <a:endParaRPr lang="en-GB" sz="3600" b="1" dirty="0"/>
          </a:p>
        </p:txBody>
      </p:sp>
      <p:sp>
        <p:nvSpPr>
          <p:cNvPr id="3" name="Content Placeholder 2"/>
          <p:cNvSpPr>
            <a:spLocks noGrp="1"/>
          </p:cNvSpPr>
          <p:nvPr>
            <p:ph idx="1"/>
          </p:nvPr>
        </p:nvSpPr>
        <p:spPr>
          <a:xfrm>
            <a:off x="628650" y="1966823"/>
            <a:ext cx="7886700" cy="4389528"/>
          </a:xfrm>
        </p:spPr>
        <p:txBody>
          <a:bodyPr>
            <a:normAutofit/>
          </a:bodyPr>
          <a:lstStyle/>
          <a:p>
            <a:r>
              <a:rPr lang="en-GB" sz="2000" dirty="0"/>
              <a:t>Never do nothing.</a:t>
            </a:r>
          </a:p>
          <a:p>
            <a:r>
              <a:rPr lang="en-GB" sz="2000" b="1" dirty="0" smtClean="0"/>
              <a:t>Report </a:t>
            </a:r>
            <a:r>
              <a:rPr lang="en-GB" sz="2000" b="1" dirty="0"/>
              <a:t>through My Concern.</a:t>
            </a:r>
          </a:p>
          <a:p>
            <a:r>
              <a:rPr lang="en-GB" sz="2000" dirty="0"/>
              <a:t>Speak directly to </a:t>
            </a:r>
            <a:r>
              <a:rPr lang="en-GB" sz="2000" dirty="0" smtClean="0"/>
              <a:t>the DSL </a:t>
            </a:r>
            <a:r>
              <a:rPr lang="en-GB" sz="2000" smtClean="0"/>
              <a:t>or Deputy DSL</a:t>
            </a:r>
            <a:endParaRPr lang="en-GB" sz="2000" dirty="0"/>
          </a:p>
          <a:p>
            <a:pPr marL="0" indent="0">
              <a:buNone/>
            </a:pPr>
            <a:endParaRPr lang="en-GB" sz="2000" dirty="0"/>
          </a:p>
        </p:txBody>
      </p:sp>
      <p:sp>
        <p:nvSpPr>
          <p:cNvPr id="7" name="Rectangle 6"/>
          <p:cNvSpPr/>
          <p:nvPr/>
        </p:nvSpPr>
        <p:spPr>
          <a:xfrm>
            <a:off x="0" y="0"/>
            <a:ext cx="9144000" cy="68154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700" b="1" dirty="0">
                <a:solidFill>
                  <a:prstClr val="white"/>
                </a:solidFill>
                <a:latin typeface="Century Gothic" panose="020B0502020202020204" pitchFamily="34" charset="0"/>
              </a:rPr>
              <a:t>Safeguarding Briefing</a:t>
            </a:r>
          </a:p>
        </p:txBody>
      </p:sp>
      <p:sp>
        <p:nvSpPr>
          <p:cNvPr id="9" name="Footer Placeholder 3"/>
          <p:cNvSpPr>
            <a:spLocks noGrp="1"/>
          </p:cNvSpPr>
          <p:nvPr>
            <p:ph type="ftr" sz="quarter" idx="11"/>
          </p:nvPr>
        </p:nvSpPr>
        <p:spPr>
          <a:xfrm>
            <a:off x="3028950" y="6356351"/>
            <a:ext cx="3086100" cy="365125"/>
          </a:xfrm>
        </p:spPr>
        <p:txBody>
          <a:bodyPr/>
          <a:lstStyle/>
          <a:p>
            <a:r>
              <a:rPr lang="en-GB" dirty="0" smtClean="0"/>
              <a:t>Everyone. Every lesson. Every day.</a:t>
            </a:r>
            <a:endParaRPr lang="en-GB" dirty="0"/>
          </a:p>
        </p:txBody>
      </p:sp>
    </p:spTree>
    <p:extLst>
      <p:ext uri="{BB962C8B-B14F-4D97-AF65-F5344CB8AC3E}">
        <p14:creationId xmlns:p14="http://schemas.microsoft.com/office/powerpoint/2010/main" val="20856396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majorFont>
      <a:minorFont>
        <a:latin typeface="Century Gothic"/>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B3E344DB-D3BB-4396-B723-A9CA77EF987C}" vid="{67518FB5-5D93-40D9-A36D-E6BE7FFB937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317</TotalTime>
  <Words>1171</Words>
  <Application>Microsoft Office PowerPoint</Application>
  <PresentationFormat>On-screen Show (4:3)</PresentationFormat>
  <Paragraphs>98</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Child Sexual Exploitation (CSE)</vt:lpstr>
      <vt:lpstr>Online CSE</vt:lpstr>
      <vt:lpstr>CSE in Gangs</vt:lpstr>
      <vt:lpstr>CSE</vt:lpstr>
      <vt:lpstr>What To Do If You Have Concerns</vt:lpstr>
    </vt:vector>
  </TitlesOfParts>
  <Company>Bournville School &amp; Sixth Form Centre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Gould</dc:creator>
  <cp:lastModifiedBy>Service Birmingham</cp:lastModifiedBy>
  <cp:revision>60</cp:revision>
  <dcterms:created xsi:type="dcterms:W3CDTF">2016-07-13T18:06:22Z</dcterms:created>
  <dcterms:modified xsi:type="dcterms:W3CDTF">2018-07-10T09:17:23Z</dcterms:modified>
</cp:coreProperties>
</file>