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07" r:id="rId2"/>
    <p:sldId id="308" r:id="rId3"/>
    <p:sldId id="304"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4" d="100"/>
          <a:sy n="74" d="100"/>
        </p:scale>
        <p:origin x="-41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05B91-FBE7-447D-9B38-648332017AF4}" type="datetimeFigureOut">
              <a:rPr lang="en-GB" smtClean="0"/>
              <a:t>10/07/2018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D2FC17-7F21-470C-B510-C5D7BB8DE905}" type="slidenum">
              <a:rPr lang="en-GB" smtClean="0"/>
              <a:t>‹#›</a:t>
            </a:fld>
            <a:endParaRPr lang="en-GB"/>
          </a:p>
        </p:txBody>
      </p:sp>
    </p:spTree>
    <p:extLst>
      <p:ext uri="{BB962C8B-B14F-4D97-AF65-F5344CB8AC3E}">
        <p14:creationId xmlns:p14="http://schemas.microsoft.com/office/powerpoint/2010/main" val="118584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1</a:t>
            </a:fld>
            <a:endParaRPr lang="en-GB"/>
          </a:p>
        </p:txBody>
      </p:sp>
    </p:spTree>
    <p:extLst>
      <p:ext uri="{BB962C8B-B14F-4D97-AF65-F5344CB8AC3E}">
        <p14:creationId xmlns:p14="http://schemas.microsoft.com/office/powerpoint/2010/main" val="375291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2</a:t>
            </a:fld>
            <a:endParaRPr lang="en-GB"/>
          </a:p>
        </p:txBody>
      </p:sp>
    </p:spTree>
    <p:extLst>
      <p:ext uri="{BB962C8B-B14F-4D97-AF65-F5344CB8AC3E}">
        <p14:creationId xmlns:p14="http://schemas.microsoft.com/office/powerpoint/2010/main" val="3014151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3</a:t>
            </a:fld>
            <a:endParaRPr lang="en-GB"/>
          </a:p>
        </p:txBody>
      </p:sp>
    </p:spTree>
    <p:extLst>
      <p:ext uri="{BB962C8B-B14F-4D97-AF65-F5344CB8AC3E}">
        <p14:creationId xmlns:p14="http://schemas.microsoft.com/office/powerpoint/2010/main" val="14772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85505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29933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5667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83271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7813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414418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15908-64A5-4CA1-BA63-9F0E4267B38D}" type="datetimeFigureOut">
              <a:rPr lang="en-GB" smtClean="0"/>
              <a:t>10/07/2018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3183347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15908-64A5-4CA1-BA63-9F0E4267B38D}" type="datetimeFigureOut">
              <a:rPr lang="en-GB" smtClean="0"/>
              <a:t>10/07/2018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50416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15908-64A5-4CA1-BA63-9F0E4267B38D}" type="datetimeFigureOut">
              <a:rPr lang="en-GB" smtClean="0"/>
              <a:t>10/07/2018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2713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76194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20691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15908-64A5-4CA1-BA63-9F0E4267B38D}" type="datetimeFigureOut">
              <a:rPr lang="en-GB" smtClean="0"/>
              <a:t>10/07/2018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57DD3-5DB6-42EE-842D-91038163C1F1}" type="slidenum">
              <a:rPr lang="en-GB" smtClean="0"/>
              <a:t>‹#›</a:t>
            </a:fld>
            <a:endParaRPr lang="en-GB"/>
          </a:p>
        </p:txBody>
      </p:sp>
    </p:spTree>
    <p:extLst>
      <p:ext uri="{BB962C8B-B14F-4D97-AF65-F5344CB8AC3E}">
        <p14:creationId xmlns:p14="http://schemas.microsoft.com/office/powerpoint/2010/main" val="2995031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County Lines</a:t>
            </a:r>
            <a:endParaRPr lang="en-GB" sz="3600" b="1" dirty="0"/>
          </a:p>
        </p:txBody>
      </p:sp>
      <p:sp>
        <p:nvSpPr>
          <p:cNvPr id="3" name="Content Placeholder 2"/>
          <p:cNvSpPr>
            <a:spLocks noGrp="1"/>
          </p:cNvSpPr>
          <p:nvPr>
            <p:ph idx="1"/>
          </p:nvPr>
        </p:nvSpPr>
        <p:spPr>
          <a:xfrm>
            <a:off x="628650" y="1493949"/>
            <a:ext cx="7886700" cy="4862402"/>
          </a:xfrm>
        </p:spPr>
        <p:txBody>
          <a:bodyPr>
            <a:normAutofit/>
          </a:bodyPr>
          <a:lstStyle/>
          <a:p>
            <a:pPr marL="0" indent="0">
              <a:buNone/>
            </a:pPr>
            <a:r>
              <a:rPr lang="en-GB" sz="2000" dirty="0" smtClean="0"/>
              <a:t>County lines is the term for organised urban gangs who sell drugs in suburban / market / coastal / rural towns.  This is often done by forcing or exploiting young people to do so – child exploitation.</a:t>
            </a:r>
          </a:p>
          <a:p>
            <a:pPr marL="0" indent="0">
              <a:buNone/>
            </a:pPr>
            <a:r>
              <a:rPr lang="en-GB" sz="2000" dirty="0" smtClean="0"/>
              <a:t>This is a growing issue.</a:t>
            </a:r>
          </a:p>
          <a:p>
            <a:pPr marL="0" indent="0">
              <a:buNone/>
            </a:pPr>
            <a:r>
              <a:rPr lang="en-GB" sz="2000" dirty="0"/>
              <a:t>A typical example would be a teenager from Birmingham who is made to sell drugs </a:t>
            </a:r>
            <a:r>
              <a:rPr lang="en-GB" sz="2000" dirty="0" smtClean="0"/>
              <a:t>in, say, </a:t>
            </a:r>
            <a:r>
              <a:rPr lang="en-GB" sz="2000" dirty="0"/>
              <a:t>Shrewsbury.</a:t>
            </a:r>
            <a:endParaRPr lang="en-GB" sz="2000" dirty="0" smtClean="0"/>
          </a:p>
          <a:p>
            <a:pPr marL="0" indent="0">
              <a:buNone/>
            </a:pPr>
            <a:r>
              <a:rPr lang="en-GB" sz="2000" dirty="0" smtClean="0"/>
              <a:t>The term “county lines” comes from the dedicated telephone lines used to make the deals.</a:t>
            </a:r>
          </a:p>
          <a:p>
            <a:pPr marL="0" indent="0">
              <a:buNone/>
            </a:pPr>
            <a:r>
              <a:rPr lang="en-GB" sz="2000" dirty="0" smtClean="0"/>
              <a:t>The </a:t>
            </a:r>
            <a:r>
              <a:rPr lang="en-GB" sz="2000" dirty="0"/>
              <a:t>victims may also be victims of child sexual exploitation. </a:t>
            </a:r>
            <a:endParaRPr lang="en-GB" sz="2000" dirty="0" smtClean="0"/>
          </a:p>
          <a:p>
            <a:pPr marL="0" indent="0">
              <a:buNone/>
            </a:pPr>
            <a:r>
              <a:rPr lang="en-GB" sz="2000" dirty="0" smtClean="0"/>
              <a:t>The gangs typically set up base by forcing a vulnerable adult to allow them to use their home.</a:t>
            </a:r>
            <a:endParaRPr lang="en-GB" sz="2000" dirty="0"/>
          </a:p>
          <a:p>
            <a:pPr marL="0" indent="0">
              <a:buNone/>
            </a:pPr>
            <a:r>
              <a:rPr lang="en-GB" sz="2000" dirty="0" smtClean="0"/>
              <a:t>Several children have died as they are expected to fight if someone tries to steal the drugs they are selling.</a:t>
            </a:r>
          </a:p>
          <a:p>
            <a:pPr marL="0" indent="0">
              <a:buNone/>
            </a:pPr>
            <a:endParaRPr lang="en-GB" sz="2000" b="1"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1828949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County Lines</a:t>
            </a:r>
            <a:endParaRPr lang="en-GB" sz="3600" b="1" dirty="0"/>
          </a:p>
        </p:txBody>
      </p:sp>
      <p:sp>
        <p:nvSpPr>
          <p:cNvPr id="3" name="Content Placeholder 2"/>
          <p:cNvSpPr>
            <a:spLocks noGrp="1"/>
          </p:cNvSpPr>
          <p:nvPr>
            <p:ph idx="1"/>
          </p:nvPr>
        </p:nvSpPr>
        <p:spPr>
          <a:xfrm>
            <a:off x="1257300" y="1493949"/>
            <a:ext cx="7258049" cy="4862402"/>
          </a:xfrm>
        </p:spPr>
        <p:txBody>
          <a:bodyPr>
            <a:normAutofit fontScale="92500" lnSpcReduction="10000"/>
          </a:bodyPr>
          <a:lstStyle/>
          <a:p>
            <a:pPr marL="0" indent="0">
              <a:buNone/>
            </a:pPr>
            <a:r>
              <a:rPr lang="en-GB" sz="2000" b="1" dirty="0" smtClean="0"/>
              <a:t>Signs and symptoms in children:</a:t>
            </a:r>
            <a:endParaRPr lang="en-GB" sz="2000" dirty="0"/>
          </a:p>
          <a:p>
            <a:r>
              <a:rPr lang="en-GB" sz="2000" dirty="0"/>
              <a:t>Persistently going missing from school or home and / or </a:t>
            </a:r>
            <a:r>
              <a:rPr lang="en-GB" sz="2000" dirty="0" smtClean="0"/>
              <a:t>being </a:t>
            </a:r>
            <a:r>
              <a:rPr lang="en-GB" sz="2000" dirty="0"/>
              <a:t>found out-of-area; </a:t>
            </a:r>
          </a:p>
          <a:p>
            <a:r>
              <a:rPr lang="en-GB" sz="2000" dirty="0" smtClean="0"/>
              <a:t>Unexplained </a:t>
            </a:r>
            <a:r>
              <a:rPr lang="en-GB" sz="2000" dirty="0"/>
              <a:t>acquisition of money, clothes, or mobile phones </a:t>
            </a:r>
          </a:p>
          <a:p>
            <a:r>
              <a:rPr lang="en-GB" sz="2000" dirty="0" smtClean="0"/>
              <a:t>Excessive </a:t>
            </a:r>
            <a:r>
              <a:rPr lang="en-GB" sz="2000" dirty="0"/>
              <a:t>receipt of texts / phone calls </a:t>
            </a:r>
          </a:p>
          <a:p>
            <a:r>
              <a:rPr lang="en-GB" sz="2000" dirty="0" smtClean="0"/>
              <a:t>Relationships </a:t>
            </a:r>
            <a:r>
              <a:rPr lang="en-GB" sz="2000" dirty="0"/>
              <a:t>with controlling / older individuals or groups </a:t>
            </a:r>
          </a:p>
          <a:p>
            <a:r>
              <a:rPr lang="en-GB" sz="2000" dirty="0" smtClean="0"/>
              <a:t>Leaving </a:t>
            </a:r>
            <a:r>
              <a:rPr lang="en-GB" sz="2000" dirty="0"/>
              <a:t>home / care without explanation </a:t>
            </a:r>
          </a:p>
          <a:p>
            <a:r>
              <a:rPr lang="en-GB" sz="2000" dirty="0" smtClean="0"/>
              <a:t>Suspicion </a:t>
            </a:r>
            <a:r>
              <a:rPr lang="en-GB" sz="2000" dirty="0"/>
              <a:t>of physical assault / unexplained injuries </a:t>
            </a:r>
          </a:p>
          <a:p>
            <a:r>
              <a:rPr lang="en-GB" sz="2000" dirty="0" smtClean="0"/>
              <a:t>Parental </a:t>
            </a:r>
            <a:r>
              <a:rPr lang="en-GB" sz="2000" dirty="0"/>
              <a:t>concerns </a:t>
            </a:r>
          </a:p>
          <a:p>
            <a:r>
              <a:rPr lang="en-GB" sz="2000" dirty="0" smtClean="0"/>
              <a:t>Carrying </a:t>
            </a:r>
            <a:r>
              <a:rPr lang="en-GB" sz="2000" dirty="0"/>
              <a:t>weapons </a:t>
            </a:r>
          </a:p>
          <a:p>
            <a:r>
              <a:rPr lang="en-GB" sz="2000" dirty="0" smtClean="0"/>
              <a:t>Significant </a:t>
            </a:r>
            <a:r>
              <a:rPr lang="en-GB" sz="2000" dirty="0"/>
              <a:t>decline in school results / performance </a:t>
            </a:r>
          </a:p>
          <a:p>
            <a:r>
              <a:rPr lang="en-GB" sz="2000" dirty="0" smtClean="0"/>
              <a:t>Gang </a:t>
            </a:r>
            <a:r>
              <a:rPr lang="en-GB" sz="2000" dirty="0"/>
              <a:t>association or isolation from peers or social networks </a:t>
            </a:r>
          </a:p>
          <a:p>
            <a:r>
              <a:rPr lang="en-GB" sz="2000" dirty="0" smtClean="0"/>
              <a:t>Self-harm </a:t>
            </a:r>
            <a:r>
              <a:rPr lang="en-GB" sz="2000" dirty="0"/>
              <a:t>or significant changes in emotional well-being </a:t>
            </a:r>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4" name="Down Arrow 3"/>
          <p:cNvSpPr/>
          <p:nvPr/>
        </p:nvSpPr>
        <p:spPr>
          <a:xfrm rot="10800000">
            <a:off x="262631" y="1400438"/>
            <a:ext cx="927859" cy="4919595"/>
          </a:xfrm>
          <a:prstGeom prst="down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91469" y="591768"/>
            <a:ext cx="1403799" cy="693952"/>
          </a:xfrm>
          <a:prstGeom prst="roundRect">
            <a:avLst/>
          </a:prstGeom>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Greater Concern</a:t>
            </a:r>
            <a:endParaRPr lang="en-GB" dirty="0"/>
          </a:p>
        </p:txBody>
      </p:sp>
      <p:sp>
        <p:nvSpPr>
          <p:cNvPr id="9" name="Rounded Rectangle 8"/>
          <p:cNvSpPr/>
          <p:nvPr/>
        </p:nvSpPr>
        <p:spPr>
          <a:xfrm>
            <a:off x="6273253" y="2735526"/>
            <a:ext cx="2750958" cy="6387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Think “money, missing, mobiles”.</a:t>
            </a:r>
            <a:endParaRPr lang="en-GB" dirty="0"/>
          </a:p>
        </p:txBody>
      </p:sp>
      <p:sp>
        <p:nvSpPr>
          <p:cNvPr id="10"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4267640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959258"/>
            <a:ext cx="7886700" cy="874678"/>
          </a:xfrm>
        </p:spPr>
        <p:txBody>
          <a:bodyPr>
            <a:normAutofit/>
          </a:bodyPr>
          <a:lstStyle/>
          <a:p>
            <a:pPr algn="ctr"/>
            <a:r>
              <a:rPr lang="en-GB" sz="3600" b="1" dirty="0" smtClean="0"/>
              <a:t>What To Do If You Have Concerns</a:t>
            </a:r>
            <a:endParaRPr lang="en-GB" sz="3600" b="1" dirty="0"/>
          </a:p>
        </p:txBody>
      </p:sp>
      <p:sp>
        <p:nvSpPr>
          <p:cNvPr id="3" name="Content Placeholder 2"/>
          <p:cNvSpPr>
            <a:spLocks noGrp="1"/>
          </p:cNvSpPr>
          <p:nvPr>
            <p:ph idx="1"/>
          </p:nvPr>
        </p:nvSpPr>
        <p:spPr>
          <a:xfrm>
            <a:off x="628650" y="1966823"/>
            <a:ext cx="7886700" cy="4389528"/>
          </a:xfrm>
        </p:spPr>
        <p:txBody>
          <a:bodyPr>
            <a:normAutofit/>
          </a:bodyPr>
          <a:lstStyle/>
          <a:p>
            <a:r>
              <a:rPr lang="en-GB" sz="2000" dirty="0"/>
              <a:t>Never do nothing.</a:t>
            </a:r>
          </a:p>
          <a:p>
            <a:r>
              <a:rPr lang="en-GB" sz="2000" b="1" dirty="0" smtClean="0"/>
              <a:t>Report </a:t>
            </a:r>
            <a:r>
              <a:rPr lang="en-GB" sz="2000" b="1" dirty="0"/>
              <a:t>through My Concern.</a:t>
            </a:r>
          </a:p>
          <a:p>
            <a:r>
              <a:rPr lang="en-GB" sz="2000" dirty="0"/>
              <a:t>Speak directly to </a:t>
            </a:r>
            <a:r>
              <a:rPr lang="en-GB" sz="2000" dirty="0" smtClean="0"/>
              <a:t>the DSL or Deputy DSL.</a:t>
            </a:r>
            <a:endParaRPr lang="en-GB" sz="2000"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a:solidFill>
                  <a:prstClr val="white"/>
                </a:solidFill>
                <a:latin typeface="Century Gothic" panose="020B0502020202020204" pitchFamily="34" charset="0"/>
              </a:rPr>
              <a:t>Safeguarding Briefing</a:t>
            </a: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2085639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B3E344DB-D3BB-4396-B723-A9CA77EF987C}" vid="{67518FB5-5D93-40D9-A36D-E6BE7FFB93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315</TotalTime>
  <Words>748</Words>
  <Application>Microsoft Office PowerPoint</Application>
  <PresentationFormat>On-screen Show (4:3)</PresentationFormat>
  <Paragraphs>60</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County Lines</vt:lpstr>
      <vt:lpstr>County Lines</vt:lpstr>
      <vt:lpstr>What To Do If You Have Concerns</vt:lpstr>
    </vt:vector>
  </TitlesOfParts>
  <Company>Bournville School &amp; Sixth Form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Gould</dc:creator>
  <cp:lastModifiedBy>Service Birmingham</cp:lastModifiedBy>
  <cp:revision>60</cp:revision>
  <dcterms:created xsi:type="dcterms:W3CDTF">2016-07-13T18:06:22Z</dcterms:created>
  <dcterms:modified xsi:type="dcterms:W3CDTF">2018-07-10T09:16:49Z</dcterms:modified>
</cp:coreProperties>
</file>