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307" r:id="rId2"/>
    <p:sldId id="308" r:id="rId3"/>
    <p:sldId id="312"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4" d="100"/>
          <a:sy n="74" d="100"/>
        </p:scale>
        <p:origin x="-414"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805B91-FBE7-447D-9B38-648332017AF4}" type="datetimeFigureOut">
              <a:rPr lang="en-GB" smtClean="0"/>
              <a:t>10/07/2018</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D2FC17-7F21-470C-B510-C5D7BB8DE905}" type="slidenum">
              <a:rPr lang="en-GB" smtClean="0"/>
              <a:t>‹#›</a:t>
            </a:fld>
            <a:endParaRPr lang="en-GB"/>
          </a:p>
        </p:txBody>
      </p:sp>
    </p:spTree>
    <p:extLst>
      <p:ext uri="{BB962C8B-B14F-4D97-AF65-F5344CB8AC3E}">
        <p14:creationId xmlns:p14="http://schemas.microsoft.com/office/powerpoint/2010/main" val="1185849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Talent x effort = skill</a:t>
            </a:r>
          </a:p>
          <a:p>
            <a:r>
              <a:rPr lang="en-GB" b="1" dirty="0" smtClean="0"/>
              <a:t>Skill x effort = achievement</a:t>
            </a:r>
          </a:p>
          <a:p>
            <a:r>
              <a:rPr lang="en-GB" dirty="0" smtClean="0"/>
              <a:t>So what does it mean? Skill, or how good you are at something, isn't just something you're born with. Skill is the product of talent or potential in something multiplied by how much effort you put into it. </a:t>
            </a:r>
          </a:p>
          <a:p>
            <a:r>
              <a:rPr lang="en-GB" dirty="0" smtClean="0"/>
              <a:t>Achievement or success is taking that skill and putting even more effort into it. </a:t>
            </a:r>
          </a:p>
          <a:p>
            <a:r>
              <a:rPr lang="en-GB" dirty="0" smtClean="0"/>
              <a:t>"Without effort, your talent is nothing more than your unmet potential," Duckworth writes in her book.</a:t>
            </a:r>
          </a:p>
          <a:p>
            <a:r>
              <a:rPr lang="en-GB" dirty="0" smtClean="0"/>
              <a:t>When it comes to achieving something, effort is twice as important as any natural gift or talent. Here's what happens if you shift the equation around and apply the commutative property. </a:t>
            </a:r>
          </a:p>
          <a:p>
            <a:r>
              <a:rPr lang="en-GB" b="1" dirty="0" smtClean="0"/>
              <a:t>(Talent x effort) x effort = achievement </a:t>
            </a:r>
            <a:endParaRPr lang="en-GB" dirty="0" smtClean="0"/>
          </a:p>
          <a:p>
            <a:r>
              <a:rPr lang="en-GB" dirty="0" smtClean="0"/>
              <a:t>"Without effort, your skill is nothing more than what you could have done but didn't," Duckworth writes. </a:t>
            </a:r>
          </a:p>
          <a:p>
            <a:endParaRPr lang="en-GB" baseline="0" dirty="0" smtClean="0"/>
          </a:p>
        </p:txBody>
      </p:sp>
      <p:sp>
        <p:nvSpPr>
          <p:cNvPr id="4" name="Slide Number Placeholder 3"/>
          <p:cNvSpPr>
            <a:spLocks noGrp="1"/>
          </p:cNvSpPr>
          <p:nvPr>
            <p:ph type="sldNum" sz="quarter" idx="10"/>
          </p:nvPr>
        </p:nvSpPr>
        <p:spPr/>
        <p:txBody>
          <a:bodyPr/>
          <a:lstStyle/>
          <a:p>
            <a:fld id="{91D2803A-91AE-42B2-8520-31B8D2A2535D}" type="slidenum">
              <a:rPr lang="en-GB" smtClean="0"/>
              <a:t>1</a:t>
            </a:fld>
            <a:endParaRPr lang="en-GB"/>
          </a:p>
        </p:txBody>
      </p:sp>
    </p:spTree>
    <p:extLst>
      <p:ext uri="{BB962C8B-B14F-4D97-AF65-F5344CB8AC3E}">
        <p14:creationId xmlns:p14="http://schemas.microsoft.com/office/powerpoint/2010/main" val="1210063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Talent x effort = skill</a:t>
            </a:r>
          </a:p>
          <a:p>
            <a:r>
              <a:rPr lang="en-GB" b="1" dirty="0" smtClean="0"/>
              <a:t>Skill x effort = achievement</a:t>
            </a:r>
          </a:p>
          <a:p>
            <a:r>
              <a:rPr lang="en-GB" dirty="0" smtClean="0"/>
              <a:t>So what does it mean? Skill, or how good you are at something, isn't just something you're born with. Skill is the product of talent or potential in something multiplied by how much effort you put into it. </a:t>
            </a:r>
          </a:p>
          <a:p>
            <a:r>
              <a:rPr lang="en-GB" dirty="0" smtClean="0"/>
              <a:t>Achievement or success is taking that skill and putting even more effort into it. </a:t>
            </a:r>
          </a:p>
          <a:p>
            <a:r>
              <a:rPr lang="en-GB" dirty="0" smtClean="0"/>
              <a:t>"Without effort, your talent is nothing more than your unmet potential," Duckworth writes in her book.</a:t>
            </a:r>
          </a:p>
          <a:p>
            <a:r>
              <a:rPr lang="en-GB" dirty="0" smtClean="0"/>
              <a:t>When it comes to achieving something, effort is twice as important as any natural gift or talent. Here's what happens if you shift the equation around and apply the commutative property. </a:t>
            </a:r>
          </a:p>
          <a:p>
            <a:r>
              <a:rPr lang="en-GB" b="1" dirty="0" smtClean="0"/>
              <a:t>(Talent x effort) x effort = achievement </a:t>
            </a:r>
            <a:endParaRPr lang="en-GB" dirty="0" smtClean="0"/>
          </a:p>
          <a:p>
            <a:r>
              <a:rPr lang="en-GB" dirty="0" smtClean="0"/>
              <a:t>"Without effort, your skill is nothing more than what you could have done but didn't," Duckworth writes. </a:t>
            </a:r>
          </a:p>
          <a:p>
            <a:endParaRPr lang="en-GB" baseline="0" dirty="0" smtClean="0"/>
          </a:p>
        </p:txBody>
      </p:sp>
      <p:sp>
        <p:nvSpPr>
          <p:cNvPr id="4" name="Slide Number Placeholder 3"/>
          <p:cNvSpPr>
            <a:spLocks noGrp="1"/>
          </p:cNvSpPr>
          <p:nvPr>
            <p:ph type="sldNum" sz="quarter" idx="10"/>
          </p:nvPr>
        </p:nvSpPr>
        <p:spPr/>
        <p:txBody>
          <a:bodyPr/>
          <a:lstStyle/>
          <a:p>
            <a:fld id="{91D2803A-91AE-42B2-8520-31B8D2A2535D}" type="slidenum">
              <a:rPr lang="en-GB" smtClean="0"/>
              <a:t>2</a:t>
            </a:fld>
            <a:endParaRPr lang="en-GB"/>
          </a:p>
        </p:txBody>
      </p:sp>
    </p:spTree>
    <p:extLst>
      <p:ext uri="{BB962C8B-B14F-4D97-AF65-F5344CB8AC3E}">
        <p14:creationId xmlns:p14="http://schemas.microsoft.com/office/powerpoint/2010/main" val="4188532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Talent x effort = skill</a:t>
            </a:r>
          </a:p>
          <a:p>
            <a:r>
              <a:rPr lang="en-GB" b="1" dirty="0" smtClean="0"/>
              <a:t>Skill x effort = achievement</a:t>
            </a:r>
          </a:p>
          <a:p>
            <a:r>
              <a:rPr lang="en-GB" dirty="0" smtClean="0"/>
              <a:t>So what does it mean? Skill, or how good you are at something, isn't just something you're born with. Skill is the product of talent or potential in something multiplied by how much effort you put into it. </a:t>
            </a:r>
          </a:p>
          <a:p>
            <a:r>
              <a:rPr lang="en-GB" dirty="0" smtClean="0"/>
              <a:t>Achievement or success is taking that skill and putting even more effort into it. </a:t>
            </a:r>
          </a:p>
          <a:p>
            <a:r>
              <a:rPr lang="en-GB" dirty="0" smtClean="0"/>
              <a:t>"Without effort, your talent is nothing more than your unmet potential," Duckworth writes in her book.</a:t>
            </a:r>
          </a:p>
          <a:p>
            <a:r>
              <a:rPr lang="en-GB" dirty="0" smtClean="0"/>
              <a:t>When it comes to achieving something, effort is twice as important as any natural gift or talent. Here's what happens if you shift the equation around and apply the commutative property. </a:t>
            </a:r>
          </a:p>
          <a:p>
            <a:r>
              <a:rPr lang="en-GB" b="1" dirty="0" smtClean="0"/>
              <a:t>(Talent x effort) x effort = achievement </a:t>
            </a:r>
            <a:endParaRPr lang="en-GB" dirty="0" smtClean="0"/>
          </a:p>
          <a:p>
            <a:r>
              <a:rPr lang="en-GB" dirty="0" smtClean="0"/>
              <a:t>"Without effort, your skill is nothing more than what you could have done but didn't," Duckworth writes. </a:t>
            </a:r>
          </a:p>
          <a:p>
            <a:endParaRPr lang="en-GB" baseline="0" dirty="0" smtClean="0"/>
          </a:p>
        </p:txBody>
      </p:sp>
      <p:sp>
        <p:nvSpPr>
          <p:cNvPr id="4" name="Slide Number Placeholder 3"/>
          <p:cNvSpPr>
            <a:spLocks noGrp="1"/>
          </p:cNvSpPr>
          <p:nvPr>
            <p:ph type="sldNum" sz="quarter" idx="10"/>
          </p:nvPr>
        </p:nvSpPr>
        <p:spPr/>
        <p:txBody>
          <a:bodyPr/>
          <a:lstStyle/>
          <a:p>
            <a:fld id="{91D2803A-91AE-42B2-8520-31B8D2A2535D}" type="slidenum">
              <a:rPr lang="en-GB" smtClean="0"/>
              <a:t>3</a:t>
            </a:fld>
            <a:endParaRPr lang="en-GB"/>
          </a:p>
        </p:txBody>
      </p:sp>
    </p:spTree>
    <p:extLst>
      <p:ext uri="{BB962C8B-B14F-4D97-AF65-F5344CB8AC3E}">
        <p14:creationId xmlns:p14="http://schemas.microsoft.com/office/powerpoint/2010/main" val="3814862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EB15908-64A5-4CA1-BA63-9F0E4267B38D}" type="datetimeFigureOut">
              <a:rPr lang="en-GB" smtClean="0"/>
              <a:t>10/07/2018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C57DD3-5DB6-42EE-842D-91038163C1F1}" type="slidenum">
              <a:rPr lang="en-GB" smtClean="0"/>
              <a:t>‹#›</a:t>
            </a:fld>
            <a:endParaRPr lang="en-GB"/>
          </a:p>
        </p:txBody>
      </p:sp>
    </p:spTree>
    <p:extLst>
      <p:ext uri="{BB962C8B-B14F-4D97-AF65-F5344CB8AC3E}">
        <p14:creationId xmlns:p14="http://schemas.microsoft.com/office/powerpoint/2010/main" val="1855051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B15908-64A5-4CA1-BA63-9F0E4267B38D}" type="datetimeFigureOut">
              <a:rPr lang="en-GB" smtClean="0"/>
              <a:t>10/07/2018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C57DD3-5DB6-42EE-842D-91038163C1F1}" type="slidenum">
              <a:rPr lang="en-GB" smtClean="0"/>
              <a:t>‹#›</a:t>
            </a:fld>
            <a:endParaRPr lang="en-GB"/>
          </a:p>
        </p:txBody>
      </p:sp>
    </p:spTree>
    <p:extLst>
      <p:ext uri="{BB962C8B-B14F-4D97-AF65-F5344CB8AC3E}">
        <p14:creationId xmlns:p14="http://schemas.microsoft.com/office/powerpoint/2010/main" val="1299339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B15908-64A5-4CA1-BA63-9F0E4267B38D}" type="datetimeFigureOut">
              <a:rPr lang="en-GB" smtClean="0"/>
              <a:t>10/07/2018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C57DD3-5DB6-42EE-842D-91038163C1F1}" type="slidenum">
              <a:rPr lang="en-GB" smtClean="0"/>
              <a:t>‹#›</a:t>
            </a:fld>
            <a:endParaRPr lang="en-GB"/>
          </a:p>
        </p:txBody>
      </p:sp>
    </p:spTree>
    <p:extLst>
      <p:ext uri="{BB962C8B-B14F-4D97-AF65-F5344CB8AC3E}">
        <p14:creationId xmlns:p14="http://schemas.microsoft.com/office/powerpoint/2010/main" val="1756671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B15908-64A5-4CA1-BA63-9F0E4267B38D}" type="datetimeFigureOut">
              <a:rPr lang="en-GB" smtClean="0"/>
              <a:t>10/07/2018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C57DD3-5DB6-42EE-842D-91038163C1F1}" type="slidenum">
              <a:rPr lang="en-GB" smtClean="0"/>
              <a:t>‹#›</a:t>
            </a:fld>
            <a:endParaRPr lang="en-GB"/>
          </a:p>
        </p:txBody>
      </p:sp>
    </p:spTree>
    <p:extLst>
      <p:ext uri="{BB962C8B-B14F-4D97-AF65-F5344CB8AC3E}">
        <p14:creationId xmlns:p14="http://schemas.microsoft.com/office/powerpoint/2010/main" val="2832712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B15908-64A5-4CA1-BA63-9F0E4267B38D}" type="datetimeFigureOut">
              <a:rPr lang="en-GB" smtClean="0"/>
              <a:t>10/07/2018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C57DD3-5DB6-42EE-842D-91038163C1F1}" type="slidenum">
              <a:rPr lang="en-GB" smtClean="0"/>
              <a:t>‹#›</a:t>
            </a:fld>
            <a:endParaRPr lang="en-GB"/>
          </a:p>
        </p:txBody>
      </p:sp>
    </p:spTree>
    <p:extLst>
      <p:ext uri="{BB962C8B-B14F-4D97-AF65-F5344CB8AC3E}">
        <p14:creationId xmlns:p14="http://schemas.microsoft.com/office/powerpoint/2010/main" val="2678130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EB15908-64A5-4CA1-BA63-9F0E4267B38D}" type="datetimeFigureOut">
              <a:rPr lang="en-GB" smtClean="0"/>
              <a:t>10/07/2018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C57DD3-5DB6-42EE-842D-91038163C1F1}" type="slidenum">
              <a:rPr lang="en-GB" smtClean="0"/>
              <a:t>‹#›</a:t>
            </a:fld>
            <a:endParaRPr lang="en-GB"/>
          </a:p>
        </p:txBody>
      </p:sp>
    </p:spTree>
    <p:extLst>
      <p:ext uri="{BB962C8B-B14F-4D97-AF65-F5344CB8AC3E}">
        <p14:creationId xmlns:p14="http://schemas.microsoft.com/office/powerpoint/2010/main" val="4144189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EB15908-64A5-4CA1-BA63-9F0E4267B38D}" type="datetimeFigureOut">
              <a:rPr lang="en-GB" smtClean="0"/>
              <a:t>10/07/2018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7C57DD3-5DB6-42EE-842D-91038163C1F1}" type="slidenum">
              <a:rPr lang="en-GB" smtClean="0"/>
              <a:t>‹#›</a:t>
            </a:fld>
            <a:endParaRPr lang="en-GB"/>
          </a:p>
        </p:txBody>
      </p:sp>
    </p:spTree>
    <p:extLst>
      <p:ext uri="{BB962C8B-B14F-4D97-AF65-F5344CB8AC3E}">
        <p14:creationId xmlns:p14="http://schemas.microsoft.com/office/powerpoint/2010/main" val="3183347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EB15908-64A5-4CA1-BA63-9F0E4267B38D}" type="datetimeFigureOut">
              <a:rPr lang="en-GB" smtClean="0"/>
              <a:t>10/07/2018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7C57DD3-5DB6-42EE-842D-91038163C1F1}" type="slidenum">
              <a:rPr lang="en-GB" smtClean="0"/>
              <a:t>‹#›</a:t>
            </a:fld>
            <a:endParaRPr lang="en-GB"/>
          </a:p>
        </p:txBody>
      </p:sp>
    </p:spTree>
    <p:extLst>
      <p:ext uri="{BB962C8B-B14F-4D97-AF65-F5344CB8AC3E}">
        <p14:creationId xmlns:p14="http://schemas.microsoft.com/office/powerpoint/2010/main" val="1504163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B15908-64A5-4CA1-BA63-9F0E4267B38D}" type="datetimeFigureOut">
              <a:rPr lang="en-GB" smtClean="0"/>
              <a:t>10/07/2018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7C57DD3-5DB6-42EE-842D-91038163C1F1}" type="slidenum">
              <a:rPr lang="en-GB" smtClean="0"/>
              <a:t>‹#›</a:t>
            </a:fld>
            <a:endParaRPr lang="en-GB"/>
          </a:p>
        </p:txBody>
      </p:sp>
    </p:spTree>
    <p:extLst>
      <p:ext uri="{BB962C8B-B14F-4D97-AF65-F5344CB8AC3E}">
        <p14:creationId xmlns:p14="http://schemas.microsoft.com/office/powerpoint/2010/main" val="2627133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B15908-64A5-4CA1-BA63-9F0E4267B38D}" type="datetimeFigureOut">
              <a:rPr lang="en-GB" smtClean="0"/>
              <a:t>10/07/2018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C57DD3-5DB6-42EE-842D-91038163C1F1}" type="slidenum">
              <a:rPr lang="en-GB" smtClean="0"/>
              <a:t>‹#›</a:t>
            </a:fld>
            <a:endParaRPr lang="en-GB"/>
          </a:p>
        </p:txBody>
      </p:sp>
    </p:spTree>
    <p:extLst>
      <p:ext uri="{BB962C8B-B14F-4D97-AF65-F5344CB8AC3E}">
        <p14:creationId xmlns:p14="http://schemas.microsoft.com/office/powerpoint/2010/main" val="2761949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B15908-64A5-4CA1-BA63-9F0E4267B38D}" type="datetimeFigureOut">
              <a:rPr lang="en-GB" smtClean="0"/>
              <a:t>10/07/2018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C57DD3-5DB6-42EE-842D-91038163C1F1}" type="slidenum">
              <a:rPr lang="en-GB" smtClean="0"/>
              <a:t>‹#›</a:t>
            </a:fld>
            <a:endParaRPr lang="en-GB"/>
          </a:p>
        </p:txBody>
      </p:sp>
    </p:spTree>
    <p:extLst>
      <p:ext uri="{BB962C8B-B14F-4D97-AF65-F5344CB8AC3E}">
        <p14:creationId xmlns:p14="http://schemas.microsoft.com/office/powerpoint/2010/main" val="1720691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B15908-64A5-4CA1-BA63-9F0E4267B38D}" type="datetimeFigureOut">
              <a:rPr lang="en-GB" smtClean="0"/>
              <a:t>10/07/2018</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C57DD3-5DB6-42EE-842D-91038163C1F1}" type="slidenum">
              <a:rPr lang="en-GB" smtClean="0"/>
              <a:t>‹#›</a:t>
            </a:fld>
            <a:endParaRPr lang="en-GB"/>
          </a:p>
        </p:txBody>
      </p:sp>
    </p:spTree>
    <p:extLst>
      <p:ext uri="{BB962C8B-B14F-4D97-AF65-F5344CB8AC3E}">
        <p14:creationId xmlns:p14="http://schemas.microsoft.com/office/powerpoint/2010/main" val="29950312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2190567" y="-95835"/>
            <a:ext cx="4762866" cy="6319299"/>
          </a:xfrm>
          <a:prstGeom prst="rect">
            <a:avLst/>
          </a:prstGeom>
        </p:spPr>
      </p:pic>
      <p:sp>
        <p:nvSpPr>
          <p:cNvPr id="2" name="Title 1"/>
          <p:cNvSpPr>
            <a:spLocks noGrp="1"/>
          </p:cNvSpPr>
          <p:nvPr>
            <p:ph type="title"/>
          </p:nvPr>
        </p:nvSpPr>
        <p:spPr>
          <a:xfrm>
            <a:off x="628650" y="959258"/>
            <a:ext cx="7886700" cy="874678"/>
          </a:xfrm>
        </p:spPr>
        <p:txBody>
          <a:bodyPr>
            <a:normAutofit/>
          </a:bodyPr>
          <a:lstStyle/>
          <a:p>
            <a:pPr algn="ctr"/>
            <a:r>
              <a:rPr lang="en-GB" sz="3600" b="1" dirty="0" smtClean="0"/>
              <a:t>Gangs and Young People</a:t>
            </a:r>
            <a:endParaRPr lang="en-GB" sz="3600" b="1" dirty="0"/>
          </a:p>
        </p:txBody>
      </p:sp>
      <p:sp>
        <p:nvSpPr>
          <p:cNvPr id="3" name="Content Placeholder 2"/>
          <p:cNvSpPr>
            <a:spLocks noGrp="1"/>
          </p:cNvSpPr>
          <p:nvPr>
            <p:ph idx="1"/>
          </p:nvPr>
        </p:nvSpPr>
        <p:spPr>
          <a:xfrm>
            <a:off x="628650" y="1966823"/>
            <a:ext cx="7886700" cy="4389528"/>
          </a:xfrm>
        </p:spPr>
        <p:txBody>
          <a:bodyPr>
            <a:normAutofit/>
          </a:bodyPr>
          <a:lstStyle/>
          <a:p>
            <a:r>
              <a:rPr lang="en-GB" sz="2000" dirty="0" smtClean="0"/>
              <a:t>Young people may be part of a gang or merely on the edges of one.</a:t>
            </a:r>
          </a:p>
          <a:p>
            <a:r>
              <a:rPr lang="en-GB" sz="2000" dirty="0" smtClean="0"/>
              <a:t>They are more likely to:</a:t>
            </a:r>
          </a:p>
          <a:p>
            <a:pPr lvl="1"/>
            <a:r>
              <a:rPr lang="en-GB" sz="2000" dirty="0" smtClean="0"/>
              <a:t>Be victims of violence </a:t>
            </a:r>
            <a:endParaRPr lang="en-GB" sz="2000" dirty="0"/>
          </a:p>
          <a:p>
            <a:pPr lvl="1"/>
            <a:r>
              <a:rPr lang="en-GB" sz="2000" dirty="0"/>
              <a:t>B</a:t>
            </a:r>
            <a:r>
              <a:rPr lang="en-GB" sz="2000" dirty="0" smtClean="0"/>
              <a:t>e </a:t>
            </a:r>
            <a:r>
              <a:rPr lang="en-GB" sz="2000" dirty="0"/>
              <a:t>pressured into doing things like </a:t>
            </a:r>
            <a:r>
              <a:rPr lang="en-GB" sz="2000" dirty="0" smtClean="0"/>
              <a:t>stealing, carrying or dealing drugs </a:t>
            </a:r>
            <a:r>
              <a:rPr lang="en-GB" sz="2000" dirty="0"/>
              <a:t>or </a:t>
            </a:r>
            <a:r>
              <a:rPr lang="en-GB" sz="2000" dirty="0" smtClean="0"/>
              <a:t>carrying weapons</a:t>
            </a:r>
            <a:r>
              <a:rPr lang="en-GB" sz="2000" dirty="0"/>
              <a:t>. </a:t>
            </a:r>
            <a:endParaRPr lang="en-GB" sz="2000" dirty="0" smtClean="0"/>
          </a:p>
          <a:p>
            <a:pPr lvl="1"/>
            <a:r>
              <a:rPr lang="en-GB" sz="2000" dirty="0" smtClean="0"/>
              <a:t>Be </a:t>
            </a:r>
            <a:r>
              <a:rPr lang="en-GB" sz="2000" dirty="0"/>
              <a:t>abused, </a:t>
            </a:r>
            <a:r>
              <a:rPr lang="en-GB" sz="2000" dirty="0" smtClean="0"/>
              <a:t>exploited.</a:t>
            </a:r>
          </a:p>
          <a:p>
            <a:pPr lvl="1"/>
            <a:r>
              <a:rPr lang="en-GB" sz="2000" dirty="0" smtClean="0"/>
              <a:t>Be put </a:t>
            </a:r>
            <a:r>
              <a:rPr lang="en-GB" sz="2000" dirty="0"/>
              <a:t>into dangerous situations.</a:t>
            </a:r>
          </a:p>
          <a:p>
            <a:r>
              <a:rPr lang="en-GB" sz="2000" dirty="0" smtClean="0"/>
              <a:t>Being part </a:t>
            </a:r>
            <a:r>
              <a:rPr lang="en-GB" sz="2000" dirty="0"/>
              <a:t>of a gang </a:t>
            </a:r>
            <a:r>
              <a:rPr lang="en-GB" sz="2000" dirty="0" smtClean="0"/>
              <a:t>may make someone feel </a:t>
            </a:r>
            <a:r>
              <a:rPr lang="en-GB" sz="2000" dirty="0"/>
              <a:t>part of a family so they might not want to leave. </a:t>
            </a:r>
            <a:endParaRPr lang="en-GB" sz="2000" dirty="0" smtClean="0"/>
          </a:p>
          <a:p>
            <a:r>
              <a:rPr lang="en-GB" sz="2000" dirty="0" smtClean="0"/>
              <a:t>Leaving </a:t>
            </a:r>
            <a:r>
              <a:rPr lang="en-GB" sz="2000" dirty="0"/>
              <a:t>or attempting to leave </a:t>
            </a:r>
            <a:r>
              <a:rPr lang="en-GB" sz="2000" dirty="0" smtClean="0"/>
              <a:t>might be scary – they </a:t>
            </a:r>
            <a:r>
              <a:rPr lang="en-GB" sz="2000" dirty="0"/>
              <a:t>might be frightened about what will happen to them, their friends or their family if they leave.</a:t>
            </a:r>
          </a:p>
          <a:p>
            <a:pPr marL="0" indent="0">
              <a:buNone/>
            </a:pPr>
            <a:endParaRPr lang="en-GB" sz="2000" dirty="0"/>
          </a:p>
        </p:txBody>
      </p:sp>
      <p:sp>
        <p:nvSpPr>
          <p:cNvPr id="7" name="Rectangle 6"/>
          <p:cNvSpPr/>
          <p:nvPr/>
        </p:nvSpPr>
        <p:spPr>
          <a:xfrm>
            <a:off x="0" y="0"/>
            <a:ext cx="9144000" cy="68154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2700" b="1" dirty="0">
                <a:solidFill>
                  <a:prstClr val="white"/>
                </a:solidFill>
                <a:latin typeface="Century Gothic" panose="020B0502020202020204" pitchFamily="34" charset="0"/>
              </a:rPr>
              <a:t>Safeguarding Briefing</a:t>
            </a:r>
          </a:p>
        </p:txBody>
      </p:sp>
      <p:sp>
        <p:nvSpPr>
          <p:cNvPr id="9" name="Footer Placeholder 3"/>
          <p:cNvSpPr>
            <a:spLocks noGrp="1"/>
          </p:cNvSpPr>
          <p:nvPr>
            <p:ph type="ftr" sz="quarter" idx="11"/>
          </p:nvPr>
        </p:nvSpPr>
        <p:spPr>
          <a:xfrm>
            <a:off x="3028950" y="6356351"/>
            <a:ext cx="3086100" cy="365125"/>
          </a:xfrm>
        </p:spPr>
        <p:txBody>
          <a:bodyPr/>
          <a:lstStyle/>
          <a:p>
            <a:r>
              <a:rPr lang="en-GB" dirty="0" smtClean="0"/>
              <a:t>Everyone. Every lesson. Every day.</a:t>
            </a:r>
            <a:endParaRPr lang="en-GB" dirty="0"/>
          </a:p>
        </p:txBody>
      </p:sp>
    </p:spTree>
    <p:extLst>
      <p:ext uri="{BB962C8B-B14F-4D97-AF65-F5344CB8AC3E}">
        <p14:creationId xmlns:p14="http://schemas.microsoft.com/office/powerpoint/2010/main" val="3110795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2190567" y="-95835"/>
            <a:ext cx="4762866" cy="6319299"/>
          </a:xfrm>
          <a:prstGeom prst="rect">
            <a:avLst/>
          </a:prstGeom>
        </p:spPr>
      </p:pic>
      <p:sp>
        <p:nvSpPr>
          <p:cNvPr id="2" name="Title 1"/>
          <p:cNvSpPr>
            <a:spLocks noGrp="1"/>
          </p:cNvSpPr>
          <p:nvPr>
            <p:ph type="title"/>
          </p:nvPr>
        </p:nvSpPr>
        <p:spPr>
          <a:xfrm>
            <a:off x="628650" y="959258"/>
            <a:ext cx="7886700" cy="874678"/>
          </a:xfrm>
        </p:spPr>
        <p:txBody>
          <a:bodyPr>
            <a:normAutofit/>
          </a:bodyPr>
          <a:lstStyle/>
          <a:p>
            <a:pPr algn="ctr"/>
            <a:r>
              <a:rPr lang="en-GB" sz="3600" b="1" dirty="0" smtClean="0"/>
              <a:t>Spotting Potential Gang Members</a:t>
            </a:r>
            <a:endParaRPr lang="en-GB" sz="3600" b="1" dirty="0"/>
          </a:p>
        </p:txBody>
      </p:sp>
      <p:sp>
        <p:nvSpPr>
          <p:cNvPr id="3" name="Content Placeholder 2"/>
          <p:cNvSpPr>
            <a:spLocks noGrp="1"/>
          </p:cNvSpPr>
          <p:nvPr>
            <p:ph idx="1"/>
          </p:nvPr>
        </p:nvSpPr>
        <p:spPr>
          <a:xfrm>
            <a:off x="628650" y="1966823"/>
            <a:ext cx="7886700" cy="4389528"/>
          </a:xfrm>
        </p:spPr>
        <p:txBody>
          <a:bodyPr>
            <a:normAutofit/>
          </a:bodyPr>
          <a:lstStyle/>
          <a:p>
            <a:r>
              <a:rPr lang="en-GB" sz="2000" dirty="0"/>
              <a:t>Starting to use new or unknown slang words.</a:t>
            </a:r>
          </a:p>
          <a:p>
            <a:r>
              <a:rPr lang="en-GB" sz="2000" dirty="0"/>
              <a:t>A sudden change in appearance — dressing in a particular style or "uniform" similar to that of other young people they hang around with, including a particular colour.</a:t>
            </a:r>
          </a:p>
          <a:p>
            <a:r>
              <a:rPr lang="en-GB" sz="2000" dirty="0"/>
              <a:t>Graffiti style "tags" on possessions, school books, walls.</a:t>
            </a:r>
          </a:p>
          <a:p>
            <a:r>
              <a:rPr lang="en-GB" sz="2000" dirty="0"/>
              <a:t>Breaking off with old friends and hanging around with one group of people.</a:t>
            </a:r>
          </a:p>
          <a:p>
            <a:r>
              <a:rPr lang="en-GB" sz="2000" dirty="0" smtClean="0"/>
              <a:t>Siblings </a:t>
            </a:r>
            <a:r>
              <a:rPr lang="en-GB" sz="2000" dirty="0"/>
              <a:t>of older gang members are particularly at </a:t>
            </a:r>
            <a:r>
              <a:rPr lang="en-GB" sz="2000" dirty="0" smtClean="0"/>
              <a:t>risk.</a:t>
            </a:r>
            <a:endParaRPr lang="en-GB" sz="2000" dirty="0"/>
          </a:p>
          <a:p>
            <a:endParaRPr lang="en-GB" sz="2000" dirty="0"/>
          </a:p>
          <a:p>
            <a:pPr marL="0" indent="0">
              <a:buNone/>
            </a:pPr>
            <a:r>
              <a:rPr lang="en-GB" sz="2000" dirty="0" smtClean="0"/>
              <a:t>Gang members may deliberately act appropriately at school to “fly under the radar”</a:t>
            </a:r>
            <a:endParaRPr lang="en-GB" sz="2000" dirty="0"/>
          </a:p>
        </p:txBody>
      </p:sp>
      <p:sp>
        <p:nvSpPr>
          <p:cNvPr id="7" name="Rectangle 6"/>
          <p:cNvSpPr/>
          <p:nvPr/>
        </p:nvSpPr>
        <p:spPr>
          <a:xfrm>
            <a:off x="0" y="0"/>
            <a:ext cx="9144000" cy="68154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2700" b="1" dirty="0">
                <a:solidFill>
                  <a:prstClr val="white"/>
                </a:solidFill>
                <a:latin typeface="Century Gothic" panose="020B0502020202020204" pitchFamily="34" charset="0"/>
              </a:rPr>
              <a:t>Safeguarding Briefing</a:t>
            </a:r>
          </a:p>
        </p:txBody>
      </p:sp>
      <p:sp>
        <p:nvSpPr>
          <p:cNvPr id="9" name="Footer Placeholder 3"/>
          <p:cNvSpPr>
            <a:spLocks noGrp="1"/>
          </p:cNvSpPr>
          <p:nvPr>
            <p:ph type="ftr" sz="quarter" idx="11"/>
          </p:nvPr>
        </p:nvSpPr>
        <p:spPr>
          <a:xfrm>
            <a:off x="3028950" y="6356351"/>
            <a:ext cx="3086100" cy="365125"/>
          </a:xfrm>
        </p:spPr>
        <p:txBody>
          <a:bodyPr/>
          <a:lstStyle/>
          <a:p>
            <a:r>
              <a:rPr lang="en-GB" dirty="0" smtClean="0"/>
              <a:t>Everyone. Every lesson. Every day.</a:t>
            </a:r>
            <a:endParaRPr lang="en-GB" dirty="0"/>
          </a:p>
        </p:txBody>
      </p:sp>
    </p:spTree>
    <p:extLst>
      <p:ext uri="{BB962C8B-B14F-4D97-AF65-F5344CB8AC3E}">
        <p14:creationId xmlns:p14="http://schemas.microsoft.com/office/powerpoint/2010/main" val="38356600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2190567" y="-95835"/>
            <a:ext cx="4762866" cy="6319299"/>
          </a:xfrm>
          <a:prstGeom prst="rect">
            <a:avLst/>
          </a:prstGeom>
        </p:spPr>
      </p:pic>
      <p:sp>
        <p:nvSpPr>
          <p:cNvPr id="2" name="Title 1"/>
          <p:cNvSpPr>
            <a:spLocks noGrp="1"/>
          </p:cNvSpPr>
          <p:nvPr>
            <p:ph type="title"/>
          </p:nvPr>
        </p:nvSpPr>
        <p:spPr>
          <a:xfrm>
            <a:off x="628650" y="959258"/>
            <a:ext cx="7886700" cy="874678"/>
          </a:xfrm>
        </p:spPr>
        <p:txBody>
          <a:bodyPr>
            <a:normAutofit/>
          </a:bodyPr>
          <a:lstStyle/>
          <a:p>
            <a:pPr algn="ctr"/>
            <a:r>
              <a:rPr lang="en-GB" sz="3600" b="1" dirty="0" smtClean="0"/>
              <a:t>What To Do If You Have Concerns</a:t>
            </a:r>
            <a:endParaRPr lang="en-GB" sz="3600" b="1" dirty="0"/>
          </a:p>
        </p:txBody>
      </p:sp>
      <p:sp>
        <p:nvSpPr>
          <p:cNvPr id="3" name="Content Placeholder 2"/>
          <p:cNvSpPr>
            <a:spLocks noGrp="1"/>
          </p:cNvSpPr>
          <p:nvPr>
            <p:ph idx="1"/>
          </p:nvPr>
        </p:nvSpPr>
        <p:spPr>
          <a:xfrm>
            <a:off x="628650" y="1966823"/>
            <a:ext cx="7886700" cy="4389528"/>
          </a:xfrm>
        </p:spPr>
        <p:txBody>
          <a:bodyPr>
            <a:normAutofit/>
          </a:bodyPr>
          <a:lstStyle/>
          <a:p>
            <a:r>
              <a:rPr lang="en-GB" sz="2000" dirty="0"/>
              <a:t>Never do nothing.</a:t>
            </a:r>
          </a:p>
          <a:p>
            <a:r>
              <a:rPr lang="en-GB" sz="2000" b="1" dirty="0" smtClean="0"/>
              <a:t>Report </a:t>
            </a:r>
            <a:r>
              <a:rPr lang="en-GB" sz="2000" b="1" dirty="0"/>
              <a:t>through My Concern.</a:t>
            </a:r>
          </a:p>
          <a:p>
            <a:r>
              <a:rPr lang="en-GB" sz="2000" dirty="0"/>
              <a:t>Speak directly to </a:t>
            </a:r>
            <a:r>
              <a:rPr lang="en-GB" sz="2000" dirty="0" smtClean="0"/>
              <a:t>the DSL or Deputy DSL.</a:t>
            </a:r>
            <a:endParaRPr lang="en-GB" sz="2000" dirty="0"/>
          </a:p>
          <a:p>
            <a:pPr marL="0" indent="0">
              <a:buNone/>
            </a:pPr>
            <a:endParaRPr lang="en-GB" sz="2000" dirty="0"/>
          </a:p>
        </p:txBody>
      </p:sp>
      <p:sp>
        <p:nvSpPr>
          <p:cNvPr id="7" name="Rectangle 6"/>
          <p:cNvSpPr/>
          <p:nvPr/>
        </p:nvSpPr>
        <p:spPr>
          <a:xfrm>
            <a:off x="0" y="0"/>
            <a:ext cx="9144000" cy="68154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2700" b="1" dirty="0">
                <a:solidFill>
                  <a:prstClr val="white"/>
                </a:solidFill>
                <a:latin typeface="Century Gothic" panose="020B0502020202020204" pitchFamily="34" charset="0"/>
              </a:rPr>
              <a:t>Safeguarding Briefing</a:t>
            </a:r>
          </a:p>
        </p:txBody>
      </p:sp>
      <p:sp>
        <p:nvSpPr>
          <p:cNvPr id="9" name="Footer Placeholder 3"/>
          <p:cNvSpPr>
            <a:spLocks noGrp="1"/>
          </p:cNvSpPr>
          <p:nvPr>
            <p:ph type="ftr" sz="quarter" idx="11"/>
          </p:nvPr>
        </p:nvSpPr>
        <p:spPr>
          <a:xfrm>
            <a:off x="3028950" y="6356351"/>
            <a:ext cx="3086100" cy="365125"/>
          </a:xfrm>
        </p:spPr>
        <p:txBody>
          <a:bodyPr/>
          <a:lstStyle/>
          <a:p>
            <a:r>
              <a:rPr lang="en-GB" dirty="0" smtClean="0"/>
              <a:t>Everyone. Every lesson. Every day.</a:t>
            </a:r>
            <a:endParaRPr lang="en-GB" dirty="0"/>
          </a:p>
        </p:txBody>
      </p:sp>
    </p:spTree>
    <p:extLst>
      <p:ext uri="{BB962C8B-B14F-4D97-AF65-F5344CB8AC3E}">
        <p14:creationId xmlns:p14="http://schemas.microsoft.com/office/powerpoint/2010/main" val="42344715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a:ea typeface=""/>
        <a:cs typeface=""/>
      </a:majorFont>
      <a:minorFont>
        <a:latin typeface="Century Gothic"/>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esentation1" id="{B3E344DB-D3BB-4396-B723-A9CA77EF987C}" vid="{67518FB5-5D93-40D9-A36D-E6BE7FFB937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341</TotalTime>
  <Words>718</Words>
  <Application>Microsoft Office PowerPoint</Application>
  <PresentationFormat>On-screen Show (4:3)</PresentationFormat>
  <Paragraphs>54</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Gangs and Young People</vt:lpstr>
      <vt:lpstr>Spotting Potential Gang Members</vt:lpstr>
      <vt:lpstr>What To Do If You Have Concerns</vt:lpstr>
    </vt:vector>
  </TitlesOfParts>
  <Company>Bournville School &amp; Sixth Form Centre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Nicola Gould</dc:creator>
  <cp:lastModifiedBy>Service Birmingham</cp:lastModifiedBy>
  <cp:revision>73</cp:revision>
  <dcterms:created xsi:type="dcterms:W3CDTF">2016-07-13T18:06:22Z</dcterms:created>
  <dcterms:modified xsi:type="dcterms:W3CDTF">2018-07-10T09:17:43Z</dcterms:modified>
</cp:coreProperties>
</file>