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  <p:sldMasterId id="2147483697" r:id="rId5"/>
    <p:sldMasterId id="2147483709" r:id="rId6"/>
    <p:sldMasterId id="2147483721" r:id="rId7"/>
    <p:sldMasterId id="2147483733" r:id="rId8"/>
  </p:sldMasterIdLst>
  <p:notesMasterIdLst>
    <p:notesMasterId r:id="rId41"/>
  </p:notesMasterIdLst>
  <p:sldIdLst>
    <p:sldId id="256" r:id="rId9"/>
    <p:sldId id="262" r:id="rId10"/>
    <p:sldId id="268" r:id="rId11"/>
    <p:sldId id="269" r:id="rId12"/>
    <p:sldId id="270" r:id="rId13"/>
    <p:sldId id="271" r:id="rId14"/>
    <p:sldId id="272" r:id="rId15"/>
    <p:sldId id="273" r:id="rId16"/>
    <p:sldId id="276" r:id="rId17"/>
    <p:sldId id="274" r:id="rId18"/>
    <p:sldId id="275" r:id="rId19"/>
    <p:sldId id="277" r:id="rId20"/>
    <p:sldId id="278" r:id="rId21"/>
    <p:sldId id="279" r:id="rId22"/>
    <p:sldId id="281" r:id="rId23"/>
    <p:sldId id="282" r:id="rId24"/>
    <p:sldId id="263" r:id="rId25"/>
    <p:sldId id="288" r:id="rId26"/>
    <p:sldId id="287" r:id="rId27"/>
    <p:sldId id="265" r:id="rId28"/>
    <p:sldId id="294" r:id="rId29"/>
    <p:sldId id="285" r:id="rId30"/>
    <p:sldId id="286" r:id="rId31"/>
    <p:sldId id="297" r:id="rId32"/>
    <p:sldId id="298" r:id="rId33"/>
    <p:sldId id="295" r:id="rId34"/>
    <p:sldId id="266" r:id="rId35"/>
    <p:sldId id="299" r:id="rId36"/>
    <p:sldId id="293" r:id="rId37"/>
    <p:sldId id="291" r:id="rId38"/>
    <p:sldId id="292" r:id="rId39"/>
    <p:sldId id="284" r:id="rId4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B9BA11D-F5EE-47B9-AE1A-0D10C255C595}">
          <p14:sldIdLst>
            <p14:sldId id="256"/>
            <p14:sldId id="262"/>
            <p14:sldId id="268"/>
            <p14:sldId id="269"/>
            <p14:sldId id="270"/>
            <p14:sldId id="271"/>
            <p14:sldId id="272"/>
            <p14:sldId id="273"/>
            <p14:sldId id="276"/>
            <p14:sldId id="274"/>
            <p14:sldId id="275"/>
            <p14:sldId id="277"/>
            <p14:sldId id="278"/>
            <p14:sldId id="279"/>
            <p14:sldId id="281"/>
            <p14:sldId id="282"/>
            <p14:sldId id="263"/>
            <p14:sldId id="288"/>
            <p14:sldId id="287"/>
            <p14:sldId id="265"/>
            <p14:sldId id="294"/>
            <p14:sldId id="285"/>
            <p14:sldId id="286"/>
            <p14:sldId id="297"/>
            <p14:sldId id="298"/>
            <p14:sldId id="295"/>
            <p14:sldId id="266"/>
            <p14:sldId id="299"/>
            <p14:sldId id="293"/>
            <p14:sldId id="291"/>
            <p14:sldId id="292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7B22"/>
    <a:srgbClr val="00AFAD"/>
    <a:srgbClr val="00A4CC"/>
    <a:srgbClr val="C3D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5" autoAdjust="0"/>
    <p:restoredTop sz="79045" autoAdjust="0"/>
  </p:normalViewPr>
  <p:slideViewPr>
    <p:cSldViewPr>
      <p:cViewPr>
        <p:scale>
          <a:sx n="80" d="100"/>
          <a:sy n="80" d="100"/>
        </p:scale>
        <p:origin x="-111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A2935-6062-4668-A04E-D74926F1CB89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F67EB-EA81-4484-BAF6-B3379AF4C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025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F67EB-EA81-4484-BAF6-B3379AF4C23F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86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F67EB-EA81-4484-BAF6-B3379AF4C23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045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Advisory Council of the Misuse of Drugs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F67EB-EA81-4484-BAF6-B3379AF4C23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461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F67EB-EA81-4484-BAF6-B3379AF4C23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275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Stress the importance of family first model </a:t>
            </a:r>
            <a:r>
              <a:rPr lang="en-GB" dirty="0" err="1" smtClean="0"/>
              <a:t>i.e</a:t>
            </a:r>
            <a:r>
              <a:rPr lang="en-GB" dirty="0" smtClean="0"/>
              <a:t> including non-using</a:t>
            </a:r>
            <a:r>
              <a:rPr lang="en-GB" baseline="0" dirty="0" smtClean="0"/>
              <a:t> family members in assessment and support networks.</a:t>
            </a:r>
          </a:p>
          <a:p>
            <a:r>
              <a:rPr lang="en-GB" baseline="0" dirty="0" smtClean="0"/>
              <a:t>Including non –using partners in care plans.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0790B-9ADB-4FA3-95E9-45C6BDA0AF03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873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https://www.dhhs.tas.gov.au/__data/assets/pdf_file/0007/220696/0032_Strong_Families_Safe_Kids_-_Implementation_v9_final.pdf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F67EB-EA81-4484-BAF6-B3379AF4C23F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553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Works with Education providers to offer training for staff and young people and well as group and 1:1 support and interventions</a:t>
            </a:r>
          </a:p>
          <a:p>
            <a:r>
              <a:rPr lang="en-GB" dirty="0" smtClean="0"/>
              <a:t>We give education providers immediate access to a multi-disciplinary team, which can develop tailored solutions to improve the psychological health and wellbeing of pupils and staff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F67EB-EA81-4484-BAF6-B3379AF4C23F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356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emf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36512" y="0"/>
            <a:ext cx="9180512" cy="4083918"/>
          </a:xfrm>
          <a:prstGeom prst="rect">
            <a:avLst/>
          </a:prstGeom>
          <a:solidFill>
            <a:srgbClr val="EC7B22"/>
          </a:solidFill>
          <a:ln>
            <a:solidFill>
              <a:srgbClr val="EC7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6365" y="483518"/>
            <a:ext cx="8064896" cy="175059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algn="l">
              <a:defRPr b="1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r>
              <a:rPr lang="en-US" dirty="0" smtClean="0"/>
              <a:t>&lt;Title&gt;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6365" y="2427734"/>
            <a:ext cx="6700980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By &lt;name&gt;</a:t>
            </a:r>
            <a:endParaRPr lang="en-GB" dirty="0"/>
          </a:p>
        </p:txBody>
      </p:sp>
      <p:pic>
        <p:nvPicPr>
          <p:cNvPr id="9" name="Picture 8" descr="RFocu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192073"/>
            <a:ext cx="1152128" cy="4996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13563"/>
            <a:ext cx="2123692" cy="760213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43992" y="4772668"/>
            <a:ext cx="43204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>
                <a:solidFill>
                  <a:srgbClr val="00AFAD"/>
                </a:solidFill>
                <a:latin typeface="Myriad Pro" pitchFamily="34" charset="0"/>
              </a:rPr>
              <a:t>Overcoming the harms caused by</a:t>
            </a:r>
            <a:r>
              <a:rPr lang="en-GB" sz="1050" b="1" baseline="0" dirty="0" smtClean="0">
                <a:solidFill>
                  <a:srgbClr val="00AFAD"/>
                </a:solidFill>
                <a:latin typeface="Myriad Pro" pitchFamily="34" charset="0"/>
              </a:rPr>
              <a:t> alcohol, drugs and gambling</a:t>
            </a:r>
            <a:endParaRPr lang="en-GB" sz="1050" b="1" dirty="0">
              <a:solidFill>
                <a:srgbClr val="00AFAD"/>
              </a:solidFill>
              <a:latin typeface="Myriad Pro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716016" y="4690446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EC7B22"/>
                </a:solidFill>
              </a:rPr>
              <a:t>Aquarius is part of Recovery Focus, a new group of charities being built to inspire individual recovery nationwide.</a:t>
            </a:r>
            <a:endParaRPr lang="en-GB" sz="1200" dirty="0">
              <a:solidFill>
                <a:srgbClr val="EC7B22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7822970" y="3786653"/>
            <a:ext cx="1133380" cy="21027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80312" y="2715766"/>
            <a:ext cx="1390694" cy="117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9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16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26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36512" y="0"/>
            <a:ext cx="9180512" cy="4083918"/>
          </a:xfrm>
          <a:prstGeom prst="rect">
            <a:avLst/>
          </a:prstGeom>
          <a:solidFill>
            <a:srgbClr val="EC7B22"/>
          </a:solidFill>
          <a:ln>
            <a:solidFill>
              <a:srgbClr val="EC7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6365" y="483519"/>
            <a:ext cx="8064896" cy="175059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algn="l">
              <a:defRPr b="1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r>
              <a:rPr lang="en-US" dirty="0" smtClean="0"/>
              <a:t>&lt;Title&gt;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6365" y="2427735"/>
            <a:ext cx="6700980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By &lt;name&gt;</a:t>
            </a:r>
            <a:endParaRPr lang="en-GB" dirty="0"/>
          </a:p>
        </p:txBody>
      </p:sp>
      <p:pic>
        <p:nvPicPr>
          <p:cNvPr id="9" name="Picture 8" descr="RFocu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192074"/>
            <a:ext cx="1152128" cy="4996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13564"/>
            <a:ext cx="2123692" cy="760213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43992" y="4772668"/>
            <a:ext cx="43204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>
                <a:solidFill>
                  <a:srgbClr val="00AFAD"/>
                </a:solidFill>
                <a:latin typeface="Myriad Pro" pitchFamily="34" charset="0"/>
              </a:rPr>
              <a:t>Overcoming the harms caused by alcohol, drugs and gambling</a:t>
            </a:r>
            <a:endParaRPr lang="en-GB" sz="1050" b="1" dirty="0">
              <a:solidFill>
                <a:srgbClr val="00AFAD"/>
              </a:solidFill>
              <a:latin typeface="Myriad Pro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716016" y="4690447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EC7B22"/>
                </a:solidFill>
              </a:rPr>
              <a:t>Aquarius is part of Recovery Focus, a new group of charities being built to inspire individual recovery nationwide.</a:t>
            </a:r>
            <a:endParaRPr lang="en-GB" sz="1200" dirty="0">
              <a:solidFill>
                <a:srgbClr val="EC7B22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7822970" y="3786654"/>
            <a:ext cx="1133380" cy="21027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80312" y="2715767"/>
            <a:ext cx="1390694" cy="117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6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36512" y="0"/>
            <a:ext cx="9289032" cy="5236046"/>
          </a:xfrm>
          <a:prstGeom prst="rect">
            <a:avLst/>
          </a:prstGeom>
          <a:solidFill>
            <a:srgbClr val="C3D643"/>
          </a:solidFill>
          <a:ln>
            <a:solidFill>
              <a:srgbClr val="C3D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95536" y="195487"/>
            <a:ext cx="8424936" cy="4608512"/>
          </a:xfrm>
          <a:prstGeom prst="roundRect">
            <a:avLst>
              <a:gd name="adj" fmla="val 4412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 descr="RFocu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504863"/>
            <a:ext cx="1530942" cy="6639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90829"/>
            <a:ext cx="1190996" cy="4263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A4CC"/>
              </a:buClr>
              <a:buFont typeface="Arial" pitchFamily="34" charset="0"/>
              <a:buChar char="•"/>
              <a:defRPr/>
            </a:lvl1pPr>
            <a:lvl2pPr marL="742950" indent="-285750">
              <a:buClr>
                <a:srgbClr val="00A4CC"/>
              </a:buClr>
              <a:buFont typeface="Arial" pitchFamily="34" charset="0"/>
              <a:buChar char="•"/>
              <a:defRPr/>
            </a:lvl2pPr>
            <a:lvl3pPr marL="1143000" indent="-228600">
              <a:buClr>
                <a:srgbClr val="00A4CC"/>
              </a:buClr>
              <a:buFont typeface="Arial" pitchFamily="34" charset="0"/>
              <a:buChar char="•"/>
              <a:defRPr/>
            </a:lvl3pPr>
            <a:lvl4pPr marL="1600200" indent="-228600">
              <a:buClr>
                <a:srgbClr val="00A4CC"/>
              </a:buClr>
              <a:buFont typeface="Arial" pitchFamily="34" charset="0"/>
              <a:buChar char="•"/>
              <a:defRPr/>
            </a:lvl4pPr>
            <a:lvl5pPr marL="2057400" indent="-228600">
              <a:buClr>
                <a:srgbClr val="00A4CC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84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6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36512" y="0"/>
            <a:ext cx="9289032" cy="5236046"/>
          </a:xfrm>
          <a:prstGeom prst="rect">
            <a:avLst/>
          </a:prstGeom>
          <a:solidFill>
            <a:srgbClr val="EC7B22"/>
          </a:solidFill>
          <a:ln>
            <a:solidFill>
              <a:srgbClr val="EC7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95536" y="195487"/>
            <a:ext cx="8424936" cy="4608512"/>
          </a:xfrm>
          <a:prstGeom prst="roundRect">
            <a:avLst>
              <a:gd name="adj" fmla="val 4412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 descr="RFocu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504863"/>
            <a:ext cx="1530942" cy="6639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90829"/>
            <a:ext cx="1190996" cy="4263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lang="en-GB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 marL="342900" indent="-342900">
              <a:buClr>
                <a:srgbClr val="00AFAD"/>
              </a:buClr>
              <a:buFont typeface="Arial" pitchFamily="34" charset="0"/>
              <a:buChar char="•"/>
              <a:defRPr sz="2800"/>
            </a:lvl1pPr>
            <a:lvl2pPr marL="742950" indent="-285750">
              <a:buClr>
                <a:srgbClr val="00AFAD"/>
              </a:buClr>
              <a:buFont typeface="Arial" pitchFamily="34" charset="0"/>
              <a:buChar char="•"/>
              <a:defRPr sz="2400"/>
            </a:lvl2pPr>
            <a:lvl3pPr marL="1143000" indent="-228600">
              <a:buClr>
                <a:srgbClr val="00AFAD"/>
              </a:buClr>
              <a:buFont typeface="Arial" pitchFamily="34" charset="0"/>
              <a:buChar char="•"/>
              <a:defRPr sz="2000"/>
            </a:lvl3pPr>
            <a:lvl4pPr marL="1600200" indent="-228600">
              <a:buClr>
                <a:srgbClr val="00AFAD"/>
              </a:buClr>
              <a:buFont typeface="Arial" pitchFamily="34" charset="0"/>
              <a:buChar char="•"/>
              <a:defRPr sz="1800"/>
            </a:lvl4pPr>
            <a:lvl5pPr marL="2057400" indent="-228600">
              <a:buClr>
                <a:srgbClr val="00AFAD"/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16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25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57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89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1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36512" y="0"/>
            <a:ext cx="9289032" cy="5236046"/>
          </a:xfrm>
          <a:prstGeom prst="rect">
            <a:avLst/>
          </a:prstGeom>
          <a:solidFill>
            <a:srgbClr val="C3D643"/>
          </a:solidFill>
          <a:ln>
            <a:solidFill>
              <a:srgbClr val="C3D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 userDrawn="1"/>
        </p:nvSpPr>
        <p:spPr>
          <a:xfrm>
            <a:off x="395536" y="195486"/>
            <a:ext cx="8424936" cy="4608512"/>
          </a:xfrm>
          <a:prstGeom prst="roundRect">
            <a:avLst>
              <a:gd name="adj" fmla="val 4412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RFocu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504862"/>
            <a:ext cx="1530942" cy="6639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90829"/>
            <a:ext cx="1190996" cy="4263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A4CC"/>
              </a:buClr>
              <a:buFont typeface="Arial" pitchFamily="34" charset="0"/>
              <a:buChar char="•"/>
              <a:defRPr/>
            </a:lvl1pPr>
            <a:lvl2pPr marL="742950" indent="-285750">
              <a:buClr>
                <a:srgbClr val="00A4CC"/>
              </a:buClr>
              <a:buFont typeface="Arial" pitchFamily="34" charset="0"/>
              <a:buChar char="•"/>
              <a:defRPr/>
            </a:lvl2pPr>
            <a:lvl3pPr marL="1143000" indent="-228600">
              <a:buClr>
                <a:srgbClr val="00A4CC"/>
              </a:buClr>
              <a:buFont typeface="Arial" pitchFamily="34" charset="0"/>
              <a:buChar char="•"/>
              <a:defRPr/>
            </a:lvl3pPr>
            <a:lvl4pPr marL="1600200" indent="-228600">
              <a:buClr>
                <a:srgbClr val="00A4CC"/>
              </a:buClr>
              <a:buFont typeface="Arial" pitchFamily="34" charset="0"/>
              <a:buChar char="•"/>
              <a:defRPr/>
            </a:lvl4pPr>
            <a:lvl5pPr marL="2057400" indent="-228600">
              <a:buClr>
                <a:srgbClr val="00A4CC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00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4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7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0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36512" y="0"/>
            <a:ext cx="9180512" cy="4083918"/>
          </a:xfrm>
          <a:prstGeom prst="rect">
            <a:avLst/>
          </a:prstGeom>
          <a:solidFill>
            <a:srgbClr val="EC7B22"/>
          </a:solidFill>
          <a:ln>
            <a:solidFill>
              <a:srgbClr val="EC7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6365" y="483519"/>
            <a:ext cx="8064896" cy="175059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algn="l">
              <a:defRPr b="1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r>
              <a:rPr lang="en-US" dirty="0" smtClean="0"/>
              <a:t>&lt;Title&gt;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6365" y="2427735"/>
            <a:ext cx="6700980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By &lt;name&gt;</a:t>
            </a:r>
            <a:endParaRPr lang="en-GB" dirty="0"/>
          </a:p>
        </p:txBody>
      </p:sp>
      <p:pic>
        <p:nvPicPr>
          <p:cNvPr id="9" name="Picture 8" descr="RFocu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192074"/>
            <a:ext cx="1152128" cy="4996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13564"/>
            <a:ext cx="2123692" cy="760213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43992" y="4772668"/>
            <a:ext cx="43204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>
                <a:solidFill>
                  <a:srgbClr val="00AFAD"/>
                </a:solidFill>
                <a:latin typeface="Myriad Pro" pitchFamily="34" charset="0"/>
              </a:rPr>
              <a:t>Overcoming the harms caused by alcohol, drugs and gambling</a:t>
            </a:r>
            <a:endParaRPr lang="en-GB" sz="1050" b="1" dirty="0">
              <a:solidFill>
                <a:srgbClr val="00AFAD"/>
              </a:solidFill>
              <a:latin typeface="Myriad Pro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716016" y="4690447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EC7B22"/>
                </a:solidFill>
              </a:rPr>
              <a:t>Aquarius is part of Recovery Focus, a new group of charities being built to inspire individual recovery nationwide.</a:t>
            </a:r>
            <a:endParaRPr lang="en-GB" sz="1200" dirty="0">
              <a:solidFill>
                <a:srgbClr val="EC7B22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7822970" y="3786654"/>
            <a:ext cx="1133380" cy="21027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80312" y="2715767"/>
            <a:ext cx="1390694" cy="117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36512" y="0"/>
            <a:ext cx="9289032" cy="5236046"/>
          </a:xfrm>
          <a:prstGeom prst="rect">
            <a:avLst/>
          </a:prstGeom>
          <a:solidFill>
            <a:srgbClr val="C3D643"/>
          </a:solidFill>
          <a:ln>
            <a:solidFill>
              <a:srgbClr val="C3D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95536" y="195487"/>
            <a:ext cx="8424936" cy="4608512"/>
          </a:xfrm>
          <a:prstGeom prst="roundRect">
            <a:avLst>
              <a:gd name="adj" fmla="val 4412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 descr="RFocu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504863"/>
            <a:ext cx="1530942" cy="6639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90829"/>
            <a:ext cx="1190996" cy="4263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A4CC"/>
              </a:buClr>
              <a:buFont typeface="Arial" pitchFamily="34" charset="0"/>
              <a:buChar char="•"/>
              <a:defRPr/>
            </a:lvl1pPr>
            <a:lvl2pPr marL="742950" indent="-285750">
              <a:buClr>
                <a:srgbClr val="00A4CC"/>
              </a:buClr>
              <a:buFont typeface="Arial" pitchFamily="34" charset="0"/>
              <a:buChar char="•"/>
              <a:defRPr/>
            </a:lvl2pPr>
            <a:lvl3pPr marL="1143000" indent="-228600">
              <a:buClr>
                <a:srgbClr val="00A4CC"/>
              </a:buClr>
              <a:buFont typeface="Arial" pitchFamily="34" charset="0"/>
              <a:buChar char="•"/>
              <a:defRPr/>
            </a:lvl3pPr>
            <a:lvl4pPr marL="1600200" indent="-228600">
              <a:buClr>
                <a:srgbClr val="00A4CC"/>
              </a:buClr>
              <a:buFont typeface="Arial" pitchFamily="34" charset="0"/>
              <a:buChar char="•"/>
              <a:defRPr/>
            </a:lvl4pPr>
            <a:lvl5pPr marL="2057400" indent="-228600">
              <a:buClr>
                <a:srgbClr val="00A4CC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64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49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36512" y="0"/>
            <a:ext cx="9289032" cy="5236046"/>
          </a:xfrm>
          <a:prstGeom prst="rect">
            <a:avLst/>
          </a:prstGeom>
          <a:solidFill>
            <a:srgbClr val="EC7B22"/>
          </a:solidFill>
          <a:ln>
            <a:solidFill>
              <a:srgbClr val="EC7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95536" y="195487"/>
            <a:ext cx="8424936" cy="4608512"/>
          </a:xfrm>
          <a:prstGeom prst="roundRect">
            <a:avLst>
              <a:gd name="adj" fmla="val 4412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 descr="RFocu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504863"/>
            <a:ext cx="1530942" cy="6639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90829"/>
            <a:ext cx="1190996" cy="4263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lang="en-GB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 marL="342900" indent="-342900">
              <a:buClr>
                <a:srgbClr val="00AFAD"/>
              </a:buClr>
              <a:buFont typeface="Arial" pitchFamily="34" charset="0"/>
              <a:buChar char="•"/>
              <a:defRPr sz="2800"/>
            </a:lvl1pPr>
            <a:lvl2pPr marL="742950" indent="-285750">
              <a:buClr>
                <a:srgbClr val="00AFAD"/>
              </a:buClr>
              <a:buFont typeface="Arial" pitchFamily="34" charset="0"/>
              <a:buChar char="•"/>
              <a:defRPr sz="2400"/>
            </a:lvl2pPr>
            <a:lvl3pPr marL="1143000" indent="-228600">
              <a:buClr>
                <a:srgbClr val="00AFAD"/>
              </a:buClr>
              <a:buFont typeface="Arial" pitchFamily="34" charset="0"/>
              <a:buChar char="•"/>
              <a:defRPr sz="2000"/>
            </a:lvl3pPr>
            <a:lvl4pPr marL="1600200" indent="-228600">
              <a:buClr>
                <a:srgbClr val="00AFAD"/>
              </a:buClr>
              <a:buFont typeface="Arial" pitchFamily="34" charset="0"/>
              <a:buChar char="•"/>
              <a:defRPr sz="1800"/>
            </a:lvl4pPr>
            <a:lvl5pPr marL="2057400" indent="-228600">
              <a:buClr>
                <a:srgbClr val="00AFAD"/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62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20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7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62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2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45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1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2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36512" y="0"/>
            <a:ext cx="9180512" cy="4083918"/>
          </a:xfrm>
          <a:prstGeom prst="rect">
            <a:avLst/>
          </a:prstGeom>
          <a:solidFill>
            <a:srgbClr val="EC7B22"/>
          </a:solidFill>
          <a:ln>
            <a:solidFill>
              <a:srgbClr val="EC7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6365" y="483519"/>
            <a:ext cx="8064896" cy="175059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algn="l">
              <a:defRPr b="1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r>
              <a:rPr lang="en-US" dirty="0" smtClean="0"/>
              <a:t>&lt;Title&gt;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6365" y="2427735"/>
            <a:ext cx="6700980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By &lt;name&gt;</a:t>
            </a:r>
            <a:endParaRPr lang="en-GB" dirty="0"/>
          </a:p>
        </p:txBody>
      </p:sp>
      <p:pic>
        <p:nvPicPr>
          <p:cNvPr id="9" name="Picture 8" descr="RFocu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192074"/>
            <a:ext cx="1152128" cy="4996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13564"/>
            <a:ext cx="2123692" cy="760213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43992" y="4772668"/>
            <a:ext cx="43204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>
                <a:solidFill>
                  <a:srgbClr val="00AFAD"/>
                </a:solidFill>
                <a:latin typeface="Myriad Pro" pitchFamily="34" charset="0"/>
              </a:rPr>
              <a:t>Overcoming the harms caused by alcohol, drugs and gambling</a:t>
            </a:r>
            <a:endParaRPr lang="en-GB" sz="1050" b="1" dirty="0">
              <a:solidFill>
                <a:srgbClr val="00AFAD"/>
              </a:solidFill>
              <a:latin typeface="Myriad Pro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716016" y="4690447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EC7B22"/>
                </a:solidFill>
              </a:rPr>
              <a:t>Aquarius is part of Recovery Focus, a new group of charities being built to inspire individual recovery nationwide.</a:t>
            </a:r>
            <a:endParaRPr lang="en-GB" sz="1200" dirty="0">
              <a:solidFill>
                <a:srgbClr val="EC7B22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7822970" y="3786654"/>
            <a:ext cx="1133380" cy="21027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80312" y="2715767"/>
            <a:ext cx="1390694" cy="117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6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36512" y="0"/>
            <a:ext cx="9289032" cy="5236046"/>
          </a:xfrm>
          <a:prstGeom prst="rect">
            <a:avLst/>
          </a:prstGeom>
          <a:solidFill>
            <a:srgbClr val="C3D643"/>
          </a:solidFill>
          <a:ln>
            <a:solidFill>
              <a:srgbClr val="C3D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95536" y="195487"/>
            <a:ext cx="8424936" cy="4608512"/>
          </a:xfrm>
          <a:prstGeom prst="roundRect">
            <a:avLst>
              <a:gd name="adj" fmla="val 4412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 descr="RFocu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504863"/>
            <a:ext cx="1530942" cy="6639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90829"/>
            <a:ext cx="1190996" cy="4263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A4CC"/>
              </a:buClr>
              <a:buFont typeface="Arial" pitchFamily="34" charset="0"/>
              <a:buChar char="•"/>
              <a:defRPr/>
            </a:lvl1pPr>
            <a:lvl2pPr marL="742950" indent="-285750">
              <a:buClr>
                <a:srgbClr val="00A4CC"/>
              </a:buClr>
              <a:buFont typeface="Arial" pitchFamily="34" charset="0"/>
              <a:buChar char="•"/>
              <a:defRPr/>
            </a:lvl2pPr>
            <a:lvl3pPr marL="1143000" indent="-228600">
              <a:buClr>
                <a:srgbClr val="00A4CC"/>
              </a:buClr>
              <a:buFont typeface="Arial" pitchFamily="34" charset="0"/>
              <a:buChar char="•"/>
              <a:defRPr/>
            </a:lvl3pPr>
            <a:lvl4pPr marL="1600200" indent="-228600">
              <a:buClr>
                <a:srgbClr val="00A4CC"/>
              </a:buClr>
              <a:buFont typeface="Arial" pitchFamily="34" charset="0"/>
              <a:buChar char="•"/>
              <a:defRPr/>
            </a:lvl4pPr>
            <a:lvl5pPr marL="2057400" indent="-228600">
              <a:buClr>
                <a:srgbClr val="00A4CC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8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8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36512" y="0"/>
            <a:ext cx="9289032" cy="5236046"/>
          </a:xfrm>
          <a:prstGeom prst="rect">
            <a:avLst/>
          </a:prstGeom>
          <a:solidFill>
            <a:srgbClr val="EC7B22"/>
          </a:solidFill>
          <a:ln>
            <a:solidFill>
              <a:srgbClr val="EC7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95536" y="195487"/>
            <a:ext cx="8424936" cy="4608512"/>
          </a:xfrm>
          <a:prstGeom prst="roundRect">
            <a:avLst>
              <a:gd name="adj" fmla="val 4412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 descr="RFocu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504863"/>
            <a:ext cx="1530942" cy="6639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90829"/>
            <a:ext cx="1190996" cy="4263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lang="en-GB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 marL="342900" indent="-342900">
              <a:buClr>
                <a:srgbClr val="00AFAD"/>
              </a:buClr>
              <a:buFont typeface="Arial" pitchFamily="34" charset="0"/>
              <a:buChar char="•"/>
              <a:defRPr sz="2800"/>
            </a:lvl1pPr>
            <a:lvl2pPr marL="742950" indent="-285750">
              <a:buClr>
                <a:srgbClr val="00AFAD"/>
              </a:buClr>
              <a:buFont typeface="Arial" pitchFamily="34" charset="0"/>
              <a:buChar char="•"/>
              <a:defRPr sz="2400"/>
            </a:lvl2pPr>
            <a:lvl3pPr marL="1143000" indent="-228600">
              <a:buClr>
                <a:srgbClr val="00AFAD"/>
              </a:buClr>
              <a:buFont typeface="Arial" pitchFamily="34" charset="0"/>
              <a:buChar char="•"/>
              <a:defRPr sz="2000"/>
            </a:lvl3pPr>
            <a:lvl4pPr marL="1600200" indent="-228600">
              <a:buClr>
                <a:srgbClr val="00AFAD"/>
              </a:buClr>
              <a:buFont typeface="Arial" pitchFamily="34" charset="0"/>
              <a:buChar char="•"/>
              <a:defRPr sz="1800"/>
            </a:lvl4pPr>
            <a:lvl5pPr marL="2057400" indent="-228600">
              <a:buClr>
                <a:srgbClr val="00AFAD"/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9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39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25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36512" y="0"/>
            <a:ext cx="9289032" cy="5236046"/>
          </a:xfrm>
          <a:prstGeom prst="rect">
            <a:avLst/>
          </a:prstGeom>
          <a:solidFill>
            <a:srgbClr val="EC7B22"/>
          </a:solidFill>
          <a:ln>
            <a:solidFill>
              <a:srgbClr val="EC7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 userDrawn="1"/>
        </p:nvSpPr>
        <p:spPr>
          <a:xfrm>
            <a:off x="395536" y="195486"/>
            <a:ext cx="8424936" cy="4608512"/>
          </a:xfrm>
          <a:prstGeom prst="roundRect">
            <a:avLst>
              <a:gd name="adj" fmla="val 4412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RFocu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504862"/>
            <a:ext cx="1530942" cy="6639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90829"/>
            <a:ext cx="1190996" cy="4263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lang="en-GB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 marL="342900" indent="-342900">
              <a:buClr>
                <a:srgbClr val="00AFAD"/>
              </a:buClr>
              <a:buFont typeface="Arial" pitchFamily="34" charset="0"/>
              <a:buChar char="•"/>
              <a:defRPr sz="2800"/>
            </a:lvl1pPr>
            <a:lvl2pPr marL="742950" indent="-285750">
              <a:buClr>
                <a:srgbClr val="00AFAD"/>
              </a:buClr>
              <a:buFont typeface="Arial" pitchFamily="34" charset="0"/>
              <a:buChar char="•"/>
              <a:defRPr sz="2400"/>
            </a:lvl2pPr>
            <a:lvl3pPr marL="1143000" indent="-228600">
              <a:buClr>
                <a:srgbClr val="00AFAD"/>
              </a:buClr>
              <a:buFont typeface="Arial" pitchFamily="34" charset="0"/>
              <a:buChar char="•"/>
              <a:defRPr sz="2000"/>
            </a:lvl3pPr>
            <a:lvl4pPr marL="1600200" indent="-228600">
              <a:buClr>
                <a:srgbClr val="00AFAD"/>
              </a:buClr>
              <a:buFont typeface="Arial" pitchFamily="34" charset="0"/>
              <a:buChar char="•"/>
              <a:defRPr sz="1800"/>
            </a:lvl4pPr>
            <a:lvl5pPr marL="2057400" indent="-228600">
              <a:buClr>
                <a:srgbClr val="00AFAD"/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71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72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34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34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8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5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36512" y="0"/>
            <a:ext cx="9180512" cy="4083918"/>
          </a:xfrm>
          <a:prstGeom prst="rect">
            <a:avLst/>
          </a:prstGeom>
          <a:solidFill>
            <a:srgbClr val="EC7B22"/>
          </a:solidFill>
          <a:ln>
            <a:solidFill>
              <a:srgbClr val="EC7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6365" y="483519"/>
            <a:ext cx="8064896" cy="175059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algn="l">
              <a:defRPr b="1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r>
              <a:rPr lang="en-US" dirty="0" smtClean="0"/>
              <a:t>&lt;Title&gt;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6365" y="2427735"/>
            <a:ext cx="6700980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By &lt;name&gt;</a:t>
            </a:r>
            <a:endParaRPr lang="en-GB" dirty="0"/>
          </a:p>
        </p:txBody>
      </p:sp>
      <p:pic>
        <p:nvPicPr>
          <p:cNvPr id="9" name="Picture 8" descr="RFocu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192074"/>
            <a:ext cx="1152128" cy="4996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13564"/>
            <a:ext cx="2123692" cy="760213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43992" y="4772668"/>
            <a:ext cx="43204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>
                <a:solidFill>
                  <a:srgbClr val="00AFAD"/>
                </a:solidFill>
                <a:latin typeface="Myriad Pro" pitchFamily="34" charset="0"/>
              </a:rPr>
              <a:t>Overcoming the harms caused by alcohol, drugs and gambling</a:t>
            </a:r>
            <a:endParaRPr lang="en-GB" sz="1050" b="1" dirty="0">
              <a:solidFill>
                <a:srgbClr val="00AFAD"/>
              </a:solidFill>
              <a:latin typeface="Myriad Pro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716016" y="4690447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EC7B22"/>
                </a:solidFill>
              </a:rPr>
              <a:t>Aquarius is part of Recovery Focus, a new group of charities being built to inspire individual recovery nationwide.</a:t>
            </a:r>
            <a:endParaRPr lang="en-GB" sz="1200" dirty="0">
              <a:solidFill>
                <a:srgbClr val="EC7B22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7822970" y="3786654"/>
            <a:ext cx="1133380" cy="21027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80312" y="2715767"/>
            <a:ext cx="1390694" cy="117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7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36512" y="0"/>
            <a:ext cx="9289032" cy="5236046"/>
          </a:xfrm>
          <a:prstGeom prst="rect">
            <a:avLst/>
          </a:prstGeom>
          <a:solidFill>
            <a:srgbClr val="C3D643"/>
          </a:solidFill>
          <a:ln>
            <a:solidFill>
              <a:srgbClr val="C3D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95536" y="195487"/>
            <a:ext cx="8424936" cy="4608512"/>
          </a:xfrm>
          <a:prstGeom prst="roundRect">
            <a:avLst>
              <a:gd name="adj" fmla="val 4412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 descr="RFocu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504863"/>
            <a:ext cx="1530942" cy="6639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90829"/>
            <a:ext cx="1190996" cy="4263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A4CC"/>
              </a:buClr>
              <a:buFont typeface="Arial" pitchFamily="34" charset="0"/>
              <a:buChar char="•"/>
              <a:defRPr/>
            </a:lvl1pPr>
            <a:lvl2pPr marL="742950" indent="-285750">
              <a:buClr>
                <a:srgbClr val="00A4CC"/>
              </a:buClr>
              <a:buFont typeface="Arial" pitchFamily="34" charset="0"/>
              <a:buChar char="•"/>
              <a:defRPr/>
            </a:lvl2pPr>
            <a:lvl3pPr marL="1143000" indent="-228600">
              <a:buClr>
                <a:srgbClr val="00A4CC"/>
              </a:buClr>
              <a:buFont typeface="Arial" pitchFamily="34" charset="0"/>
              <a:buChar char="•"/>
              <a:defRPr/>
            </a:lvl3pPr>
            <a:lvl4pPr marL="1600200" indent="-228600">
              <a:buClr>
                <a:srgbClr val="00A4CC"/>
              </a:buClr>
              <a:buFont typeface="Arial" pitchFamily="34" charset="0"/>
              <a:buChar char="•"/>
              <a:defRPr/>
            </a:lvl4pPr>
            <a:lvl5pPr marL="2057400" indent="-228600">
              <a:buClr>
                <a:srgbClr val="00A4CC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2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2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36512" y="0"/>
            <a:ext cx="9289032" cy="5236046"/>
          </a:xfrm>
          <a:prstGeom prst="rect">
            <a:avLst/>
          </a:prstGeom>
          <a:solidFill>
            <a:srgbClr val="EC7B22"/>
          </a:solidFill>
          <a:ln>
            <a:solidFill>
              <a:srgbClr val="EC7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95536" y="195487"/>
            <a:ext cx="8424936" cy="4608512"/>
          </a:xfrm>
          <a:prstGeom prst="roundRect">
            <a:avLst>
              <a:gd name="adj" fmla="val 4412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 descr="RFocu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504863"/>
            <a:ext cx="1530942" cy="6639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90829"/>
            <a:ext cx="1190996" cy="4263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lang="en-GB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 marL="342900" indent="-342900">
              <a:buClr>
                <a:srgbClr val="00AFAD"/>
              </a:buClr>
              <a:buFont typeface="Arial" pitchFamily="34" charset="0"/>
              <a:buChar char="•"/>
              <a:defRPr sz="2800"/>
            </a:lvl1pPr>
            <a:lvl2pPr marL="742950" indent="-285750">
              <a:buClr>
                <a:srgbClr val="00AFAD"/>
              </a:buClr>
              <a:buFont typeface="Arial" pitchFamily="34" charset="0"/>
              <a:buChar char="•"/>
              <a:defRPr sz="2400"/>
            </a:lvl2pPr>
            <a:lvl3pPr marL="1143000" indent="-228600">
              <a:buClr>
                <a:srgbClr val="00AFAD"/>
              </a:buClr>
              <a:buFont typeface="Arial" pitchFamily="34" charset="0"/>
              <a:buChar char="•"/>
              <a:defRPr sz="2000"/>
            </a:lvl3pPr>
            <a:lvl4pPr marL="1600200" indent="-228600">
              <a:buClr>
                <a:srgbClr val="00AFAD"/>
              </a:buClr>
              <a:buFont typeface="Arial" pitchFamily="34" charset="0"/>
              <a:buChar char="•"/>
              <a:defRPr sz="1800"/>
            </a:lvl4pPr>
            <a:lvl5pPr marL="2057400" indent="-228600">
              <a:buClr>
                <a:srgbClr val="00AFAD"/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09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50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37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90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9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2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2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3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8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36512" y="0"/>
            <a:ext cx="9180512" cy="4083918"/>
          </a:xfrm>
          <a:prstGeom prst="rect">
            <a:avLst/>
          </a:prstGeom>
          <a:solidFill>
            <a:srgbClr val="EC7B22"/>
          </a:solidFill>
          <a:ln>
            <a:solidFill>
              <a:srgbClr val="EC7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6365" y="483519"/>
            <a:ext cx="8064896" cy="175059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algn="l">
              <a:defRPr b="1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r>
              <a:rPr lang="en-US" dirty="0" smtClean="0"/>
              <a:t>&lt;Title&gt;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6365" y="2427735"/>
            <a:ext cx="6700980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By &lt;name&gt;</a:t>
            </a:r>
            <a:endParaRPr lang="en-GB" dirty="0"/>
          </a:p>
        </p:txBody>
      </p:sp>
      <p:pic>
        <p:nvPicPr>
          <p:cNvPr id="9" name="Picture 8" descr="RFocu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192074"/>
            <a:ext cx="1152128" cy="4996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13564"/>
            <a:ext cx="2123692" cy="760213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43992" y="4772668"/>
            <a:ext cx="43204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>
                <a:solidFill>
                  <a:srgbClr val="00AFAD"/>
                </a:solidFill>
                <a:latin typeface="Myriad Pro" pitchFamily="34" charset="0"/>
              </a:rPr>
              <a:t>Overcoming the harms caused by alcohol, drugs and gambling</a:t>
            </a:r>
            <a:endParaRPr lang="en-GB" sz="1050" b="1" dirty="0">
              <a:solidFill>
                <a:srgbClr val="00AFAD"/>
              </a:solidFill>
              <a:latin typeface="Myriad Pro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716016" y="4690447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EC7B22"/>
                </a:solidFill>
              </a:rPr>
              <a:t>Aquarius is part of Recovery Focus, a new group of charities being built to inspire individual recovery nationwide.</a:t>
            </a:r>
            <a:endParaRPr lang="en-GB" sz="1200" dirty="0">
              <a:solidFill>
                <a:srgbClr val="EC7B22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7822970" y="3786654"/>
            <a:ext cx="1133380" cy="21027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80312" y="2715767"/>
            <a:ext cx="1390694" cy="117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9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36512" y="0"/>
            <a:ext cx="9289032" cy="5236046"/>
          </a:xfrm>
          <a:prstGeom prst="rect">
            <a:avLst/>
          </a:prstGeom>
          <a:solidFill>
            <a:srgbClr val="C3D643"/>
          </a:solidFill>
          <a:ln>
            <a:solidFill>
              <a:srgbClr val="C3D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95536" y="195487"/>
            <a:ext cx="8424936" cy="4608512"/>
          </a:xfrm>
          <a:prstGeom prst="roundRect">
            <a:avLst>
              <a:gd name="adj" fmla="val 4412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 descr="RFocu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504863"/>
            <a:ext cx="1530942" cy="6639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90829"/>
            <a:ext cx="1190996" cy="4263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A4CC"/>
              </a:buClr>
              <a:buFont typeface="Arial" pitchFamily="34" charset="0"/>
              <a:buChar char="•"/>
              <a:defRPr/>
            </a:lvl1pPr>
            <a:lvl2pPr marL="742950" indent="-285750">
              <a:buClr>
                <a:srgbClr val="00A4CC"/>
              </a:buClr>
              <a:buFont typeface="Arial" pitchFamily="34" charset="0"/>
              <a:buChar char="•"/>
              <a:defRPr/>
            </a:lvl2pPr>
            <a:lvl3pPr marL="1143000" indent="-228600">
              <a:buClr>
                <a:srgbClr val="00A4CC"/>
              </a:buClr>
              <a:buFont typeface="Arial" pitchFamily="34" charset="0"/>
              <a:buChar char="•"/>
              <a:defRPr/>
            </a:lvl3pPr>
            <a:lvl4pPr marL="1600200" indent="-228600">
              <a:buClr>
                <a:srgbClr val="00A4CC"/>
              </a:buClr>
              <a:buFont typeface="Arial" pitchFamily="34" charset="0"/>
              <a:buChar char="•"/>
              <a:defRPr/>
            </a:lvl4pPr>
            <a:lvl5pPr marL="2057400" indent="-228600">
              <a:buClr>
                <a:srgbClr val="00A4CC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1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6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36512" y="0"/>
            <a:ext cx="9289032" cy="5236046"/>
          </a:xfrm>
          <a:prstGeom prst="rect">
            <a:avLst/>
          </a:prstGeom>
          <a:solidFill>
            <a:srgbClr val="EC7B22"/>
          </a:solidFill>
          <a:ln>
            <a:solidFill>
              <a:srgbClr val="EC7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95536" y="195487"/>
            <a:ext cx="8424936" cy="4608512"/>
          </a:xfrm>
          <a:prstGeom prst="roundRect">
            <a:avLst>
              <a:gd name="adj" fmla="val 4412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 descr="RFocu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504863"/>
            <a:ext cx="1530942" cy="6639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90829"/>
            <a:ext cx="1190996" cy="4263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lang="en-GB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 marL="342900" indent="-342900">
              <a:buClr>
                <a:srgbClr val="00AFAD"/>
              </a:buClr>
              <a:buFont typeface="Arial" pitchFamily="34" charset="0"/>
              <a:buChar char="•"/>
              <a:defRPr sz="2800"/>
            </a:lvl1pPr>
            <a:lvl2pPr marL="742950" indent="-285750">
              <a:buClr>
                <a:srgbClr val="00AFAD"/>
              </a:buClr>
              <a:buFont typeface="Arial" pitchFamily="34" charset="0"/>
              <a:buChar char="•"/>
              <a:defRPr sz="2400"/>
            </a:lvl2pPr>
            <a:lvl3pPr marL="1143000" indent="-228600">
              <a:buClr>
                <a:srgbClr val="00AFAD"/>
              </a:buClr>
              <a:buFont typeface="Arial" pitchFamily="34" charset="0"/>
              <a:buChar char="•"/>
              <a:defRPr sz="2000"/>
            </a:lvl3pPr>
            <a:lvl4pPr marL="1600200" indent="-228600">
              <a:buClr>
                <a:srgbClr val="00AFAD"/>
              </a:buClr>
              <a:buFont typeface="Arial" pitchFamily="34" charset="0"/>
              <a:buChar char="•"/>
              <a:defRPr sz="1800"/>
            </a:lvl4pPr>
            <a:lvl5pPr marL="2057400" indent="-228600">
              <a:buClr>
                <a:srgbClr val="00AFAD"/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06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8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6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5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20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5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52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43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36512" y="0"/>
            <a:ext cx="9180512" cy="4083918"/>
          </a:xfrm>
          <a:prstGeom prst="rect">
            <a:avLst/>
          </a:prstGeom>
          <a:solidFill>
            <a:srgbClr val="EC7B22"/>
          </a:solidFill>
          <a:ln>
            <a:solidFill>
              <a:srgbClr val="EC7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6365" y="483519"/>
            <a:ext cx="8064896" cy="175059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algn="l">
              <a:defRPr b="1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r>
              <a:rPr lang="en-US" dirty="0" smtClean="0"/>
              <a:t>&lt;Title&gt;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6365" y="2427735"/>
            <a:ext cx="6700980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By &lt;name&gt;</a:t>
            </a:r>
            <a:endParaRPr lang="en-GB" dirty="0"/>
          </a:p>
        </p:txBody>
      </p:sp>
      <p:pic>
        <p:nvPicPr>
          <p:cNvPr id="9" name="Picture 8" descr="RFocu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192074"/>
            <a:ext cx="1152128" cy="4996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13564"/>
            <a:ext cx="2123692" cy="760213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43992" y="4772668"/>
            <a:ext cx="43204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>
                <a:solidFill>
                  <a:srgbClr val="00AFAD"/>
                </a:solidFill>
                <a:latin typeface="Myriad Pro" pitchFamily="34" charset="0"/>
              </a:rPr>
              <a:t>Overcoming the harms caused by alcohol, drugs and gambling</a:t>
            </a:r>
            <a:endParaRPr lang="en-GB" sz="1050" b="1" dirty="0">
              <a:solidFill>
                <a:srgbClr val="00AFAD"/>
              </a:solidFill>
              <a:latin typeface="Myriad Pro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716016" y="4690447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EC7B22"/>
                </a:solidFill>
              </a:rPr>
              <a:t>Aquarius is part of Recovery Focus, a new group of charities being built to inspire individual recovery nationwide.</a:t>
            </a:r>
            <a:endParaRPr lang="en-GB" sz="1200" dirty="0">
              <a:solidFill>
                <a:srgbClr val="EC7B22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7822970" y="3786654"/>
            <a:ext cx="1133380" cy="210271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80312" y="2715767"/>
            <a:ext cx="1390694" cy="117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3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36512" y="0"/>
            <a:ext cx="9289032" cy="5236046"/>
          </a:xfrm>
          <a:prstGeom prst="rect">
            <a:avLst/>
          </a:prstGeom>
          <a:solidFill>
            <a:srgbClr val="C3D643"/>
          </a:solidFill>
          <a:ln>
            <a:solidFill>
              <a:srgbClr val="C3D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95536" y="195487"/>
            <a:ext cx="8424936" cy="4608512"/>
          </a:xfrm>
          <a:prstGeom prst="roundRect">
            <a:avLst>
              <a:gd name="adj" fmla="val 4412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 descr="RFocu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504863"/>
            <a:ext cx="1530942" cy="6639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90829"/>
            <a:ext cx="1190996" cy="4263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A4CC"/>
              </a:buClr>
              <a:buFont typeface="Arial" pitchFamily="34" charset="0"/>
              <a:buChar char="•"/>
              <a:defRPr/>
            </a:lvl1pPr>
            <a:lvl2pPr marL="742950" indent="-285750">
              <a:buClr>
                <a:srgbClr val="00A4CC"/>
              </a:buClr>
              <a:buFont typeface="Arial" pitchFamily="34" charset="0"/>
              <a:buChar char="•"/>
              <a:defRPr/>
            </a:lvl2pPr>
            <a:lvl3pPr marL="1143000" indent="-228600">
              <a:buClr>
                <a:srgbClr val="00A4CC"/>
              </a:buClr>
              <a:buFont typeface="Arial" pitchFamily="34" charset="0"/>
              <a:buChar char="•"/>
              <a:defRPr/>
            </a:lvl3pPr>
            <a:lvl4pPr marL="1600200" indent="-228600">
              <a:buClr>
                <a:srgbClr val="00A4CC"/>
              </a:buClr>
              <a:buFont typeface="Arial" pitchFamily="34" charset="0"/>
              <a:buChar char="•"/>
              <a:defRPr/>
            </a:lvl4pPr>
            <a:lvl5pPr marL="2057400" indent="-228600">
              <a:buClr>
                <a:srgbClr val="00A4CC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94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37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4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36512" y="0"/>
            <a:ext cx="9289032" cy="5236046"/>
          </a:xfrm>
          <a:prstGeom prst="rect">
            <a:avLst/>
          </a:prstGeom>
          <a:solidFill>
            <a:srgbClr val="EC7B22"/>
          </a:solidFill>
          <a:ln>
            <a:solidFill>
              <a:srgbClr val="EC7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95536" y="195487"/>
            <a:ext cx="8424936" cy="4608512"/>
          </a:xfrm>
          <a:prstGeom prst="roundRect">
            <a:avLst>
              <a:gd name="adj" fmla="val 4412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 descr="RFocu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504863"/>
            <a:ext cx="1530942" cy="6639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90829"/>
            <a:ext cx="1190996" cy="4263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lang="en-GB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 marL="342900" indent="-342900">
              <a:buClr>
                <a:srgbClr val="00AFAD"/>
              </a:buClr>
              <a:buFont typeface="Arial" pitchFamily="34" charset="0"/>
              <a:buChar char="•"/>
              <a:defRPr sz="2800"/>
            </a:lvl1pPr>
            <a:lvl2pPr marL="742950" indent="-285750">
              <a:buClr>
                <a:srgbClr val="00AFAD"/>
              </a:buClr>
              <a:buFont typeface="Arial" pitchFamily="34" charset="0"/>
              <a:buChar char="•"/>
              <a:defRPr sz="2400"/>
            </a:lvl2pPr>
            <a:lvl3pPr marL="1143000" indent="-228600">
              <a:buClr>
                <a:srgbClr val="00AFAD"/>
              </a:buClr>
              <a:buFont typeface="Arial" pitchFamily="34" charset="0"/>
              <a:buChar char="•"/>
              <a:defRPr sz="2000"/>
            </a:lvl3pPr>
            <a:lvl4pPr marL="1600200" indent="-228600">
              <a:buClr>
                <a:srgbClr val="00AFAD"/>
              </a:buClr>
              <a:buFont typeface="Arial" pitchFamily="34" charset="0"/>
              <a:buChar char="•"/>
              <a:defRPr sz="1800"/>
            </a:lvl4pPr>
            <a:lvl5pPr marL="2057400" indent="-228600">
              <a:buClr>
                <a:srgbClr val="00AFAD"/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1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51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42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65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0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8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8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57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93C29-D17F-4471-863C-0A2A8D011557}" type="datetime1">
              <a:rPr lang="zh-CN" altLang="en-US"/>
              <a:pPr>
                <a:defRPr/>
              </a:pPr>
              <a:t>2019/7/8</a:t>
            </a:fld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66F61-42E4-4040-BC41-9542ECD0303F}" type="slidenum">
              <a:rPr lang="en-US" altLang="zh-CN"/>
              <a:pPr>
                <a:defRPr/>
              </a:pPr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494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427B1-E2DF-4829-9120-D96B0639CB43}" type="datetime1">
              <a:rPr lang="zh-CN" altLang="en-US"/>
              <a:pPr>
                <a:defRPr/>
              </a:pPr>
              <a:t>2019/7/8</a:t>
            </a:fld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DAEB3-4318-4000-9101-7EB3AECE59D8}" type="slidenum">
              <a:rPr lang="en-US" altLang="zh-CN"/>
              <a:pPr>
                <a:defRPr/>
              </a:pPr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736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83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A2CE4-6E53-482E-96EA-45AA59040BB0}" type="datetime1">
              <a:rPr lang="zh-CN" altLang="en-US"/>
              <a:pPr>
                <a:defRPr/>
              </a:pPr>
              <a:t>2019/7/8</a:t>
            </a:fld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E610E-CA46-4022-A69E-E80E2F3149C5}" type="slidenum">
              <a:rPr lang="en-US" altLang="zh-CN"/>
              <a:pPr>
                <a:defRPr/>
              </a:pPr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774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E0DFE-AFA4-4CCD-B7E9-B64A330CCE68}" type="datetime1">
              <a:rPr lang="zh-CN" altLang="en-US"/>
              <a:pPr>
                <a:defRPr/>
              </a:pPr>
              <a:t>2019/7/8</a:t>
            </a:fld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5CA7-113D-4783-BC90-ABACF2D907FB}" type="slidenum">
              <a:rPr lang="en-US" altLang="zh-CN"/>
              <a:pPr>
                <a:defRPr/>
              </a:pPr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394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6E065-7E88-471C-A40F-F83A298F78C2}" type="datetime1">
              <a:rPr lang="zh-CN" altLang="en-US"/>
              <a:pPr>
                <a:defRPr/>
              </a:pPr>
              <a:t>2019/7/8</a:t>
            </a:fld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1D201-932C-4004-9CB2-7CD64DC77A02}" type="slidenum">
              <a:rPr lang="en-US" altLang="zh-CN"/>
              <a:pPr>
                <a:defRPr/>
              </a:pPr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097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35A3C-6D31-4AF1-BAD4-873803526516}" type="datetime1">
              <a:rPr lang="zh-CN" altLang="en-US"/>
              <a:pPr>
                <a:defRPr/>
              </a:pPr>
              <a:t>2019/7/8</a:t>
            </a:fld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B903B-B10B-4AAD-A610-75E692768F70}" type="slidenum">
              <a:rPr lang="en-US" altLang="zh-CN"/>
              <a:pPr>
                <a:defRPr/>
              </a:pPr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4810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0A47B-D2FB-4B7F-AF89-C111A0FC86D0}" type="datetime1">
              <a:rPr lang="zh-CN" altLang="en-US"/>
              <a:pPr>
                <a:defRPr/>
              </a:pPr>
              <a:t>2019/7/8</a:t>
            </a:fld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E7500-DC02-4DC0-9CD5-6C566FC58B8E}" type="slidenum">
              <a:rPr lang="en-US" altLang="zh-CN"/>
              <a:pPr>
                <a:defRPr/>
              </a:pPr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362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D4583-AE39-4A47-AF96-8BABCE3EEB10}" type="datetime1">
              <a:rPr lang="zh-CN" altLang="en-US"/>
              <a:pPr>
                <a:defRPr/>
              </a:pPr>
              <a:t>2019/7/8</a:t>
            </a:fld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6C470-3A77-4467-9B01-ADCCA3B991BD}" type="slidenum">
              <a:rPr lang="en-US" altLang="zh-CN"/>
              <a:pPr>
                <a:defRPr/>
              </a:pPr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9146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>
              <a:sym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7AF3-C424-4002-958B-1794FFBF81E7}" type="datetime1">
              <a:rPr lang="zh-CN" altLang="en-US"/>
              <a:pPr>
                <a:defRPr/>
              </a:pPr>
              <a:t>2019/7/8</a:t>
            </a:fld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5DA4A-984A-4339-9925-8A124DB6DE65}" type="slidenum">
              <a:rPr lang="en-US" altLang="zh-CN"/>
              <a:pPr>
                <a:defRPr/>
              </a:pPr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5759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23D1F-50AC-47B7-BED0-CB56A76C11DD}" type="datetime1">
              <a:rPr lang="zh-CN" altLang="en-US"/>
              <a:pPr>
                <a:defRPr/>
              </a:pPr>
              <a:t>2019/7/8</a:t>
            </a:fld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DFBC4-4AFE-4A7E-A118-349034F4C6A7}" type="slidenum">
              <a:rPr lang="en-US" altLang="zh-CN"/>
              <a:pPr>
                <a:defRPr/>
              </a:pPr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739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6BAF9-2EB4-4EF3-83C3-4EC731E96ECC}" type="datetime1">
              <a:rPr lang="zh-CN" altLang="en-US"/>
              <a:pPr>
                <a:defRPr/>
              </a:pPr>
              <a:t>2019/7/8</a:t>
            </a:fld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B6FC8-6174-4794-8615-8E269A06C626}" type="slidenum">
              <a:rPr lang="en-US" altLang="zh-CN"/>
              <a:pPr>
                <a:defRPr/>
              </a:pPr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039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3E8B6-128E-4A0A-90B7-CA1F013A8875}" type="datetime1">
              <a:rPr lang="zh-CN" altLang="en-US"/>
              <a:pPr>
                <a:defRPr/>
              </a:pPr>
              <a:t>2019/7/8</a:t>
            </a:fld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552C4-B3CA-4199-8115-EB705FEB25ED}" type="slidenum">
              <a:rPr lang="en-US" altLang="zh-CN"/>
              <a:pPr>
                <a:defRPr/>
              </a:pPr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974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7EE2-AB2E-4C9E-9CCB-C9E8D4E6C362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C783A-2E81-49CC-9459-606AFE216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31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E7EE2-AB2E-4C9E-9CCB-C9E8D4E6C362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C783A-2E81-49CC-9459-606AFE216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17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75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7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3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09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02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E7EE2-AB2E-4C9E-9CCB-C9E8D4E6C3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08/07/2019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C783A-2E81-49CC-9459-606AFE2169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91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Calibri" pitchFamily="34" charset="0"/>
              </a:rPr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en-US" altLang="zh-CN" smtClean="0">
                <a:sym typeface="Calibri" pitchFamily="34" charset="0"/>
              </a:rPr>
              <a:t>Second level</a:t>
            </a:r>
          </a:p>
          <a:p>
            <a:pPr lvl="2"/>
            <a:r>
              <a:rPr lang="en-US" altLang="zh-CN" smtClean="0">
                <a:sym typeface="Calibri" pitchFamily="34" charset="0"/>
              </a:rPr>
              <a:t>Third level</a:t>
            </a:r>
          </a:p>
          <a:p>
            <a:pPr lvl="3"/>
            <a:r>
              <a:rPr lang="en-US" altLang="zh-CN" smtClean="0">
                <a:sym typeface="Calibri" pitchFamily="34" charset="0"/>
              </a:rPr>
              <a:t>Fourth level</a:t>
            </a:r>
          </a:p>
          <a:p>
            <a:pPr lvl="4"/>
            <a:r>
              <a:rPr lang="en-US" altLang="zh-CN" smtClean="0">
                <a:sym typeface="Calibri" pitchFamily="34" charset="0"/>
              </a:rPr>
              <a:t>Fifth level</a:t>
            </a:r>
          </a:p>
        </p:txBody>
      </p:sp>
      <p:sp>
        <p:nvSpPr>
          <p:cNvPr id="1028" name="Date Placeholder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B19781-0362-4BE8-A72A-F6A7EFC0736A}" type="datetime1">
              <a:rPr lang="zh-CN" altLang="en-US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2019/7/8</a:t>
            </a:fld>
            <a:endParaRPr lang="en-US" altLang="zh-CN" sz="18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9" name="Footer Placeholder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latin typeface="Arial" pitchFamily="34" charset="0"/>
            </a:endParaRPr>
          </a:p>
        </p:txBody>
      </p:sp>
      <p:sp>
        <p:nvSpPr>
          <p:cNvPr id="1030" name="Slide Number Placeholder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A0AFC7-923B-4B63-A51A-FC1FFB277E0C}" type="slidenum">
              <a:rPr lang="en-US" altLang="zh-CN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sz="18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1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hf sldNum="0" hdr="0" ftr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  <a:sym typeface="Calibri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childrenssociety.org.uk/what-we-do/our-work/the-impact-of-parental-substance-misuse" TargetMode="External"/><Relationship Id="rId5" Type="http://schemas.openxmlformats.org/officeDocument/2006/relationships/hyperlink" Target="http://www.cheshireeastlscb.org.uk/pdf/rip-frontline-impact-of-psm-briefing-web.pdf" TargetMode="External"/><Relationship Id="rId4" Type="http://schemas.openxmlformats.org/officeDocument/2006/relationships/hyperlink" Target="http://www.nspcc.org.uk/preventing-abuse/child-protection-system/parental-substance-alcohol-drug-misuse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aquariuslife@aquarius.org.uk" TargetMode="External"/><Relationship Id="rId2" Type="http://schemas.openxmlformats.org/officeDocument/2006/relationships/hyperlink" Target="mailto:youngpeople@aquarius.org.uk" TargetMode="Externa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4.jpeg"/><Relationship Id="rId4" Type="http://schemas.openxmlformats.org/officeDocument/2006/relationships/hyperlink" Target="http://www.aquarius.org.uk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Substance Misuse and Neglect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8</a:t>
            </a:r>
            <a:r>
              <a:rPr lang="en-GB" baseline="30000" dirty="0" smtClean="0"/>
              <a:t>th</a:t>
            </a:r>
            <a:r>
              <a:rPr lang="en-GB" dirty="0" smtClean="0"/>
              <a:t> – 10</a:t>
            </a:r>
            <a:r>
              <a:rPr lang="en-GB" baseline="30000" dirty="0" smtClean="0"/>
              <a:t>th</a:t>
            </a:r>
            <a:r>
              <a:rPr lang="en-GB" dirty="0" smtClean="0"/>
              <a:t> July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37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511"/>
            <a:ext cx="8229600" cy="418311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altLang="en-US" sz="6000" b="1" dirty="0" smtClean="0"/>
              <a:t>FASD </a:t>
            </a:r>
            <a:r>
              <a:rPr lang="en-GB" altLang="en-US" sz="6000" b="1" dirty="0"/>
              <a:t>(Foetal Alcohol Spectrum Disorder)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360030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66" y="338366"/>
            <a:ext cx="8229600" cy="414338"/>
          </a:xfrm>
        </p:spPr>
        <p:txBody>
          <a:bodyPr>
            <a:normAutofit fontScale="90000"/>
          </a:bodyPr>
          <a:lstStyle/>
          <a:p>
            <a:pPr defTabSz="457144">
              <a:defRPr/>
            </a:pPr>
            <a:r>
              <a:rPr lang="en-GB" b="1" dirty="0" smtClean="0"/>
              <a:t>Facial Features of FASD</a:t>
            </a:r>
            <a:endParaRPr lang="en-GB" b="1" dirty="0"/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21544"/>
            <a:ext cx="368181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TextBox 4"/>
          <p:cNvSpPr txBox="1">
            <a:spLocks noChangeArrowheads="1"/>
          </p:cNvSpPr>
          <p:nvPr/>
        </p:nvSpPr>
        <p:spPr bwMode="auto">
          <a:xfrm>
            <a:off x="5220074" y="545535"/>
            <a:ext cx="3421063" cy="378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prstClr val="black"/>
                </a:solidFill>
              </a:rPr>
              <a:t>Small head</a:t>
            </a:r>
          </a:p>
          <a:p>
            <a:pPr eaLnBrk="1" hangingPunct="1"/>
            <a:endParaRPr lang="en-GB" altLang="en-US" dirty="0">
              <a:solidFill>
                <a:prstClr val="black"/>
              </a:solidFill>
            </a:endParaRPr>
          </a:p>
          <a:p>
            <a:pPr eaLnBrk="1" hangingPunct="1"/>
            <a:r>
              <a:rPr lang="en-GB" altLang="en-US" dirty="0">
                <a:solidFill>
                  <a:prstClr val="black"/>
                </a:solidFill>
              </a:rPr>
              <a:t>Short palpebral fissures</a:t>
            </a:r>
          </a:p>
          <a:p>
            <a:pPr eaLnBrk="1" hangingPunct="1"/>
            <a:endParaRPr lang="en-GB" altLang="en-US" dirty="0">
              <a:solidFill>
                <a:prstClr val="black"/>
              </a:solidFill>
            </a:endParaRPr>
          </a:p>
          <a:p>
            <a:pPr eaLnBrk="1" hangingPunct="1"/>
            <a:r>
              <a:rPr lang="en-GB" altLang="en-US" dirty="0">
                <a:solidFill>
                  <a:prstClr val="black"/>
                </a:solidFill>
              </a:rPr>
              <a:t>Small nose</a:t>
            </a:r>
          </a:p>
          <a:p>
            <a:pPr eaLnBrk="1" hangingPunct="1"/>
            <a:endParaRPr lang="en-GB" altLang="en-US" dirty="0">
              <a:solidFill>
                <a:prstClr val="black"/>
              </a:solidFill>
            </a:endParaRPr>
          </a:p>
          <a:p>
            <a:pPr eaLnBrk="1" hangingPunct="1"/>
            <a:r>
              <a:rPr lang="en-GB" altLang="en-US" dirty="0">
                <a:solidFill>
                  <a:prstClr val="black"/>
                </a:solidFill>
              </a:rPr>
              <a:t>Small </a:t>
            </a:r>
            <a:r>
              <a:rPr lang="en-GB" altLang="en-US" dirty="0" err="1">
                <a:solidFill>
                  <a:prstClr val="black"/>
                </a:solidFill>
              </a:rPr>
              <a:t>midface</a:t>
            </a:r>
            <a:endParaRPr lang="en-GB" altLang="en-US" dirty="0">
              <a:solidFill>
                <a:prstClr val="black"/>
              </a:solidFill>
            </a:endParaRPr>
          </a:p>
          <a:p>
            <a:pPr eaLnBrk="1" hangingPunct="1"/>
            <a:endParaRPr lang="en-GB" altLang="en-US" dirty="0">
              <a:solidFill>
                <a:prstClr val="black"/>
              </a:solidFill>
            </a:endParaRPr>
          </a:p>
          <a:p>
            <a:pPr eaLnBrk="1" hangingPunct="1"/>
            <a:r>
              <a:rPr lang="en-GB" altLang="en-US" dirty="0">
                <a:solidFill>
                  <a:prstClr val="black"/>
                </a:solidFill>
              </a:rPr>
              <a:t>Long </a:t>
            </a:r>
            <a:r>
              <a:rPr lang="en-GB" altLang="en-US" dirty="0" err="1">
                <a:solidFill>
                  <a:prstClr val="black"/>
                </a:solidFill>
              </a:rPr>
              <a:t>philtrum</a:t>
            </a:r>
            <a:r>
              <a:rPr lang="en-GB" altLang="en-US" dirty="0">
                <a:solidFill>
                  <a:prstClr val="black"/>
                </a:solidFill>
              </a:rPr>
              <a:t>, thin upper lip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881317" y="771551"/>
            <a:ext cx="2338757" cy="10608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818851" y="1491631"/>
            <a:ext cx="1473231" cy="7232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987835" y="2283719"/>
            <a:ext cx="2304247" cy="3853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3670300" y="2833689"/>
            <a:ext cx="1549772" cy="1701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3059832" y="3075807"/>
            <a:ext cx="2160240" cy="5760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82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/>
              <a:t>FASD- Other symptoms</a:t>
            </a:r>
            <a:endParaRPr lang="en-GB" alt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951136" y="806266"/>
            <a:ext cx="7402512" cy="359985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5" rIns="91428" bIns="45715" anchor="ctr"/>
          <a:lstStyle/>
          <a:p>
            <a:pPr algn="ctr" defTabSz="457144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3493" name="TextBox 4"/>
          <p:cNvSpPr txBox="1">
            <a:spLocks noChangeArrowheads="1"/>
          </p:cNvSpPr>
          <p:nvPr/>
        </p:nvSpPr>
        <p:spPr bwMode="auto">
          <a:xfrm>
            <a:off x="1979712" y="4443413"/>
            <a:ext cx="5949950" cy="33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sz="1600" dirty="0">
                <a:solidFill>
                  <a:prstClr val="black"/>
                </a:solidFill>
              </a:rPr>
              <a:t>FASD Trust: www.fasdtrust.co.uk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7704" y="177966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Working memory deficits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41487" y="233610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Obsessional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763688" y="293179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Hyperactivity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915816" y="120359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Poor social understanding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362399" y="357986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Poor imagination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880725" y="25624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Poor planning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071450" y="2301394"/>
            <a:ext cx="2116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Language deficits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789136" y="171513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Poor attention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148064" y="297795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Issues with cognitive flexibility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427984" y="37645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Impulsivity 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4821073" y="2336106"/>
            <a:ext cx="56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208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1" dirty="0" smtClean="0"/>
              <a:t>What FASD can be mistaken </a:t>
            </a:r>
            <a:r>
              <a:rPr lang="en-GB" altLang="en-US" b="1" dirty="0" smtClean="0"/>
              <a:t>for?</a:t>
            </a:r>
            <a:endParaRPr lang="en-GB" altLang="en-US" b="1" dirty="0" smtClean="0"/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927498"/>
            <a:ext cx="8229600" cy="33944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r>
              <a:rPr lang="en-GB" altLang="en-US" smtClean="0"/>
              <a:t>Borderline personality disorder</a:t>
            </a:r>
          </a:p>
          <a:p>
            <a:r>
              <a:rPr lang="en-GB" altLang="en-US" smtClean="0"/>
              <a:t>Autistic spectrum disorder</a:t>
            </a:r>
          </a:p>
          <a:p>
            <a:r>
              <a:rPr lang="en-GB" altLang="en-US" smtClean="0"/>
              <a:t>Conduct disorder</a:t>
            </a:r>
          </a:p>
          <a:p>
            <a:r>
              <a:rPr lang="en-GB" altLang="en-US" smtClean="0"/>
              <a:t>Attention deficit hyperactivity disorder</a:t>
            </a:r>
          </a:p>
          <a:p>
            <a:r>
              <a:rPr lang="en-GB" altLang="en-US" smtClean="0"/>
              <a:t>Dyspraxia</a:t>
            </a:r>
          </a:p>
          <a:p>
            <a:r>
              <a:rPr lang="en-GB" altLang="en-US" smtClean="0"/>
              <a:t>Learning difficulties</a:t>
            </a:r>
          </a:p>
          <a:p>
            <a:r>
              <a:rPr lang="en-GB" altLang="en-US" smtClean="0"/>
              <a:t>Attachment disorder</a:t>
            </a:r>
          </a:p>
          <a:p>
            <a:r>
              <a:rPr lang="en-GB" altLang="en-US" smtClean="0"/>
              <a:t>Post traumatic stress disorder</a:t>
            </a:r>
          </a:p>
        </p:txBody>
      </p:sp>
      <p:sp>
        <p:nvSpPr>
          <p:cNvPr id="64516" name="TextBox 4"/>
          <p:cNvSpPr txBox="1">
            <a:spLocks noChangeArrowheads="1"/>
          </p:cNvSpPr>
          <p:nvPr/>
        </p:nvSpPr>
        <p:spPr bwMode="auto">
          <a:xfrm>
            <a:off x="2771800" y="4410432"/>
            <a:ext cx="3456384" cy="33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sz="1600" dirty="0">
                <a:solidFill>
                  <a:prstClr val="black"/>
                </a:solidFill>
              </a:rPr>
              <a:t>FASD Trust: www.fasdtrust.co.uk</a:t>
            </a:r>
          </a:p>
        </p:txBody>
      </p:sp>
    </p:spTree>
    <p:extLst>
      <p:ext uri="{BB962C8B-B14F-4D97-AF65-F5344CB8AC3E}">
        <p14:creationId xmlns:p14="http://schemas.microsoft.com/office/powerpoint/2010/main" val="113968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b="1" dirty="0" smtClean="0"/>
              <a:t>Impact of Substance Using Parents on Children</a:t>
            </a:r>
            <a:br>
              <a:rPr lang="en-US" altLang="en-US" b="1" dirty="0" smtClean="0"/>
            </a:br>
            <a:r>
              <a:rPr lang="en-US" altLang="en-US" b="1" dirty="0" smtClean="0"/>
              <a:t>Nursery School (0-5 years)</a:t>
            </a:r>
            <a:endParaRPr lang="en-GB" altLang="en-US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7614"/>
            <a:ext cx="8229600" cy="3240360"/>
          </a:xfrm>
        </p:spPr>
        <p:txBody>
          <a:bodyPr numCol="2">
            <a:normAutofit fontScale="32500" lnSpcReduction="20000"/>
          </a:bodyPr>
          <a:lstStyle/>
          <a:p>
            <a:pPr marL="342857" indent="-342857" defTabSz="914287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altLang="en-US" sz="6500" kern="0" dirty="0">
                <a:latin typeface="Arial"/>
              </a:rPr>
              <a:t>Withdrawal </a:t>
            </a:r>
            <a:r>
              <a:rPr lang="en-US" altLang="en-US" sz="6500" kern="0" dirty="0" smtClean="0">
                <a:latin typeface="Arial"/>
              </a:rPr>
              <a:t>symptoms (newborn)</a:t>
            </a:r>
            <a:endParaRPr lang="en-US" altLang="en-US" sz="6500" kern="0" dirty="0">
              <a:latin typeface="Arial"/>
            </a:endParaRPr>
          </a:p>
          <a:p>
            <a:pPr marL="342857" indent="-342857" defTabSz="914287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altLang="en-US" sz="6500" kern="0" dirty="0">
                <a:latin typeface="Arial"/>
              </a:rPr>
              <a:t>Lack of physical and emotional stimulation</a:t>
            </a:r>
          </a:p>
          <a:p>
            <a:pPr marL="342857" indent="-342857" defTabSz="914287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altLang="en-US" sz="6500" kern="0" dirty="0" smtClean="0">
                <a:latin typeface="Arial"/>
              </a:rPr>
              <a:t>Attachment issues</a:t>
            </a:r>
            <a:endParaRPr lang="en-US" altLang="en-US" sz="6500" kern="0" dirty="0">
              <a:latin typeface="Arial"/>
            </a:endParaRPr>
          </a:p>
          <a:p>
            <a:pPr marL="342857" indent="-342857" defTabSz="914287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altLang="en-US" sz="6500" kern="0" dirty="0" smtClean="0">
                <a:latin typeface="Arial"/>
              </a:rPr>
              <a:t>Inappropriate carers</a:t>
            </a:r>
            <a:endParaRPr lang="en-US" altLang="en-US" sz="6500" kern="0" dirty="0">
              <a:latin typeface="Arial"/>
            </a:endParaRPr>
          </a:p>
          <a:p>
            <a:pPr marL="342857" indent="-342857" defTabSz="914287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altLang="en-US" sz="6500" kern="0" dirty="0">
                <a:solidFill>
                  <a:srgbClr val="000000"/>
                </a:solidFill>
                <a:latin typeface="Arial"/>
              </a:rPr>
              <a:t>Impoverished physical environment </a:t>
            </a:r>
            <a:endParaRPr lang="en-US" altLang="en-US" sz="6500" kern="0" dirty="0" smtClean="0">
              <a:solidFill>
                <a:srgbClr val="000000"/>
              </a:solidFill>
              <a:latin typeface="Arial"/>
            </a:endParaRPr>
          </a:p>
          <a:p>
            <a:pPr marL="342857" indent="-342857" defTabSz="914287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altLang="en-US" sz="6500" kern="0" dirty="0" smtClean="0">
                <a:latin typeface="Arial"/>
              </a:rPr>
              <a:t>Missed </a:t>
            </a:r>
            <a:r>
              <a:rPr lang="en-US" altLang="en-US" sz="6500" kern="0" dirty="0">
                <a:latin typeface="Arial"/>
              </a:rPr>
              <a:t>health checks and immunisations</a:t>
            </a:r>
          </a:p>
          <a:p>
            <a:pPr marL="342857" indent="-342857" defTabSz="914287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altLang="en-US" sz="6500" kern="0" dirty="0">
                <a:solidFill>
                  <a:srgbClr val="000000"/>
                </a:solidFill>
                <a:latin typeface="Arial"/>
              </a:rPr>
              <a:t>Sudden Infant Death </a:t>
            </a:r>
            <a:r>
              <a:rPr lang="en-US" altLang="en-US" sz="6500" kern="0" dirty="0" smtClean="0">
                <a:solidFill>
                  <a:srgbClr val="000000"/>
                </a:solidFill>
                <a:latin typeface="Arial"/>
              </a:rPr>
              <a:t>syndrome (SID’s)</a:t>
            </a:r>
          </a:p>
          <a:p>
            <a:pPr marL="342857" indent="-342857" defTabSz="914287">
              <a:lnSpc>
                <a:spcPct val="90000"/>
              </a:lnSpc>
              <a:buFontTx/>
              <a:buChar char="•"/>
              <a:defRPr/>
            </a:pPr>
            <a:r>
              <a:rPr lang="en-GB" altLang="en-US" sz="6500" kern="0" dirty="0">
                <a:latin typeface="Arial"/>
              </a:rPr>
              <a:t>Physical danger from environment</a:t>
            </a:r>
          </a:p>
          <a:p>
            <a:pPr marL="342857" indent="-342857" defTabSz="914287">
              <a:lnSpc>
                <a:spcPct val="90000"/>
              </a:lnSpc>
              <a:buFontTx/>
              <a:buChar char="•"/>
              <a:defRPr/>
            </a:pPr>
            <a:r>
              <a:rPr lang="en-GB" altLang="en-US" sz="6500" kern="0" dirty="0" smtClean="0">
                <a:latin typeface="Arial"/>
              </a:rPr>
              <a:t>Violence</a:t>
            </a:r>
            <a:endParaRPr lang="en-GB" altLang="en-US" sz="6500" kern="0" dirty="0">
              <a:latin typeface="Arial"/>
            </a:endParaRPr>
          </a:p>
          <a:p>
            <a:pPr marL="342857" indent="-342857" defTabSz="914287">
              <a:lnSpc>
                <a:spcPct val="90000"/>
              </a:lnSpc>
              <a:buFontTx/>
              <a:buChar char="•"/>
              <a:defRPr/>
            </a:pPr>
            <a:r>
              <a:rPr lang="en-GB" altLang="en-US" sz="6500" kern="0" dirty="0">
                <a:latin typeface="Arial"/>
              </a:rPr>
              <a:t>Poor hygiene and nutrition</a:t>
            </a:r>
          </a:p>
          <a:p>
            <a:pPr marL="342857" indent="-342857" defTabSz="914287">
              <a:lnSpc>
                <a:spcPct val="90000"/>
              </a:lnSpc>
              <a:buFontTx/>
              <a:buChar char="•"/>
              <a:defRPr/>
            </a:pPr>
            <a:r>
              <a:rPr lang="en-GB" altLang="en-US" sz="6500" kern="0" dirty="0">
                <a:latin typeface="Arial"/>
              </a:rPr>
              <a:t>No pre-school involvement with other children</a:t>
            </a:r>
          </a:p>
          <a:p>
            <a:pPr marL="342857" indent="-342857" defTabSz="914287">
              <a:lnSpc>
                <a:spcPct val="90000"/>
              </a:lnSpc>
              <a:buFontTx/>
              <a:buChar char="•"/>
              <a:defRPr/>
            </a:pPr>
            <a:r>
              <a:rPr lang="en-GB" altLang="en-US" sz="6500" kern="0" dirty="0">
                <a:latin typeface="Arial"/>
              </a:rPr>
              <a:t>Inconsistent </a:t>
            </a:r>
            <a:r>
              <a:rPr lang="en-GB" altLang="en-US" sz="6500" kern="0" dirty="0" smtClean="0">
                <a:latin typeface="Arial"/>
              </a:rPr>
              <a:t>parenting</a:t>
            </a:r>
          </a:p>
          <a:p>
            <a:pPr marL="342857" indent="-342857" defTabSz="914287">
              <a:lnSpc>
                <a:spcPct val="90000"/>
              </a:lnSpc>
              <a:buFontTx/>
              <a:buChar char="•"/>
              <a:defRPr/>
            </a:pPr>
            <a:r>
              <a:rPr lang="en-GB" altLang="en-US" sz="6500" kern="0" dirty="0" smtClean="0">
                <a:latin typeface="Arial"/>
              </a:rPr>
              <a:t>Not meeting key developmental milestones</a:t>
            </a:r>
            <a:endParaRPr lang="en-GB" altLang="en-US" sz="6500" kern="0" dirty="0">
              <a:latin typeface="Arial"/>
            </a:endParaRPr>
          </a:p>
          <a:p>
            <a:pPr marL="342857" indent="-342857" defTabSz="914287" eaLnBrk="1" hangingPunct="1">
              <a:lnSpc>
                <a:spcPct val="90000"/>
              </a:lnSpc>
              <a:buFontTx/>
              <a:buChar char="•"/>
              <a:defRPr/>
            </a:pPr>
            <a:endParaRPr lang="en-GB" altLang="en-US" kern="0" dirty="0">
              <a:solidFill>
                <a:srgbClr val="000000"/>
              </a:solidFill>
              <a:latin typeface="Arial"/>
            </a:endParaRPr>
          </a:p>
          <a:p>
            <a:pPr marL="342857" indent="-342857" defTabSz="457144">
              <a:buFont typeface="Arial" charset="0"/>
              <a:buChar char="•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258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 b="1" dirty="0"/>
              <a:t>Impact of Substance Using Parents on Children</a:t>
            </a:r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b="1" dirty="0" smtClean="0"/>
              <a:t>Primary School (6-11 years)</a:t>
            </a:r>
            <a:endParaRPr lang="en-GB" altLang="en-US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7614"/>
            <a:ext cx="8229600" cy="3096344"/>
          </a:xfrm>
        </p:spPr>
        <p:txBody>
          <a:bodyPr>
            <a:normAutofit fontScale="85000" lnSpcReduction="20000"/>
          </a:bodyPr>
          <a:lstStyle/>
          <a:p>
            <a:pPr marL="342857" indent="-342857" defTabSz="914287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altLang="en-US" kern="0" dirty="0">
                <a:latin typeface="Arial"/>
              </a:rPr>
              <a:t>Missed medical checks</a:t>
            </a:r>
          </a:p>
          <a:p>
            <a:pPr marL="342857" indent="-342857" defTabSz="914287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altLang="en-US" kern="0" dirty="0">
                <a:latin typeface="Arial"/>
              </a:rPr>
              <a:t>Risk of physical injury</a:t>
            </a:r>
          </a:p>
          <a:p>
            <a:pPr marL="342857" indent="-342857" defTabSz="914287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altLang="en-US" kern="0" dirty="0">
                <a:latin typeface="Arial"/>
              </a:rPr>
              <a:t>Poor social skills</a:t>
            </a:r>
          </a:p>
          <a:p>
            <a:pPr marL="342857" indent="-342857" defTabSz="914287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altLang="en-US" kern="0" dirty="0">
                <a:solidFill>
                  <a:srgbClr val="000000"/>
                </a:solidFill>
                <a:latin typeface="Arial"/>
              </a:rPr>
              <a:t>Problematic behaviour in school</a:t>
            </a:r>
          </a:p>
          <a:p>
            <a:pPr marL="342857" indent="-342857" defTabSz="914287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altLang="en-US" kern="0" dirty="0">
                <a:solidFill>
                  <a:srgbClr val="000000"/>
                </a:solidFill>
                <a:latin typeface="Arial"/>
              </a:rPr>
              <a:t>Poor self-esteem</a:t>
            </a:r>
          </a:p>
          <a:p>
            <a:pPr marL="342857" indent="-342857" defTabSz="914287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altLang="en-US" kern="0" dirty="0">
                <a:solidFill>
                  <a:srgbClr val="000000"/>
                </a:solidFill>
                <a:latin typeface="Arial"/>
              </a:rPr>
              <a:t>Carer </a:t>
            </a:r>
            <a:r>
              <a:rPr lang="en-US" altLang="en-US" kern="0" dirty="0" smtClean="0">
                <a:solidFill>
                  <a:srgbClr val="000000"/>
                </a:solidFill>
                <a:latin typeface="Arial"/>
              </a:rPr>
              <a:t>role for parent and/or siblings</a:t>
            </a:r>
            <a:endParaRPr lang="en-US" altLang="en-US" kern="0" dirty="0">
              <a:solidFill>
                <a:srgbClr val="000000"/>
              </a:solidFill>
              <a:latin typeface="Arial"/>
            </a:endParaRPr>
          </a:p>
          <a:p>
            <a:pPr marL="342857" indent="-342857" defTabSz="914287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altLang="en-US" kern="0" dirty="0">
                <a:solidFill>
                  <a:srgbClr val="000000"/>
                </a:solidFill>
                <a:latin typeface="Arial"/>
              </a:rPr>
              <a:t>Poor school attendance</a:t>
            </a:r>
          </a:p>
          <a:p>
            <a:pPr marL="342857" indent="-342857" defTabSz="914287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altLang="en-US" kern="0" dirty="0">
                <a:solidFill>
                  <a:srgbClr val="000000"/>
                </a:solidFill>
                <a:latin typeface="Arial"/>
              </a:rPr>
              <a:t>Inappropriate carers</a:t>
            </a:r>
            <a:endParaRPr lang="en-GB" altLang="en-US" kern="0" dirty="0">
              <a:solidFill>
                <a:srgbClr val="000000"/>
              </a:solidFill>
              <a:latin typeface="Arial"/>
            </a:endParaRPr>
          </a:p>
          <a:p>
            <a:pPr marL="342857" indent="-342857" defTabSz="457144">
              <a:buFont typeface="Arial" charset="0"/>
              <a:buChar char="•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385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b="1" dirty="0"/>
              <a:t>Impact of Substance Using Parents on Children</a:t>
            </a:r>
            <a:br>
              <a:rPr lang="en-US" altLang="en-US" b="1" dirty="0"/>
            </a:br>
            <a:r>
              <a:rPr lang="en-US" altLang="en-US" b="1" dirty="0"/>
              <a:t>Secondary </a:t>
            </a:r>
            <a:r>
              <a:rPr lang="en-US" altLang="en-US" b="1" dirty="0" smtClean="0"/>
              <a:t>School (12+)</a:t>
            </a:r>
            <a:endParaRPr lang="en-GB" altLang="en-US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7614"/>
            <a:ext cx="8229600" cy="3168352"/>
          </a:xfrm>
        </p:spPr>
        <p:txBody>
          <a:bodyPr numCol="2">
            <a:normAutofit fontScale="70000" lnSpcReduction="20000"/>
          </a:bodyPr>
          <a:lstStyle/>
          <a:p>
            <a:pPr marL="342857" indent="-342857" defTabSz="914287" eaLnBrk="1" hangingPunct="1">
              <a:buFontTx/>
              <a:buChar char="•"/>
              <a:defRPr/>
            </a:pPr>
            <a:r>
              <a:rPr lang="en-US" altLang="en-US" sz="2900" kern="0" dirty="0" smtClean="0">
                <a:solidFill>
                  <a:srgbClr val="000000"/>
                </a:solidFill>
                <a:latin typeface="Arial"/>
              </a:rPr>
              <a:t>Poor support for puberty</a:t>
            </a:r>
          </a:p>
          <a:p>
            <a:pPr marL="342857" indent="-342857" defTabSz="914287" eaLnBrk="1" hangingPunct="1">
              <a:buFontTx/>
              <a:buChar char="•"/>
              <a:defRPr/>
            </a:pPr>
            <a:r>
              <a:rPr lang="en-US" altLang="en-US" sz="2900" kern="0" dirty="0" smtClean="0">
                <a:solidFill>
                  <a:srgbClr val="000000"/>
                </a:solidFill>
                <a:latin typeface="Arial"/>
              </a:rPr>
              <a:t>Inappropriate boundaries</a:t>
            </a:r>
          </a:p>
          <a:p>
            <a:pPr marL="342857" indent="-342857" defTabSz="914287" eaLnBrk="1" hangingPunct="1">
              <a:buFontTx/>
              <a:buChar char="•"/>
              <a:defRPr/>
            </a:pPr>
            <a:r>
              <a:rPr lang="en-US" altLang="en-US" sz="2900" kern="0" dirty="0" smtClean="0">
                <a:solidFill>
                  <a:srgbClr val="000000"/>
                </a:solidFill>
                <a:latin typeface="Arial"/>
              </a:rPr>
              <a:t>Carer role</a:t>
            </a:r>
          </a:p>
          <a:p>
            <a:pPr marL="342857" indent="-342857" defTabSz="914287" eaLnBrk="1" hangingPunct="1">
              <a:buFontTx/>
              <a:buChar char="•"/>
              <a:defRPr/>
            </a:pPr>
            <a:r>
              <a:rPr lang="en-US" altLang="en-US" sz="2900" kern="0" dirty="0" smtClean="0">
                <a:solidFill>
                  <a:srgbClr val="000000"/>
                </a:solidFill>
                <a:latin typeface="Arial"/>
              </a:rPr>
              <a:t>Social isolation, bullying</a:t>
            </a:r>
          </a:p>
          <a:p>
            <a:pPr marL="342857" indent="-342857" defTabSz="914287" eaLnBrk="1" hangingPunct="1">
              <a:buFontTx/>
              <a:buChar char="•"/>
              <a:defRPr/>
            </a:pPr>
            <a:r>
              <a:rPr lang="en-US" altLang="en-US" sz="2900" kern="0" dirty="0" smtClean="0">
                <a:solidFill>
                  <a:srgbClr val="000000"/>
                </a:solidFill>
                <a:latin typeface="Arial"/>
              </a:rPr>
              <a:t>Sexualised behaviour</a:t>
            </a:r>
          </a:p>
          <a:p>
            <a:pPr marL="342857" indent="-342857" defTabSz="914287" eaLnBrk="1" hangingPunct="1">
              <a:buFontTx/>
              <a:buChar char="•"/>
              <a:defRPr/>
            </a:pPr>
            <a:r>
              <a:rPr lang="en-US" altLang="en-US" sz="2900" kern="0" dirty="0" smtClean="0">
                <a:solidFill>
                  <a:srgbClr val="000000"/>
                </a:solidFill>
                <a:latin typeface="Arial"/>
              </a:rPr>
              <a:t>Inappropriate role models</a:t>
            </a:r>
          </a:p>
          <a:p>
            <a:pPr marL="342857" indent="-342857" defTabSz="914287" eaLnBrk="1" hangingPunct="1">
              <a:buFontTx/>
              <a:buChar char="•"/>
              <a:defRPr/>
            </a:pPr>
            <a:r>
              <a:rPr lang="en-US" altLang="en-US" sz="2900" kern="0" dirty="0" smtClean="0">
                <a:solidFill>
                  <a:srgbClr val="000000"/>
                </a:solidFill>
                <a:latin typeface="Arial"/>
              </a:rPr>
              <a:t>Exposed to risky adults</a:t>
            </a:r>
          </a:p>
          <a:p>
            <a:pPr marL="342857" lvl="0" indent="-342857" defTabSz="914287">
              <a:lnSpc>
                <a:spcPct val="90000"/>
              </a:lnSpc>
              <a:buFontTx/>
              <a:buChar char="•"/>
              <a:defRPr/>
            </a:pPr>
            <a:r>
              <a:rPr lang="en-GB" altLang="en-US" sz="2900" kern="0" dirty="0">
                <a:solidFill>
                  <a:srgbClr val="000000"/>
                </a:solidFill>
                <a:latin typeface="Arial"/>
              </a:rPr>
              <a:t>Problems with sexual relationships</a:t>
            </a:r>
          </a:p>
          <a:p>
            <a:pPr marL="342857" lvl="0" indent="-342857" defTabSz="914287">
              <a:lnSpc>
                <a:spcPct val="90000"/>
              </a:lnSpc>
              <a:buFontTx/>
              <a:buChar char="•"/>
              <a:defRPr/>
            </a:pPr>
            <a:r>
              <a:rPr lang="en-GB" altLang="en-US" sz="2900" kern="0" dirty="0">
                <a:solidFill>
                  <a:srgbClr val="000000"/>
                </a:solidFill>
                <a:latin typeface="Arial"/>
              </a:rPr>
              <a:t>Inappropriate relationships</a:t>
            </a:r>
          </a:p>
          <a:p>
            <a:pPr marL="342857" lvl="0" indent="-342857" defTabSz="914287">
              <a:lnSpc>
                <a:spcPct val="90000"/>
              </a:lnSpc>
              <a:buFontTx/>
              <a:buChar char="•"/>
              <a:defRPr/>
            </a:pPr>
            <a:r>
              <a:rPr lang="en-GB" altLang="en-US" sz="2900" kern="0" dirty="0">
                <a:solidFill>
                  <a:srgbClr val="000000"/>
                </a:solidFill>
                <a:latin typeface="Arial"/>
              </a:rPr>
              <a:t>Substance misuse</a:t>
            </a:r>
          </a:p>
          <a:p>
            <a:pPr marL="342857" lvl="0" indent="-342857" defTabSz="914287">
              <a:lnSpc>
                <a:spcPct val="90000"/>
              </a:lnSpc>
              <a:buFontTx/>
              <a:buChar char="•"/>
              <a:defRPr/>
            </a:pPr>
            <a:r>
              <a:rPr lang="en-GB" altLang="en-US" sz="2900" kern="0" dirty="0">
                <a:solidFill>
                  <a:srgbClr val="000000"/>
                </a:solidFill>
                <a:latin typeface="Arial"/>
              </a:rPr>
              <a:t>School exclusion and social isolation</a:t>
            </a:r>
          </a:p>
          <a:p>
            <a:pPr marL="342857" lvl="0" indent="-342857" defTabSz="914287">
              <a:lnSpc>
                <a:spcPct val="90000"/>
              </a:lnSpc>
              <a:buFontTx/>
              <a:buChar char="•"/>
              <a:defRPr/>
            </a:pPr>
            <a:r>
              <a:rPr lang="en-GB" altLang="en-US" sz="2900" kern="0" dirty="0">
                <a:solidFill>
                  <a:srgbClr val="000000"/>
                </a:solidFill>
                <a:latin typeface="Arial"/>
              </a:rPr>
              <a:t>Poor social skills</a:t>
            </a:r>
          </a:p>
          <a:p>
            <a:pPr marL="342857" lvl="0" indent="-342857" defTabSz="914287">
              <a:lnSpc>
                <a:spcPct val="90000"/>
              </a:lnSpc>
              <a:buFontTx/>
              <a:buChar char="•"/>
              <a:defRPr/>
            </a:pPr>
            <a:r>
              <a:rPr lang="en-GB" altLang="en-US" sz="2900" kern="0" dirty="0">
                <a:solidFill>
                  <a:srgbClr val="000000"/>
                </a:solidFill>
                <a:latin typeface="Arial"/>
              </a:rPr>
              <a:t>Emotional difficulties - suicide, self harm, </a:t>
            </a:r>
            <a:r>
              <a:rPr lang="en-GB" altLang="en-US" sz="2900" kern="0" dirty="0" smtClean="0">
                <a:solidFill>
                  <a:srgbClr val="000000"/>
                </a:solidFill>
                <a:latin typeface="Arial"/>
              </a:rPr>
              <a:t>anxiety depression</a:t>
            </a:r>
            <a:endParaRPr lang="en-GB" altLang="en-US" sz="2900" kern="0" dirty="0">
              <a:solidFill>
                <a:srgbClr val="000000"/>
              </a:solidFill>
              <a:latin typeface="Arial"/>
            </a:endParaRPr>
          </a:p>
          <a:p>
            <a:pPr marL="342857" lvl="0" indent="-342857" defTabSz="914287">
              <a:lnSpc>
                <a:spcPct val="90000"/>
              </a:lnSpc>
              <a:buFontTx/>
              <a:buChar char="•"/>
              <a:defRPr/>
            </a:pPr>
            <a:r>
              <a:rPr lang="en-GB" altLang="en-US" sz="2900" kern="0" dirty="0">
                <a:solidFill>
                  <a:srgbClr val="000000"/>
                </a:solidFill>
                <a:latin typeface="Arial"/>
              </a:rPr>
              <a:t>Low self-esteem</a:t>
            </a:r>
          </a:p>
          <a:p>
            <a:pPr marL="342857" lvl="0" indent="-342857" defTabSz="914287">
              <a:lnSpc>
                <a:spcPct val="90000"/>
              </a:lnSpc>
              <a:buFontTx/>
              <a:buChar char="•"/>
              <a:defRPr/>
            </a:pPr>
            <a:r>
              <a:rPr lang="en-GB" altLang="en-US" sz="2900" kern="0" dirty="0" smtClean="0">
                <a:solidFill>
                  <a:srgbClr val="000000"/>
                </a:solidFill>
                <a:latin typeface="Arial"/>
              </a:rPr>
              <a:t>Exploitation</a:t>
            </a:r>
            <a:endParaRPr lang="en-US" altLang="en-US" sz="2900" kern="0" dirty="0" smtClean="0">
              <a:solidFill>
                <a:srgbClr val="000000"/>
              </a:solidFill>
              <a:latin typeface="Arial"/>
            </a:endParaRPr>
          </a:p>
          <a:p>
            <a:pPr marL="342857" indent="-342857" defTabSz="914287" eaLnBrk="1" hangingPunct="1">
              <a:buFontTx/>
              <a:buChar char="•"/>
              <a:defRPr/>
            </a:pPr>
            <a:endParaRPr lang="en-US" altLang="en-US" kern="0" dirty="0" smtClean="0">
              <a:solidFill>
                <a:srgbClr val="000000"/>
              </a:solidFill>
              <a:latin typeface="Arial"/>
            </a:endParaRPr>
          </a:p>
          <a:p>
            <a:pPr marL="342857" indent="-342857" defTabSz="914287" eaLnBrk="1" hangingPunct="1">
              <a:buFontTx/>
              <a:buChar char="•"/>
              <a:defRPr/>
            </a:pPr>
            <a:endParaRPr lang="en-GB" altLang="en-US" kern="0" dirty="0" smtClean="0">
              <a:solidFill>
                <a:srgbClr val="000000"/>
              </a:solidFill>
              <a:latin typeface="Arial"/>
            </a:endParaRPr>
          </a:p>
          <a:p>
            <a:pPr marL="342857" indent="-342857" defTabSz="457144">
              <a:buFont typeface="Arial" charset="0"/>
              <a:buChar char="•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463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1" dirty="0" smtClean="0"/>
              <a:t>What is Hidden Harm?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987574"/>
            <a:ext cx="8229600" cy="360040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342857" indent="-342857" defTabSz="914287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GB" alt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Report by ACMD (2003)</a:t>
            </a:r>
          </a:p>
          <a:p>
            <a:pPr marL="342857" indent="-342857" defTabSz="914287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GB" alt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Response to increasing numbers of problem drug users in the UK</a:t>
            </a:r>
          </a:p>
          <a:p>
            <a:pPr marL="342857" indent="-342857" defTabSz="914287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GB" alt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Estimate </a:t>
            </a:r>
            <a:r>
              <a:rPr lang="en-GB" alt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numbers of children affected</a:t>
            </a:r>
          </a:p>
          <a:p>
            <a:pPr marL="342857" indent="-342857" defTabSz="914287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GB" alt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Examine the immediate and long-term consequences for these children</a:t>
            </a:r>
          </a:p>
          <a:p>
            <a:pPr marL="342857" indent="-342857" defTabSz="914287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GB" alt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Identify best practice to improve outcomes for children</a:t>
            </a:r>
          </a:p>
          <a:p>
            <a:pPr marL="342857" indent="-342857" defTabSz="914287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GB" alt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Make recommendations (48 in total)</a:t>
            </a:r>
          </a:p>
          <a:p>
            <a:pPr marL="342857" indent="-342857" defTabSz="914287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GB" alt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6 Key messages</a:t>
            </a:r>
            <a:r>
              <a:rPr lang="en-GB" altLang="en-US" sz="26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</a:t>
            </a:r>
          </a:p>
          <a:p>
            <a:pPr marL="342857" indent="-342857" defTabSz="914287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en-GB" altLang="en-US" sz="1500" kern="0" dirty="0">
              <a:solidFill>
                <a:srgbClr val="000000"/>
              </a:solidFill>
              <a:latin typeface="Arial"/>
            </a:endParaRPr>
          </a:p>
          <a:p>
            <a:pPr marL="342857" indent="-342857" defTabSz="914287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GB" altLang="en-US" sz="1200" b="1" kern="0" dirty="0">
                <a:solidFill>
                  <a:srgbClr val="000000"/>
                </a:solidFill>
                <a:latin typeface="Arial"/>
              </a:rPr>
              <a:t>http://drugs.homeoffice.gov.uk/publication-search/acmd/hidden-harm</a:t>
            </a:r>
            <a:endParaRPr lang="en-GB" altLang="en-US" sz="2000" kern="0" dirty="0">
              <a:solidFill>
                <a:srgbClr val="000000"/>
              </a:solidFill>
              <a:latin typeface="Arial"/>
            </a:endParaRPr>
          </a:p>
          <a:p>
            <a:pPr marL="342857" indent="-342857" defTabSz="457144">
              <a:buFont typeface="Arial" charset="0"/>
              <a:buChar char="•"/>
              <a:defRPr/>
            </a:pPr>
            <a:endParaRPr lang="en-GB" alt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51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Hidden Harm: Key Messages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There are between </a:t>
            </a:r>
            <a:r>
              <a:rPr lang="en-GB" dirty="0" smtClean="0"/>
              <a:t>250,000 - 350,000 </a:t>
            </a:r>
            <a:r>
              <a:rPr lang="en-GB" dirty="0" smtClean="0"/>
              <a:t>children of problem drug users in the UK – about 1 for every problem drug </a:t>
            </a:r>
            <a:r>
              <a:rPr lang="en-GB" dirty="0" smtClean="0"/>
              <a:t>user</a:t>
            </a:r>
            <a:endParaRPr lang="en-GB" dirty="0" smtClean="0"/>
          </a:p>
          <a:p>
            <a:r>
              <a:rPr lang="en-GB" dirty="0" smtClean="0"/>
              <a:t>Parental problem drug use causes serious harm to children at every age from conception to adulthood</a:t>
            </a:r>
          </a:p>
          <a:p>
            <a:r>
              <a:rPr lang="en-GB" dirty="0" smtClean="0"/>
              <a:t>Reducing the harm to children from parental problem drug use should become a main objective of policy and practice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771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Hidden Harm: Key Messages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Treatment of parent can have major benefits for child </a:t>
            </a:r>
          </a:p>
          <a:p>
            <a:r>
              <a:rPr lang="en-GB" dirty="0"/>
              <a:t>By working together, services can take many practical steps to protect and improve the health and well-being of affected children</a:t>
            </a:r>
          </a:p>
          <a:p>
            <a:r>
              <a:rPr lang="en-GB" dirty="0"/>
              <a:t>The number of affected children is only likely to decrease when the number of problem drug users </a:t>
            </a:r>
            <a:r>
              <a:rPr lang="en-GB" dirty="0" smtClean="0"/>
              <a:t>decreases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22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 bwMode="auto">
          <a:xfrm>
            <a:off x="539552" y="339503"/>
            <a:ext cx="8229600" cy="57606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 defTabSz="457144">
              <a:defRPr/>
            </a:pPr>
            <a:r>
              <a:rPr lang="en-GB" altLang="en-US" b="1" dirty="0" smtClean="0"/>
              <a:t>The Birmingham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43558"/>
            <a:ext cx="7848872" cy="3816424"/>
          </a:xfrm>
        </p:spPr>
        <p:txBody>
          <a:bodyPr>
            <a:normAutofit fontScale="92500" lnSpcReduction="20000"/>
          </a:bodyPr>
          <a:lstStyle/>
          <a:p>
            <a:pPr marL="0" indent="0" defTabSz="914287">
              <a:lnSpc>
                <a:spcPct val="90000"/>
              </a:lnSpc>
              <a:buNone/>
              <a:defRPr/>
            </a:pPr>
            <a:r>
              <a:rPr lang="en-GB" altLang="en-US" sz="2400" b="1" kern="0" dirty="0" smtClean="0">
                <a:solidFill>
                  <a:srgbClr val="000000"/>
                </a:solidFill>
              </a:rPr>
              <a:t>Population: </a:t>
            </a:r>
          </a:p>
          <a:p>
            <a:pPr defTabSz="914287">
              <a:lnSpc>
                <a:spcPct val="90000"/>
              </a:lnSpc>
              <a:defRPr/>
            </a:pPr>
            <a:r>
              <a:rPr lang="en-GB" altLang="en-US" sz="2400" kern="0" dirty="0" smtClean="0">
                <a:solidFill>
                  <a:srgbClr val="000000"/>
                </a:solidFill>
              </a:rPr>
              <a:t>A ‘young’ city 46</a:t>
            </a:r>
            <a:r>
              <a:rPr lang="en-GB" altLang="en-US" sz="2400" kern="0" dirty="0">
                <a:solidFill>
                  <a:srgbClr val="000000"/>
                </a:solidFill>
              </a:rPr>
              <a:t>% </a:t>
            </a:r>
            <a:r>
              <a:rPr lang="en-GB" altLang="en-US" sz="2400" kern="0" dirty="0" smtClean="0">
                <a:solidFill>
                  <a:srgbClr val="000000"/>
                </a:solidFill>
              </a:rPr>
              <a:t>under 30 – set to rise</a:t>
            </a:r>
          </a:p>
          <a:p>
            <a:pPr defTabSz="914287">
              <a:lnSpc>
                <a:spcPct val="90000"/>
              </a:lnSpc>
              <a:defRPr/>
            </a:pPr>
            <a:r>
              <a:rPr lang="en-GB" altLang="en-US" sz="2400" kern="0" dirty="0" smtClean="0">
                <a:solidFill>
                  <a:srgbClr val="000000"/>
                </a:solidFill>
              </a:rPr>
              <a:t>37% children live below the poverty line</a:t>
            </a:r>
            <a:endParaRPr lang="en-GB" altLang="en-US" sz="2400" kern="0" dirty="0">
              <a:solidFill>
                <a:srgbClr val="000000"/>
              </a:solidFill>
            </a:endParaRPr>
          </a:p>
          <a:p>
            <a:pPr marL="0" indent="0" defTabSz="914287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GB" altLang="en-US" sz="2400" b="1" kern="0" dirty="0" smtClean="0">
                <a:solidFill>
                  <a:srgbClr val="000000"/>
                </a:solidFill>
              </a:rPr>
              <a:t>Children’s </a:t>
            </a:r>
            <a:r>
              <a:rPr lang="en-GB" altLang="en-US" sz="2400" b="1" kern="0" dirty="0">
                <a:solidFill>
                  <a:srgbClr val="000000"/>
                </a:solidFill>
              </a:rPr>
              <a:t>Social </a:t>
            </a:r>
            <a:r>
              <a:rPr lang="en-GB" altLang="en-US" sz="2400" b="1" kern="0" dirty="0" smtClean="0">
                <a:solidFill>
                  <a:srgbClr val="000000"/>
                </a:solidFill>
              </a:rPr>
              <a:t>Care 2015/16</a:t>
            </a:r>
          </a:p>
          <a:p>
            <a:pPr defTabSz="914287">
              <a:lnSpc>
                <a:spcPct val="90000"/>
              </a:lnSpc>
              <a:defRPr/>
            </a:pPr>
            <a:r>
              <a:rPr lang="en-GB" altLang="en-US" sz="2400" kern="0" dirty="0" smtClean="0">
                <a:solidFill>
                  <a:srgbClr val="000000"/>
                </a:solidFill>
              </a:rPr>
              <a:t>1807 new </a:t>
            </a:r>
            <a:r>
              <a:rPr lang="en-GB" altLang="en-US" sz="2400" kern="0" dirty="0" err="1" smtClean="0">
                <a:solidFill>
                  <a:srgbClr val="000000"/>
                </a:solidFill>
              </a:rPr>
              <a:t>fCAFs</a:t>
            </a:r>
            <a:endParaRPr lang="en-GB" altLang="en-US" sz="2400" kern="0" dirty="0">
              <a:solidFill>
                <a:srgbClr val="000000"/>
              </a:solidFill>
            </a:endParaRPr>
          </a:p>
          <a:p>
            <a:pPr defTabSz="914287">
              <a:lnSpc>
                <a:spcPct val="90000"/>
              </a:lnSpc>
              <a:defRPr/>
            </a:pPr>
            <a:r>
              <a:rPr lang="en-GB" altLang="en-US" sz="2400" kern="0" dirty="0" smtClean="0">
                <a:solidFill>
                  <a:srgbClr val="000000"/>
                </a:solidFill>
              </a:rPr>
              <a:t>4997 family support assessments</a:t>
            </a:r>
          </a:p>
          <a:p>
            <a:pPr defTabSz="914287">
              <a:lnSpc>
                <a:spcPct val="90000"/>
              </a:lnSpc>
              <a:defRPr/>
            </a:pPr>
            <a:r>
              <a:rPr lang="en-GB" altLang="en-US" sz="2400" kern="0" dirty="0" smtClean="0">
                <a:solidFill>
                  <a:srgbClr val="000000"/>
                </a:solidFill>
              </a:rPr>
              <a:t>2,088 CIN plans, mostly neglect or emotional abuse</a:t>
            </a:r>
            <a:endParaRPr lang="en-GB" altLang="en-US" sz="2400" b="1" kern="0" dirty="0" smtClean="0">
              <a:solidFill>
                <a:srgbClr val="000000"/>
              </a:solidFill>
            </a:endParaRPr>
          </a:p>
          <a:p>
            <a:pPr defTabSz="914287">
              <a:lnSpc>
                <a:spcPct val="90000"/>
              </a:lnSpc>
              <a:defRPr/>
            </a:pPr>
            <a:r>
              <a:rPr lang="en-GB" altLang="en-US" sz="2400" kern="0" dirty="0" smtClean="0">
                <a:solidFill>
                  <a:srgbClr val="000000"/>
                </a:solidFill>
              </a:rPr>
              <a:t>13,013 MASH referrals</a:t>
            </a:r>
            <a:r>
              <a:rPr lang="en-GB" altLang="en-US" sz="2400" kern="0" dirty="0">
                <a:solidFill>
                  <a:srgbClr val="000000"/>
                </a:solidFill>
              </a:rPr>
              <a:t>, </a:t>
            </a:r>
            <a:r>
              <a:rPr lang="en-GB" altLang="en-US" sz="2400" kern="0" dirty="0" smtClean="0">
                <a:solidFill>
                  <a:srgbClr val="000000"/>
                </a:solidFill>
              </a:rPr>
              <a:t>11,470 assessments (3781 S47)</a:t>
            </a:r>
          </a:p>
          <a:p>
            <a:pPr marL="0" indent="0" defTabSz="914287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GB" altLang="en-US" sz="2400" b="1" kern="0" dirty="0" smtClean="0">
                <a:solidFill>
                  <a:srgbClr val="000000"/>
                </a:solidFill>
              </a:rPr>
              <a:t>Substance Misuse</a:t>
            </a:r>
          </a:p>
          <a:p>
            <a:pPr marL="342857" indent="-342857" defTabSz="914287">
              <a:lnSpc>
                <a:spcPct val="90000"/>
              </a:lnSpc>
              <a:buFontTx/>
              <a:buChar char="•"/>
              <a:defRPr/>
            </a:pPr>
            <a:r>
              <a:rPr lang="en-GB" altLang="en-US" sz="2400" kern="0" dirty="0" smtClean="0">
                <a:solidFill>
                  <a:srgbClr val="000000"/>
                </a:solidFill>
              </a:rPr>
              <a:t>Analysis </a:t>
            </a:r>
            <a:r>
              <a:rPr lang="en-GB" altLang="en-US" sz="2400" kern="0" dirty="0">
                <a:solidFill>
                  <a:srgbClr val="000000"/>
                </a:solidFill>
              </a:rPr>
              <a:t>of 175 serious case reviews from 2011-14 found that 47% of cases featured parental substance misuse </a:t>
            </a:r>
            <a:r>
              <a:rPr lang="en-GB" altLang="en-US" sz="1300" kern="0" dirty="0" smtClean="0">
                <a:solidFill>
                  <a:srgbClr val="000000"/>
                </a:solidFill>
              </a:rPr>
              <a:t>(</a:t>
            </a:r>
            <a:r>
              <a:rPr lang="en-GB" altLang="en-US" sz="1300" kern="0" dirty="0" err="1">
                <a:solidFill>
                  <a:srgbClr val="000000"/>
                </a:solidFill>
              </a:rPr>
              <a:t>Sidebotham</a:t>
            </a:r>
            <a:r>
              <a:rPr lang="en-GB" altLang="en-US" sz="1300" kern="0" dirty="0">
                <a:solidFill>
                  <a:srgbClr val="000000"/>
                </a:solidFill>
              </a:rPr>
              <a:t> et al, 2016</a:t>
            </a:r>
            <a:r>
              <a:rPr lang="en-GB" altLang="en-US" sz="1300" kern="0" dirty="0" smtClean="0">
                <a:solidFill>
                  <a:srgbClr val="000000"/>
                </a:solidFill>
              </a:rPr>
              <a:t>)</a:t>
            </a:r>
            <a:endParaRPr lang="en-GB" altLang="en-US" sz="1300" kern="0" dirty="0">
              <a:solidFill>
                <a:srgbClr val="000000"/>
              </a:solidFill>
            </a:endParaRPr>
          </a:p>
          <a:p>
            <a:pPr marL="342857" indent="-342857" defTabSz="914287">
              <a:lnSpc>
                <a:spcPct val="90000"/>
              </a:lnSpc>
              <a:buFontTx/>
              <a:buChar char="•"/>
              <a:defRPr/>
            </a:pPr>
            <a:r>
              <a:rPr lang="en-GB" altLang="en-US" sz="2400" kern="0" dirty="0" smtClean="0">
                <a:solidFill>
                  <a:srgbClr val="000000"/>
                </a:solidFill>
              </a:rPr>
              <a:t>1/6 </a:t>
            </a:r>
            <a:r>
              <a:rPr lang="en-GB" altLang="en-US" sz="2400" kern="0" dirty="0" smtClean="0">
                <a:solidFill>
                  <a:srgbClr val="000000"/>
                </a:solidFill>
              </a:rPr>
              <a:t>‘troubled families’ included dependent substance use</a:t>
            </a:r>
          </a:p>
        </p:txBody>
      </p:sp>
    </p:spTree>
    <p:extLst>
      <p:ext uri="{BB962C8B-B14F-4D97-AF65-F5344CB8AC3E}">
        <p14:creationId xmlns:p14="http://schemas.microsoft.com/office/powerpoint/2010/main" val="176774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Key </a:t>
            </a:r>
            <a:r>
              <a:rPr lang="en-GB" b="1" dirty="0" smtClean="0"/>
              <a:t>Messages- 7 </a:t>
            </a:r>
            <a:r>
              <a:rPr lang="en-GB" b="1" dirty="0" smtClean="0"/>
              <a:t>C’s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I didn’t cause it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 can’t cure it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 can’t control it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 can take care of myself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 can communicate my feelings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 can make healthy choices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 can celebrate myself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50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7614"/>
            <a:ext cx="8229600" cy="857250"/>
          </a:xfrm>
        </p:spPr>
        <p:txBody>
          <a:bodyPr>
            <a:noAutofit/>
          </a:bodyPr>
          <a:lstStyle/>
          <a:p>
            <a:pPr algn="ctr"/>
            <a:r>
              <a:rPr lang="en-GB" sz="7200" b="1" dirty="0" smtClean="0"/>
              <a:t>Video</a:t>
            </a:r>
            <a:endParaRPr lang="en-GB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71749"/>
            <a:ext cx="8229600" cy="2022873"/>
          </a:xfrm>
        </p:spPr>
        <p:txBody>
          <a:bodyPr/>
          <a:lstStyle/>
          <a:p>
            <a:pPr algn="ctr"/>
            <a:r>
              <a:rPr lang="en-GB" dirty="0"/>
              <a:t>https://www.childrenssociety.org.uk/parental-alcohol-misuse</a:t>
            </a:r>
          </a:p>
        </p:txBody>
      </p:sp>
    </p:spTree>
    <p:extLst>
      <p:ext uri="{BB962C8B-B14F-4D97-AF65-F5344CB8AC3E}">
        <p14:creationId xmlns:p14="http://schemas.microsoft.com/office/powerpoint/2010/main" val="342416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pPr defTabSz="457144">
              <a:defRPr/>
            </a:pPr>
            <a:r>
              <a:rPr lang="en-GB" altLang="en-US" b="1" dirty="0"/>
              <a:t>Protective Factors for Children </a:t>
            </a:r>
            <a:r>
              <a:rPr lang="en-GB" altLang="en-US" b="1" dirty="0" smtClean="0"/>
              <a:t>&amp; Families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7574"/>
            <a:ext cx="8229600" cy="3538488"/>
          </a:xfrm>
        </p:spPr>
        <p:txBody>
          <a:bodyPr>
            <a:normAutofit fontScale="92500" lnSpcReduction="20000"/>
          </a:bodyPr>
          <a:lstStyle/>
          <a:p>
            <a:pPr marL="342857" indent="-342857" defTabSz="914287" eaLnBrk="1" hangingPunct="1">
              <a:buFontTx/>
              <a:buChar char="•"/>
              <a:defRPr/>
            </a:pPr>
            <a:r>
              <a:rPr lang="en-GB" altLang="en-US" kern="0" dirty="0">
                <a:solidFill>
                  <a:srgbClr val="000000"/>
                </a:solidFill>
              </a:rPr>
              <a:t>Use of substances controlled in dosage and stable across time</a:t>
            </a:r>
          </a:p>
          <a:p>
            <a:pPr marL="342857" indent="-342857" defTabSz="914287" eaLnBrk="1" hangingPunct="1">
              <a:buFontTx/>
              <a:buChar char="•"/>
              <a:defRPr/>
            </a:pPr>
            <a:r>
              <a:rPr lang="en-GB" altLang="en-US" kern="0" dirty="0">
                <a:solidFill>
                  <a:srgbClr val="000000"/>
                </a:solidFill>
              </a:rPr>
              <a:t>There are family routines and activities</a:t>
            </a:r>
          </a:p>
          <a:p>
            <a:pPr marL="342857" indent="-342857" defTabSz="914287" eaLnBrk="1" hangingPunct="1">
              <a:buFontTx/>
              <a:buChar char="•"/>
              <a:defRPr/>
            </a:pPr>
            <a:r>
              <a:rPr lang="en-GB" altLang="en-US" kern="0" dirty="0">
                <a:solidFill>
                  <a:srgbClr val="000000"/>
                </a:solidFill>
              </a:rPr>
              <a:t>There is protective partner and/or supportive family network</a:t>
            </a:r>
          </a:p>
          <a:p>
            <a:pPr marL="342857" indent="-342857" defTabSz="914287" eaLnBrk="1" hangingPunct="1">
              <a:buFontTx/>
              <a:buChar char="•"/>
              <a:defRPr/>
            </a:pPr>
            <a:r>
              <a:rPr lang="en-GB" altLang="en-US" kern="0" dirty="0">
                <a:solidFill>
                  <a:srgbClr val="000000"/>
                </a:solidFill>
              </a:rPr>
              <a:t>No </a:t>
            </a:r>
            <a:r>
              <a:rPr lang="en-GB" altLang="en-US" kern="0" dirty="0" smtClean="0">
                <a:solidFill>
                  <a:srgbClr val="000000"/>
                </a:solidFill>
              </a:rPr>
              <a:t>co-existing </a:t>
            </a:r>
            <a:r>
              <a:rPr lang="en-GB" altLang="en-US" kern="0" dirty="0">
                <a:solidFill>
                  <a:srgbClr val="000000"/>
                </a:solidFill>
              </a:rPr>
              <a:t>mental health, domestic violence or family conflict issues</a:t>
            </a:r>
          </a:p>
          <a:p>
            <a:pPr marL="342857" indent="-342857" defTabSz="914287" eaLnBrk="1" hangingPunct="1">
              <a:buFontTx/>
              <a:buChar char="•"/>
              <a:defRPr/>
            </a:pPr>
            <a:r>
              <a:rPr lang="en-GB" altLang="en-US" kern="0" dirty="0">
                <a:solidFill>
                  <a:srgbClr val="000000"/>
                </a:solidFill>
              </a:rPr>
              <a:t>Cohesive parental relationship</a:t>
            </a:r>
          </a:p>
          <a:p>
            <a:pPr marL="0" indent="0" defTabSz="457144">
              <a:buFont typeface="Arial" pitchFamily="34" charset="0"/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190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pPr defTabSz="457144">
              <a:defRPr/>
            </a:pPr>
            <a:r>
              <a:rPr lang="en-GB" altLang="en-US" b="1" dirty="0"/>
              <a:t>Protective Factors for Children </a:t>
            </a:r>
            <a:r>
              <a:rPr lang="en-GB" altLang="en-US" b="1" dirty="0" smtClean="0"/>
              <a:t>&amp; Families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3607049"/>
          </a:xfrm>
        </p:spPr>
        <p:txBody>
          <a:bodyPr>
            <a:normAutofit fontScale="92500" lnSpcReduction="10000"/>
          </a:bodyPr>
          <a:lstStyle/>
          <a:p>
            <a:pPr marL="342857" indent="-342857" defTabSz="914287" eaLnBrk="1" hangingPunct="1">
              <a:buFontTx/>
              <a:buChar char="•"/>
              <a:defRPr/>
            </a:pPr>
            <a:r>
              <a:rPr lang="en-GB" altLang="en-US" kern="0" dirty="0">
                <a:solidFill>
                  <a:srgbClr val="7030A0"/>
                </a:solidFill>
              </a:rPr>
              <a:t>Supportive agencies </a:t>
            </a:r>
            <a:r>
              <a:rPr lang="en-GB" altLang="en-US" kern="0" dirty="0" smtClean="0">
                <a:solidFill>
                  <a:srgbClr val="7030A0"/>
                </a:solidFill>
              </a:rPr>
              <a:t>involved- signposting</a:t>
            </a:r>
            <a:endParaRPr lang="en-GB" altLang="en-US" kern="0" dirty="0">
              <a:solidFill>
                <a:srgbClr val="7030A0"/>
              </a:solidFill>
            </a:endParaRPr>
          </a:p>
          <a:p>
            <a:pPr marL="342857" indent="-342857" defTabSz="914287" eaLnBrk="1" hangingPunct="1">
              <a:buFontTx/>
              <a:buChar char="•"/>
              <a:defRPr/>
            </a:pPr>
            <a:r>
              <a:rPr lang="en-GB" altLang="en-US" kern="0" dirty="0">
                <a:solidFill>
                  <a:srgbClr val="000000"/>
                </a:solidFill>
              </a:rPr>
              <a:t>Finances maintained</a:t>
            </a:r>
          </a:p>
          <a:p>
            <a:pPr marL="342857" indent="-342857" defTabSz="914287" eaLnBrk="1" hangingPunct="1">
              <a:buFontTx/>
              <a:buChar char="•"/>
              <a:defRPr/>
            </a:pPr>
            <a:r>
              <a:rPr lang="en-GB" altLang="en-US" kern="0" dirty="0">
                <a:solidFill>
                  <a:srgbClr val="7030A0"/>
                </a:solidFill>
              </a:rPr>
              <a:t>Having hobbies/talents/interests</a:t>
            </a:r>
          </a:p>
          <a:p>
            <a:pPr marL="342857" indent="-342857" defTabSz="914287" eaLnBrk="1" hangingPunct="1">
              <a:buFontTx/>
              <a:buChar char="•"/>
              <a:defRPr/>
            </a:pPr>
            <a:r>
              <a:rPr lang="en-GB" altLang="en-US" kern="0" dirty="0">
                <a:solidFill>
                  <a:srgbClr val="7030A0"/>
                </a:solidFill>
              </a:rPr>
              <a:t>Social life/close friends outside home </a:t>
            </a:r>
          </a:p>
          <a:p>
            <a:pPr marL="342857" indent="-342857" defTabSz="914287" eaLnBrk="1" hangingPunct="1">
              <a:buFontTx/>
              <a:buChar char="•"/>
              <a:defRPr/>
            </a:pPr>
            <a:r>
              <a:rPr lang="en-GB" altLang="en-US" kern="0" dirty="0">
                <a:solidFill>
                  <a:srgbClr val="7030A0"/>
                </a:solidFill>
              </a:rPr>
              <a:t>Successful school experience</a:t>
            </a:r>
          </a:p>
          <a:p>
            <a:pPr marL="342857" indent="-342857" defTabSz="914287" eaLnBrk="1" hangingPunct="1">
              <a:buFontTx/>
              <a:buChar char="•"/>
              <a:defRPr/>
            </a:pPr>
            <a:r>
              <a:rPr lang="en-GB" altLang="en-US" kern="0" dirty="0">
                <a:solidFill>
                  <a:srgbClr val="000000"/>
                </a:solidFill>
              </a:rPr>
              <a:t>Easy temperament / sense of humour</a:t>
            </a:r>
          </a:p>
          <a:p>
            <a:pPr marL="342857" indent="-342857" defTabSz="914287" eaLnBrk="1" hangingPunct="1">
              <a:buFontTx/>
              <a:buChar char="•"/>
              <a:defRPr/>
            </a:pPr>
            <a:r>
              <a:rPr lang="en-GB" altLang="en-US" kern="0" dirty="0">
                <a:solidFill>
                  <a:srgbClr val="7030A0"/>
                </a:solidFill>
              </a:rPr>
              <a:t>Planning for the future</a:t>
            </a:r>
          </a:p>
          <a:p>
            <a:pPr marL="342857" indent="-342857" defTabSz="457144">
              <a:buFont typeface="Arial" charset="0"/>
              <a:buChar char="•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18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/>
          <p:cNvSpPr>
            <a:spLocks noChangeArrowheads="1"/>
          </p:cNvSpPr>
          <p:nvPr/>
        </p:nvSpPr>
        <p:spPr bwMode="auto">
          <a:xfrm>
            <a:off x="-33338" y="0"/>
            <a:ext cx="9285288" cy="5235575"/>
          </a:xfrm>
          <a:prstGeom prst="rect">
            <a:avLst/>
          </a:prstGeom>
          <a:solidFill>
            <a:srgbClr val="C3D643"/>
          </a:solidFill>
          <a:ln w="25400">
            <a:solidFill>
              <a:srgbClr val="C3D643"/>
            </a:solidFill>
            <a:bevel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en-US" sz="180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57347" name="Rounded Rectangle 8"/>
          <p:cNvSpPr>
            <a:spLocks noChangeArrowheads="1"/>
          </p:cNvSpPr>
          <p:nvPr/>
        </p:nvSpPr>
        <p:spPr bwMode="auto">
          <a:xfrm>
            <a:off x="395288" y="195263"/>
            <a:ext cx="8424862" cy="4608512"/>
          </a:xfrm>
          <a:prstGeom prst="roundRect">
            <a:avLst>
              <a:gd name="adj" fmla="val 4407"/>
            </a:avLst>
          </a:prstGeom>
          <a:solidFill>
            <a:schemeClr val="bg1"/>
          </a:solidFill>
          <a:ln w="38100">
            <a:solidFill>
              <a:schemeClr val="tx1"/>
            </a:solidFill>
            <a:bevel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en-US" sz="1800" smtClean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57348" name="Picture 9" descr="RFoc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505325"/>
            <a:ext cx="153035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4591050"/>
            <a:ext cx="1192213" cy="425450"/>
          </a:xfrm>
          <a:prstGeom prst="rect">
            <a:avLst/>
          </a:prstGeom>
          <a:noFill/>
          <a:ln w="38100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Image result for cycle of chan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2924"/>
            <a:ext cx="4453190" cy="445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76918" y="483518"/>
            <a:ext cx="20275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The Cycle of Change</a:t>
            </a:r>
            <a:endParaRPr lang="en-GB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08746" y="3867894"/>
            <a:ext cx="1955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Prochaska and DiClemente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576262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/>
          <p:cNvSpPr>
            <a:spLocks noChangeArrowheads="1"/>
          </p:cNvSpPr>
          <p:nvPr/>
        </p:nvSpPr>
        <p:spPr bwMode="auto">
          <a:xfrm>
            <a:off x="-33338" y="0"/>
            <a:ext cx="9285288" cy="5235575"/>
          </a:xfrm>
          <a:prstGeom prst="rect">
            <a:avLst/>
          </a:prstGeom>
          <a:solidFill>
            <a:srgbClr val="C3D643"/>
          </a:solidFill>
          <a:ln w="25400">
            <a:solidFill>
              <a:srgbClr val="C3D643"/>
            </a:solidFill>
            <a:bevel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en-US" sz="180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57347" name="Rounded Rectangle 8"/>
          <p:cNvSpPr>
            <a:spLocks noChangeArrowheads="1"/>
          </p:cNvSpPr>
          <p:nvPr/>
        </p:nvSpPr>
        <p:spPr bwMode="auto">
          <a:xfrm>
            <a:off x="395288" y="195263"/>
            <a:ext cx="8424862" cy="4608512"/>
          </a:xfrm>
          <a:prstGeom prst="roundRect">
            <a:avLst>
              <a:gd name="adj" fmla="val 4407"/>
            </a:avLst>
          </a:prstGeom>
          <a:solidFill>
            <a:schemeClr val="bg1"/>
          </a:solidFill>
          <a:ln w="38100">
            <a:solidFill>
              <a:schemeClr val="tx1"/>
            </a:solidFill>
            <a:bevel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  <a:sym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US" altLang="en-US" sz="1800" smtClean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57348" name="Picture 9" descr="RFoc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505325"/>
            <a:ext cx="153035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4591050"/>
            <a:ext cx="1192213" cy="425450"/>
          </a:xfrm>
          <a:prstGeom prst="rect">
            <a:avLst/>
          </a:prstGeom>
          <a:noFill/>
          <a:ln w="38100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Image result for cycle of chan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" t="24422" r="30377" b="16580"/>
          <a:stretch/>
        </p:blipFill>
        <p:spPr bwMode="auto">
          <a:xfrm>
            <a:off x="702061" y="226228"/>
            <a:ext cx="7900476" cy="427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227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2" b="2970"/>
          <a:stretch/>
        </p:blipFill>
        <p:spPr>
          <a:xfrm>
            <a:off x="1835696" y="246427"/>
            <a:ext cx="4825827" cy="44710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32240" y="3723878"/>
            <a:ext cx="19429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Adapted from Bronfenbrenner Ecological Model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0194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3155" y="195486"/>
            <a:ext cx="4237277" cy="685812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>Resources/Training</a:t>
            </a:r>
            <a:endParaRPr lang="en-GB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1" t="15747" r="36932" b="14611"/>
          <a:stretch/>
        </p:blipFill>
        <p:spPr bwMode="auto">
          <a:xfrm>
            <a:off x="539552" y="361726"/>
            <a:ext cx="2863867" cy="40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8" r="1949" b="7228"/>
          <a:stretch/>
        </p:blipFill>
        <p:spPr bwMode="auto">
          <a:xfrm>
            <a:off x="1971485" y="2715766"/>
            <a:ext cx="4104456" cy="1973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31154" y="827876"/>
            <a:ext cx="49292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A4CC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hlinkClick r:id="rId4"/>
              </a:rPr>
              <a:t>www.nspcc.org.uk/preventing-abuse/child-protection-system/parental-substance-alcohol-drug-misuse/</a:t>
            </a:r>
            <a:endParaRPr lang="en-GB" sz="1600" dirty="0" smtClean="0"/>
          </a:p>
          <a:p>
            <a:pPr marL="285750" indent="-285750">
              <a:buClr>
                <a:srgbClr val="00A4CC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hlinkClick r:id="rId5"/>
              </a:rPr>
              <a:t>www.cheshireeastlscb.org.uk/pdf/rip-frontline-impact-of-psm-briefing-web.pdf</a:t>
            </a:r>
            <a:endParaRPr lang="en-GB" sz="1600" dirty="0" smtClean="0"/>
          </a:p>
          <a:p>
            <a:pPr marL="285750" indent="-285750">
              <a:buClr>
                <a:srgbClr val="00A4CC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hlinkClick r:id="rId6"/>
              </a:rPr>
              <a:t>www.childrenssociety.org.uk/what-we-do/our-work/the-impact-of-parental-substance-misuse</a:t>
            </a:r>
            <a:endParaRPr lang="en-GB" sz="1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156176" y="2643758"/>
            <a:ext cx="252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AFAD"/>
              </a:buClr>
              <a:buFont typeface="Arial" panose="020B0604020202020204" pitchFamily="34" charset="0"/>
              <a:buChar char="•"/>
            </a:pPr>
            <a:r>
              <a:rPr lang="en-GB" sz="1600" dirty="0" smtClean="0"/>
              <a:t>Birmingham Safeguarding Children Partnership- Working with Substance Misusing Parents Training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50320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Aquarius Choices &amp; Aquarius Cares Project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 smtClean="0"/>
              <a:t>Choices</a:t>
            </a:r>
            <a:r>
              <a:rPr lang="en-GB" dirty="0" smtClean="0"/>
              <a:t>- We </a:t>
            </a:r>
            <a:r>
              <a:rPr lang="en-GB" dirty="0" smtClean="0"/>
              <a:t>support 10-19 year olds where they are affected by parental substance misuse</a:t>
            </a:r>
          </a:p>
          <a:p>
            <a:r>
              <a:rPr lang="en-GB" b="1" dirty="0" smtClean="0"/>
              <a:t>Cares</a:t>
            </a:r>
            <a:r>
              <a:rPr lang="en-GB" dirty="0" smtClean="0"/>
              <a:t>- We </a:t>
            </a:r>
            <a:r>
              <a:rPr lang="en-GB" dirty="0" smtClean="0"/>
              <a:t>support 8-24 year olds where they are affected by parental substance misuse or mental health and are care experienced young people</a:t>
            </a:r>
          </a:p>
          <a:p>
            <a:r>
              <a:rPr lang="en-GB" dirty="0" smtClean="0"/>
              <a:t>The aim is to improve the emotional well being of the young person and to build resilience</a:t>
            </a:r>
          </a:p>
        </p:txBody>
      </p:sp>
    </p:spTree>
    <p:extLst>
      <p:ext uri="{BB962C8B-B14F-4D97-AF65-F5344CB8AC3E}">
        <p14:creationId xmlns:p14="http://schemas.microsoft.com/office/powerpoint/2010/main" val="64063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843558"/>
            <a:ext cx="8230007" cy="60892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sz="4000" b="1" dirty="0" smtClean="0"/>
              <a:t>Aquarius Young People Substance Misuse Service </a:t>
            </a:r>
            <a:r>
              <a:rPr lang="en-GB" sz="4200" b="1" dirty="0">
                <a:solidFill>
                  <a:srgbClr val="33CCCC"/>
                </a:solidFill>
              </a:rPr>
              <a:t/>
            </a:r>
            <a:br>
              <a:rPr lang="en-GB" sz="4200" b="1" dirty="0">
                <a:solidFill>
                  <a:srgbClr val="33CCCC"/>
                </a:solidFill>
              </a:rPr>
            </a:br>
            <a:endParaRPr lang="en-US" sz="4200" b="1" dirty="0">
              <a:solidFill>
                <a:srgbClr val="33CCCC"/>
              </a:solidFill>
            </a:endParaRP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560" y="1563638"/>
            <a:ext cx="8002669" cy="2900205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We support 0-18 year olds with a substance misuse problem.</a:t>
            </a:r>
          </a:p>
          <a:p>
            <a:r>
              <a:rPr lang="en-GB" dirty="0" smtClean="0"/>
              <a:t>City </a:t>
            </a:r>
            <a:r>
              <a:rPr lang="en-GB" dirty="0" smtClean="0"/>
              <a:t>wide- community based</a:t>
            </a:r>
          </a:p>
          <a:p>
            <a:r>
              <a:rPr lang="en-GB" dirty="0" smtClean="0"/>
              <a:t>Provide brief advice and information, 1-2-1 support, awareness sessions. </a:t>
            </a:r>
          </a:p>
          <a:p>
            <a:r>
              <a:rPr lang="en-GB" dirty="0" smtClean="0"/>
              <a:t>Working alongside Forward Thinking Birmingham (FTB), Barnardo's Child Exploitation Team, St Basils and Youth Offending Teams.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1444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9502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 smtClean="0"/>
              <a:t>Learning from serious case reviews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31590"/>
            <a:ext cx="8064896" cy="3466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Key issues around parental substance misuse in serious case </a:t>
            </a:r>
            <a:r>
              <a:rPr lang="en-GB" sz="2800" dirty="0" smtClean="0"/>
              <a:t>reviews were..</a:t>
            </a:r>
            <a:endParaRPr lang="en-GB" sz="2800" dirty="0" smtClean="0"/>
          </a:p>
          <a:p>
            <a:r>
              <a:rPr lang="en-GB" sz="2800" dirty="0" smtClean="0"/>
              <a:t>Assessments</a:t>
            </a:r>
            <a:endParaRPr lang="en-GB" sz="2800" dirty="0" smtClean="0"/>
          </a:p>
          <a:p>
            <a:r>
              <a:rPr lang="en-GB" sz="2800" dirty="0" smtClean="0"/>
              <a:t>Rule of optimism</a:t>
            </a:r>
          </a:p>
          <a:p>
            <a:r>
              <a:rPr lang="en-GB" sz="2800" dirty="0" smtClean="0"/>
              <a:t>Communicating with parents</a:t>
            </a:r>
          </a:p>
          <a:p>
            <a:r>
              <a:rPr lang="en-GB" sz="2800" dirty="0" smtClean="0"/>
              <a:t>Interventions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925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0629"/>
            <a:ext cx="5832648" cy="39555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516216" y="416774"/>
            <a:ext cx="2088232" cy="3949451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>Aquarius </a:t>
            </a:r>
            <a:r>
              <a:rPr lang="en-GB" b="1" dirty="0" smtClean="0"/>
              <a:t>Life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6868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03598"/>
            <a:ext cx="8229600" cy="3394472"/>
          </a:xfrm>
        </p:spPr>
        <p:txBody>
          <a:bodyPr numCol="2">
            <a:normAutofit fontScale="55000" lnSpcReduction="20000"/>
          </a:bodyPr>
          <a:lstStyle/>
          <a:p>
            <a:pPr lvl="0"/>
            <a:r>
              <a:rPr lang="en-GB" dirty="0"/>
              <a:t>An introductions to alcohol and drugs</a:t>
            </a:r>
          </a:p>
          <a:p>
            <a:pPr lvl="0"/>
            <a:r>
              <a:rPr lang="en-GB" dirty="0"/>
              <a:t>INROADS – preventing drink and drug driving </a:t>
            </a:r>
          </a:p>
          <a:p>
            <a:pPr lvl="0"/>
            <a:r>
              <a:rPr lang="en-GB" dirty="0"/>
              <a:t>An introduction to problematic gambling</a:t>
            </a:r>
          </a:p>
          <a:p>
            <a:pPr lvl="0"/>
            <a:r>
              <a:rPr lang="en-GB" dirty="0"/>
              <a:t>An introduction to mental health</a:t>
            </a:r>
          </a:p>
          <a:p>
            <a:pPr lvl="0"/>
            <a:r>
              <a:rPr lang="en-GB" dirty="0" smtClean="0"/>
              <a:t>Resilience </a:t>
            </a:r>
            <a:r>
              <a:rPr lang="en-GB" dirty="0"/>
              <a:t>– managing stress and coping skills for wellbeing</a:t>
            </a:r>
          </a:p>
          <a:p>
            <a:pPr lvl="0"/>
            <a:r>
              <a:rPr lang="en-GB" dirty="0"/>
              <a:t>Safeguarding children and young people</a:t>
            </a:r>
          </a:p>
          <a:p>
            <a:pPr lvl="0"/>
            <a:r>
              <a:rPr lang="en-GB" dirty="0"/>
              <a:t>Safeguarding vulnerable adults</a:t>
            </a:r>
          </a:p>
          <a:p>
            <a:pPr lvl="0"/>
            <a:r>
              <a:rPr lang="en-GB" dirty="0"/>
              <a:t>Information Governance</a:t>
            </a:r>
          </a:p>
          <a:p>
            <a:pPr lvl="0"/>
            <a:r>
              <a:rPr lang="en-GB" dirty="0"/>
              <a:t>Equality and Diversity</a:t>
            </a:r>
          </a:p>
          <a:p>
            <a:pPr lvl="0"/>
            <a:r>
              <a:rPr lang="en-GB" dirty="0"/>
              <a:t>Working with substance misusing parents</a:t>
            </a:r>
          </a:p>
          <a:p>
            <a:pPr lvl="0"/>
            <a:r>
              <a:rPr lang="en-GB" dirty="0"/>
              <a:t>Working with families affected by substance misuse</a:t>
            </a:r>
          </a:p>
          <a:p>
            <a:pPr lvl="0"/>
            <a:r>
              <a:rPr lang="en-GB" dirty="0"/>
              <a:t>Working with resistant clients/challenging behaviour</a:t>
            </a:r>
          </a:p>
          <a:p>
            <a:pPr lvl="0"/>
            <a:r>
              <a:rPr lang="en-GB" dirty="0"/>
              <a:t>Working with people at risk of knife crime</a:t>
            </a:r>
          </a:p>
          <a:p>
            <a:pPr lvl="0"/>
            <a:r>
              <a:rPr lang="en-GB" dirty="0"/>
              <a:t>Suicide awareness training</a:t>
            </a:r>
          </a:p>
          <a:p>
            <a:pPr lvl="0"/>
            <a:r>
              <a:rPr lang="en-GB" dirty="0"/>
              <a:t>Sexual Health</a:t>
            </a:r>
          </a:p>
          <a:p>
            <a:pPr lvl="0"/>
            <a:r>
              <a:rPr lang="en-GB" dirty="0"/>
              <a:t>Finance and budgeting</a:t>
            </a:r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>Some of the training we provide…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1321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CONTACT 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3"/>
            <a:ext cx="8229600" cy="35350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altLang="en-US" dirty="0" smtClean="0"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Aquarius</a:t>
            </a:r>
            <a:endParaRPr lang="en-GB" altLang="en-US" sz="2800" dirty="0">
              <a:latin typeface="Calibri" pitchFamily="34" charset="0"/>
              <a:ea typeface="Adobe Fan Heiti Std B" pitchFamily="34" charset="-128"/>
              <a:cs typeface="Calibri" pitchFamily="34" charset="0"/>
            </a:endParaRPr>
          </a:p>
          <a:p>
            <a:pPr marL="0" indent="0" algn="ctr">
              <a:buNone/>
            </a:pPr>
            <a:r>
              <a:rPr lang="en-GB" altLang="en-US" dirty="0" smtClean="0">
                <a:latin typeface="Calibri" pitchFamily="34" charset="0"/>
                <a:ea typeface="Adobe Fan Heiti Std B" pitchFamily="34" charset="-128"/>
                <a:cs typeface="Calibri" pitchFamily="34" charset="0"/>
                <a:hlinkClick r:id="rId2"/>
              </a:rPr>
              <a:t>youngpeople@aquarius.org.uk</a:t>
            </a:r>
            <a:r>
              <a:rPr lang="en-GB" altLang="en-US" dirty="0" smtClean="0"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GB" altLang="en-US" dirty="0" smtClean="0">
                <a:latin typeface="Calibri" pitchFamily="34" charset="0"/>
                <a:ea typeface="Adobe Fan Heiti Std B" pitchFamily="34" charset="-128"/>
                <a:cs typeface="Calibri" pitchFamily="34" charset="0"/>
                <a:hlinkClick r:id="rId3"/>
              </a:rPr>
              <a:t>aquariuslife@aquarius.org.uk</a:t>
            </a:r>
            <a:endParaRPr lang="en-GB" altLang="en-US" dirty="0" smtClean="0">
              <a:latin typeface="Calibri" pitchFamily="34" charset="0"/>
              <a:ea typeface="Adobe Fan Heiti Std B" pitchFamily="34" charset="-128"/>
              <a:cs typeface="Calibri" pitchFamily="34" charset="0"/>
            </a:endParaRPr>
          </a:p>
          <a:p>
            <a:pPr marL="0" indent="0" algn="ctr">
              <a:buNone/>
            </a:pPr>
            <a:r>
              <a:rPr lang="en-GB" altLang="en-US" dirty="0" smtClean="0"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Tel</a:t>
            </a:r>
            <a:r>
              <a:rPr lang="en-GB" altLang="en-US" dirty="0"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: </a:t>
            </a:r>
            <a:r>
              <a:rPr lang="en-GB" altLang="en-US" dirty="0" smtClean="0"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0121 </a:t>
            </a:r>
            <a:r>
              <a:rPr lang="en-GB" altLang="en-US" dirty="0"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6227780 </a:t>
            </a:r>
            <a:endParaRPr lang="en-GB" altLang="en-US" dirty="0" smtClean="0">
              <a:latin typeface="Calibri" pitchFamily="34" charset="0"/>
              <a:ea typeface="Adobe Fan Heiti Std B" pitchFamily="34" charset="-128"/>
              <a:cs typeface="Calibri" pitchFamily="34" charset="0"/>
            </a:endParaRPr>
          </a:p>
          <a:p>
            <a:pPr marL="0" indent="0" algn="ctr">
              <a:buNone/>
            </a:pPr>
            <a:r>
              <a:rPr lang="en-GB" altLang="en-US" dirty="0" smtClean="0">
                <a:latin typeface="Calibri" pitchFamily="34" charset="0"/>
                <a:ea typeface="Adobe Fan Heiti Std B" pitchFamily="34" charset="-128"/>
                <a:cs typeface="Calibri" pitchFamily="34" charset="0"/>
                <a:hlinkClick r:id="rId4"/>
              </a:rPr>
              <a:t>www.aquarius.org.uk</a:t>
            </a:r>
            <a:r>
              <a:rPr lang="en-GB" altLang="en-US" dirty="0" smtClean="0">
                <a:latin typeface="Calibri" pitchFamily="34" charset="0"/>
                <a:ea typeface="Adobe Fan Heiti Std B" pitchFamily="34" charset="-128"/>
                <a:cs typeface="Calibri" pitchFamily="34" charset="0"/>
              </a:rPr>
              <a:t> </a:t>
            </a:r>
          </a:p>
          <a:p>
            <a:pPr marL="0" indent="0" algn="ctr">
              <a:buNone/>
            </a:pPr>
            <a:endParaRPr lang="en-GB" altLang="en-US" dirty="0">
              <a:latin typeface="Calibri" pitchFamily="34" charset="0"/>
              <a:ea typeface="Adobe Fan Heiti Std B" pitchFamily="34" charset="-128"/>
              <a:cs typeface="Calibri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4" y="4011911"/>
            <a:ext cx="2630925" cy="74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4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Assessments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9582"/>
            <a:ext cx="8208912" cy="3394472"/>
          </a:xfrm>
        </p:spPr>
        <p:txBody>
          <a:bodyPr>
            <a:noAutofit/>
          </a:bodyPr>
          <a:lstStyle/>
          <a:p>
            <a:r>
              <a:rPr lang="en-GB" sz="2400" dirty="0"/>
              <a:t>T</a:t>
            </a:r>
            <a:r>
              <a:rPr lang="en-GB" sz="2400" dirty="0" smtClean="0"/>
              <a:t>imely </a:t>
            </a:r>
            <a:r>
              <a:rPr lang="en-GB" sz="2400" dirty="0"/>
              <a:t>and </a:t>
            </a:r>
            <a:r>
              <a:rPr lang="en-GB" sz="2400" dirty="0" smtClean="0"/>
              <a:t>thorough for all </a:t>
            </a:r>
            <a:r>
              <a:rPr lang="en-GB" sz="2400" dirty="0"/>
              <a:t>children cared for by </a:t>
            </a:r>
            <a:r>
              <a:rPr lang="en-GB" sz="2400" dirty="0" smtClean="0"/>
              <a:t>substance </a:t>
            </a:r>
            <a:r>
              <a:rPr lang="en-GB" sz="2400" dirty="0" smtClean="0"/>
              <a:t>misusing parent</a:t>
            </a:r>
            <a:endParaRPr lang="en-GB" sz="2400" dirty="0" smtClean="0"/>
          </a:p>
          <a:p>
            <a:r>
              <a:rPr lang="en-GB" sz="2400" dirty="0" smtClean="0"/>
              <a:t>Child-focused with </a:t>
            </a:r>
            <a:r>
              <a:rPr lang="en-GB" sz="2400" dirty="0"/>
              <a:t>clear picture of </a:t>
            </a:r>
            <a:r>
              <a:rPr lang="en-GB" sz="2400" dirty="0" smtClean="0"/>
              <a:t> drug/alcohol use</a:t>
            </a:r>
            <a:endParaRPr lang="en-GB" sz="2400" dirty="0"/>
          </a:p>
          <a:p>
            <a:r>
              <a:rPr lang="en-GB" sz="2400" dirty="0"/>
              <a:t>B</a:t>
            </a:r>
            <a:r>
              <a:rPr lang="en-GB" sz="2400" dirty="0" smtClean="0"/>
              <a:t>ehaviour and parenting capacity properly </a:t>
            </a:r>
            <a:r>
              <a:rPr lang="en-GB" sz="2400" dirty="0"/>
              <a:t>analysed to </a:t>
            </a:r>
            <a:r>
              <a:rPr lang="en-GB" sz="2400" dirty="0" smtClean="0"/>
              <a:t>understand risks to children</a:t>
            </a:r>
          </a:p>
          <a:p>
            <a:r>
              <a:rPr lang="en-GB" sz="2400" dirty="0" smtClean="0"/>
              <a:t>Where </a:t>
            </a:r>
            <a:r>
              <a:rPr lang="en-GB" sz="2400" dirty="0"/>
              <a:t>other risk </a:t>
            </a:r>
            <a:r>
              <a:rPr lang="en-GB" sz="2400" dirty="0" smtClean="0"/>
              <a:t>factors </a:t>
            </a:r>
            <a:r>
              <a:rPr lang="en-GB" sz="2400" dirty="0"/>
              <a:t>present </a:t>
            </a:r>
            <a:r>
              <a:rPr lang="en-GB" sz="2400" dirty="0" smtClean="0"/>
              <a:t>(MH, DV), relationship </a:t>
            </a:r>
            <a:r>
              <a:rPr lang="en-GB" sz="2400" dirty="0"/>
              <a:t>between these factors </a:t>
            </a:r>
            <a:r>
              <a:rPr lang="en-GB" sz="2400" dirty="0" smtClean="0"/>
              <a:t>and substance use </a:t>
            </a:r>
            <a:r>
              <a:rPr lang="en-GB" sz="2400" dirty="0"/>
              <a:t>should be </a:t>
            </a:r>
            <a:r>
              <a:rPr lang="en-GB" sz="2400" dirty="0" smtClean="0"/>
              <a:t>reviewed</a:t>
            </a:r>
          </a:p>
          <a:p>
            <a:r>
              <a:rPr lang="en-GB" sz="2400" dirty="0" smtClean="0"/>
              <a:t>Risk </a:t>
            </a:r>
            <a:r>
              <a:rPr lang="en-GB" sz="2400" dirty="0"/>
              <a:t>assessments should be </a:t>
            </a:r>
            <a:r>
              <a:rPr lang="en-GB" sz="2400" dirty="0" smtClean="0"/>
              <a:t>dynamic, not a one-off process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4141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Rule of Optimism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535041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Parents given too </a:t>
            </a:r>
            <a:r>
              <a:rPr lang="en-GB" dirty="0"/>
              <a:t>many chances which </a:t>
            </a:r>
            <a:r>
              <a:rPr lang="en-GB" dirty="0" smtClean="0"/>
              <a:t>had adverse outcomes </a:t>
            </a:r>
            <a:r>
              <a:rPr lang="en-GB" dirty="0"/>
              <a:t>for children</a:t>
            </a:r>
          </a:p>
          <a:p>
            <a:r>
              <a:rPr lang="en-GB" dirty="0" smtClean="0"/>
              <a:t>Professionals </a:t>
            </a:r>
            <a:r>
              <a:rPr lang="en-GB" dirty="0" smtClean="0"/>
              <a:t>often didn’t question </a:t>
            </a:r>
            <a:r>
              <a:rPr lang="en-GB" dirty="0"/>
              <a:t>parents’ self-reporting </a:t>
            </a:r>
            <a:r>
              <a:rPr lang="en-GB" dirty="0" smtClean="0"/>
              <a:t>drug </a:t>
            </a:r>
            <a:r>
              <a:rPr lang="en-GB" dirty="0"/>
              <a:t>and </a:t>
            </a:r>
            <a:r>
              <a:rPr lang="en-GB" dirty="0" smtClean="0"/>
              <a:t>alcohol </a:t>
            </a:r>
            <a:r>
              <a:rPr lang="en-GB" dirty="0" smtClean="0"/>
              <a:t>use</a:t>
            </a:r>
          </a:p>
          <a:p>
            <a:r>
              <a:rPr lang="en-GB" dirty="0" smtClean="0"/>
              <a:t>Substance </a:t>
            </a:r>
            <a:r>
              <a:rPr lang="en-GB" dirty="0" smtClean="0"/>
              <a:t>use </a:t>
            </a:r>
            <a:r>
              <a:rPr lang="en-GB" dirty="0"/>
              <a:t>known </a:t>
            </a:r>
            <a:r>
              <a:rPr lang="en-GB" dirty="0" smtClean="0"/>
              <a:t>but </a:t>
            </a:r>
            <a:r>
              <a:rPr lang="en-GB" dirty="0"/>
              <a:t>not seen as </a:t>
            </a:r>
            <a:r>
              <a:rPr lang="en-GB" dirty="0" smtClean="0"/>
              <a:t>excessive/problematic- particularly alcohol</a:t>
            </a:r>
            <a:endParaRPr lang="en-GB" dirty="0" smtClean="0"/>
          </a:p>
          <a:p>
            <a:r>
              <a:rPr lang="en-GB" dirty="0" smtClean="0"/>
              <a:t>Some </a:t>
            </a:r>
            <a:r>
              <a:rPr lang="en-GB" dirty="0"/>
              <a:t>reviews talk about </a:t>
            </a:r>
            <a:r>
              <a:rPr lang="en-GB" dirty="0" smtClean="0"/>
              <a:t>tidy, clean </a:t>
            </a:r>
            <a:r>
              <a:rPr lang="en-GB" dirty="0"/>
              <a:t>homes and </a:t>
            </a:r>
            <a:r>
              <a:rPr lang="en-GB" dirty="0" smtClean="0"/>
              <a:t>happy, healthy children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963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Communication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535041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Information needs to be </a:t>
            </a:r>
            <a:r>
              <a:rPr lang="en-GB" dirty="0"/>
              <a:t>delivered </a:t>
            </a:r>
            <a:r>
              <a:rPr lang="en-GB" dirty="0" smtClean="0"/>
              <a:t>in </a:t>
            </a:r>
            <a:r>
              <a:rPr lang="en-GB" dirty="0"/>
              <a:t>a way that </a:t>
            </a:r>
            <a:r>
              <a:rPr lang="en-GB" dirty="0" smtClean="0"/>
              <a:t>parents can understand. </a:t>
            </a:r>
          </a:p>
          <a:p>
            <a:r>
              <a:rPr lang="en-GB" dirty="0"/>
              <a:t>R</a:t>
            </a:r>
            <a:r>
              <a:rPr lang="en-GB" dirty="0" smtClean="0"/>
              <a:t>egularly </a:t>
            </a:r>
            <a:r>
              <a:rPr lang="en-GB" dirty="0"/>
              <a:t>check that parents have </a:t>
            </a:r>
            <a:r>
              <a:rPr lang="en-GB" dirty="0" smtClean="0"/>
              <a:t>understood </a:t>
            </a:r>
            <a:r>
              <a:rPr lang="en-GB" dirty="0"/>
              <a:t>risks and are complying </a:t>
            </a:r>
            <a:r>
              <a:rPr lang="en-GB" dirty="0" smtClean="0"/>
              <a:t>with </a:t>
            </a:r>
            <a:r>
              <a:rPr lang="en-GB" dirty="0"/>
              <a:t>advice</a:t>
            </a:r>
            <a:r>
              <a:rPr lang="en-GB" dirty="0" smtClean="0"/>
              <a:t>.</a:t>
            </a:r>
          </a:p>
          <a:p>
            <a:r>
              <a:rPr lang="en-GB" dirty="0" smtClean="0"/>
              <a:t>E.g. </a:t>
            </a:r>
            <a:r>
              <a:rPr lang="en-GB" dirty="0"/>
              <a:t>Some parents said they did not feel that the risks of co-sleeping had been explained in such a way that they had fully understood them, or had been able to take them on board. </a:t>
            </a:r>
            <a:endParaRPr lang="en-GB" dirty="0" smtClean="0"/>
          </a:p>
          <a:p>
            <a:r>
              <a:rPr lang="en-GB" dirty="0" smtClean="0"/>
              <a:t>Written </a:t>
            </a:r>
            <a:r>
              <a:rPr lang="en-GB" dirty="0"/>
              <a:t>leaflets are not suitable for functionally illiterate adults.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3527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Interventions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Work with adults often focused on their individual needs rather than their role </a:t>
            </a:r>
            <a:r>
              <a:rPr lang="en-GB" dirty="0" smtClean="0"/>
              <a:t>as parents</a:t>
            </a:r>
          </a:p>
          <a:p>
            <a:r>
              <a:rPr lang="en-GB" dirty="0" smtClean="0"/>
              <a:t>Often the </a:t>
            </a:r>
            <a:r>
              <a:rPr lang="en-GB" dirty="0"/>
              <a:t>focus i</a:t>
            </a:r>
            <a:r>
              <a:rPr lang="en-GB" dirty="0" smtClean="0"/>
              <a:t>s </a:t>
            </a:r>
            <a:r>
              <a:rPr lang="en-GB" dirty="0"/>
              <a:t>on looking for a holistic family </a:t>
            </a:r>
            <a:r>
              <a:rPr lang="en-GB" dirty="0" smtClean="0"/>
              <a:t>support package</a:t>
            </a:r>
            <a:r>
              <a:rPr lang="en-GB" dirty="0"/>
              <a:t>, which </a:t>
            </a:r>
            <a:r>
              <a:rPr lang="en-GB" dirty="0" smtClean="0"/>
              <a:t>means </a:t>
            </a:r>
            <a:r>
              <a:rPr lang="en-GB" dirty="0"/>
              <a:t>the immediate risks faced by the child a</a:t>
            </a:r>
            <a:r>
              <a:rPr lang="en-GB" dirty="0" smtClean="0"/>
              <a:t>re </a:t>
            </a:r>
            <a:r>
              <a:rPr lang="en-GB" dirty="0"/>
              <a:t>not </a:t>
            </a:r>
            <a:r>
              <a:rPr lang="en-GB" dirty="0" smtClean="0"/>
              <a:t>prioritised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561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b="1" dirty="0" smtClean="0"/>
              <a:t>Risk Factors- What to look for…</a:t>
            </a:r>
            <a:endParaRPr lang="en-GB" altLang="en-US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447"/>
            <a:ext cx="8229600" cy="3607519"/>
          </a:xfrm>
        </p:spPr>
        <p:txBody>
          <a:bodyPr>
            <a:normAutofit fontScale="85000" lnSpcReduction="10000"/>
          </a:bodyPr>
          <a:lstStyle/>
          <a:p>
            <a:pPr marL="0" indent="0" defTabSz="914287" eaLnBrk="1" hangingPunct="1">
              <a:lnSpc>
                <a:spcPct val="80000"/>
              </a:lnSpc>
              <a:buNone/>
              <a:defRPr/>
            </a:pPr>
            <a:r>
              <a:rPr lang="en-GB" altLang="en-US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Pre Birth</a:t>
            </a:r>
            <a:endParaRPr lang="en-GB" altLang="en-US" kern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857" indent="-342857" defTabSz="914287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GB" alt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Foetal </a:t>
            </a:r>
            <a:r>
              <a:rPr lang="en-GB" alt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damage</a:t>
            </a:r>
          </a:p>
          <a:p>
            <a:pPr lvl="1" defTabSz="914287" eaLnBrk="1" hangingPunct="1">
              <a:lnSpc>
                <a:spcPct val="80000"/>
              </a:lnSpc>
              <a:buFontTx/>
              <a:buChar char="–"/>
              <a:defRPr/>
            </a:pPr>
            <a:r>
              <a:rPr lang="en-GB" altLang="en-US" sz="28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FASD (Foetal Alcohol Spectrum Disorder)</a:t>
            </a:r>
          </a:p>
          <a:p>
            <a:pPr lvl="1" defTabSz="914287" eaLnBrk="1" hangingPunct="1">
              <a:lnSpc>
                <a:spcPct val="80000"/>
              </a:lnSpc>
              <a:buFontTx/>
              <a:buChar char="–"/>
              <a:defRPr/>
            </a:pPr>
            <a:r>
              <a:rPr lang="en-GB" altLang="en-US" sz="28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Withdrawal symptoms</a:t>
            </a:r>
          </a:p>
          <a:p>
            <a:pPr lvl="1" defTabSz="914287" eaLnBrk="1" hangingPunct="1">
              <a:lnSpc>
                <a:spcPct val="80000"/>
              </a:lnSpc>
              <a:buFontTx/>
              <a:buChar char="–"/>
              <a:defRPr/>
            </a:pPr>
            <a:r>
              <a:rPr lang="en-GB" altLang="en-US" sz="28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Physical/neurological damage</a:t>
            </a:r>
          </a:p>
          <a:p>
            <a:pPr marL="342857" indent="-342857" defTabSz="914287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GB" alt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Prematurity, low birth weight/still birth</a:t>
            </a:r>
          </a:p>
          <a:p>
            <a:pPr marL="342857" indent="-342857" defTabSz="914287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GB" altLang="en-US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Miscarriage</a:t>
            </a:r>
            <a:endParaRPr lang="en-GB" altLang="en-US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857" indent="-342857" defTabSz="914287"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GB" altLang="en-US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Lack of ante-natal care</a:t>
            </a:r>
          </a:p>
          <a:p>
            <a:pPr marL="342857" indent="-342857" defTabSz="914287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en-GB" altLang="en-US" sz="1200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857" indent="-342857" algn="ctr" defTabSz="914287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GB" altLang="en-US" sz="2800" i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Note: Impact </a:t>
            </a:r>
            <a:r>
              <a:rPr lang="en-GB" altLang="en-US" sz="2800" i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will depend on which substances, at what stage of pregnancy, administration route, amount and duration.</a:t>
            </a:r>
          </a:p>
          <a:p>
            <a:pPr marL="342857" indent="-342857" defTabSz="457144">
              <a:buFont typeface="Arial" charset="0"/>
              <a:buChar char="•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086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7495"/>
            <a:ext cx="8229600" cy="576064"/>
          </a:xfrm>
        </p:spPr>
        <p:txBody>
          <a:bodyPr>
            <a:normAutofit fontScale="90000"/>
          </a:bodyPr>
          <a:lstStyle/>
          <a:p>
            <a:pPr defTabSz="457144">
              <a:defRPr/>
            </a:pPr>
            <a:r>
              <a:rPr lang="en-GB" dirty="0" smtClean="0"/>
              <a:t>Alcohol vs other substances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1723930"/>
              </p:ext>
            </p:extLst>
          </p:nvPr>
        </p:nvGraphicFramePr>
        <p:xfrm>
          <a:off x="614635" y="909389"/>
          <a:ext cx="7883524" cy="3374480"/>
        </p:xfrm>
        <a:graphic>
          <a:graphicData uri="http://schemas.openxmlformats.org/drawingml/2006/table">
            <a:tbl>
              <a:tblPr firstRow="1" firstCol="1" bandRow="1"/>
              <a:tblGrid>
                <a:gridCol w="2202672"/>
                <a:gridCol w="1043981"/>
                <a:gridCol w="1081866"/>
                <a:gridCol w="1155535"/>
                <a:gridCol w="1199735"/>
                <a:gridCol w="1199735"/>
              </a:tblGrid>
              <a:tr h="288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Effect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Alcohol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Cannabis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Cocaine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Heroin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Tobacco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Low birth weight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Impaired growth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Facial malformation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Small head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Development delay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Hyperactivity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Sleeping problems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Poor feeding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Excessive crying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Risk of cot death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Organ damage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Respiratory issues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2567" name="Rectangle 1"/>
          <p:cNvSpPr>
            <a:spLocks noChangeArrowheads="1"/>
          </p:cNvSpPr>
          <p:nvPr/>
        </p:nvSpPr>
        <p:spPr bwMode="auto">
          <a:xfrm>
            <a:off x="2193925" y="1871549"/>
            <a:ext cx="184706" cy="36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>
            <a:spAutoFit/>
          </a:bodyPr>
          <a:lstStyle/>
          <a:p>
            <a:pPr eaLnBrk="0" hangingPunct="0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2568" name="TextBox 5"/>
          <p:cNvSpPr txBox="1">
            <a:spLocks noChangeArrowheads="1"/>
          </p:cNvSpPr>
          <p:nvPr/>
        </p:nvSpPr>
        <p:spPr bwMode="auto">
          <a:xfrm>
            <a:off x="2051722" y="4321664"/>
            <a:ext cx="6513513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prstClr val="black"/>
                </a:solidFill>
              </a:rPr>
              <a:t>FASD Trust: www.fasdtrust.co.uk</a:t>
            </a:r>
          </a:p>
        </p:txBody>
      </p:sp>
    </p:spTree>
    <p:extLst>
      <p:ext uri="{BB962C8B-B14F-4D97-AF65-F5344CB8AC3E}">
        <p14:creationId xmlns:p14="http://schemas.microsoft.com/office/powerpoint/2010/main" val="371474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quarius and recovery Fo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3D643"/>
      </a:accent1>
      <a:accent2>
        <a:srgbClr val="00A4CC"/>
      </a:accent2>
      <a:accent3>
        <a:srgbClr val="EC7B22"/>
      </a:accent3>
      <a:accent4>
        <a:srgbClr val="0A5797"/>
      </a:accent4>
      <a:accent5>
        <a:srgbClr val="000000"/>
      </a:accent5>
      <a:accent6>
        <a:srgbClr val="F79646"/>
      </a:accent6>
      <a:hlink>
        <a:srgbClr val="0066FF"/>
      </a:hlink>
      <a:folHlink>
        <a:srgbClr val="FE19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Aquarius and recovery Fo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3D643"/>
      </a:accent1>
      <a:accent2>
        <a:srgbClr val="00A4CC"/>
      </a:accent2>
      <a:accent3>
        <a:srgbClr val="EC7B22"/>
      </a:accent3>
      <a:accent4>
        <a:srgbClr val="0A5797"/>
      </a:accent4>
      <a:accent5>
        <a:srgbClr val="000000"/>
      </a:accent5>
      <a:accent6>
        <a:srgbClr val="F79646"/>
      </a:accent6>
      <a:hlink>
        <a:srgbClr val="0066FF"/>
      </a:hlink>
      <a:folHlink>
        <a:srgbClr val="FE19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Aquarius and recovery Fo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3D643"/>
      </a:accent1>
      <a:accent2>
        <a:srgbClr val="00A4CC"/>
      </a:accent2>
      <a:accent3>
        <a:srgbClr val="EC7B22"/>
      </a:accent3>
      <a:accent4>
        <a:srgbClr val="0A5797"/>
      </a:accent4>
      <a:accent5>
        <a:srgbClr val="000000"/>
      </a:accent5>
      <a:accent6>
        <a:srgbClr val="F79646"/>
      </a:accent6>
      <a:hlink>
        <a:srgbClr val="0066FF"/>
      </a:hlink>
      <a:folHlink>
        <a:srgbClr val="FE19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Aquarius and recovery Fo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3D643"/>
      </a:accent1>
      <a:accent2>
        <a:srgbClr val="00A4CC"/>
      </a:accent2>
      <a:accent3>
        <a:srgbClr val="EC7B22"/>
      </a:accent3>
      <a:accent4>
        <a:srgbClr val="0A5797"/>
      </a:accent4>
      <a:accent5>
        <a:srgbClr val="000000"/>
      </a:accent5>
      <a:accent6>
        <a:srgbClr val="F79646"/>
      </a:accent6>
      <a:hlink>
        <a:srgbClr val="0066FF"/>
      </a:hlink>
      <a:folHlink>
        <a:srgbClr val="FE19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Aquarius and recovery Fo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3D643"/>
      </a:accent1>
      <a:accent2>
        <a:srgbClr val="00A4CC"/>
      </a:accent2>
      <a:accent3>
        <a:srgbClr val="EC7B22"/>
      </a:accent3>
      <a:accent4>
        <a:srgbClr val="0A5797"/>
      </a:accent4>
      <a:accent5>
        <a:srgbClr val="000000"/>
      </a:accent5>
      <a:accent6>
        <a:srgbClr val="F79646"/>
      </a:accent6>
      <a:hlink>
        <a:srgbClr val="0066FF"/>
      </a:hlink>
      <a:folHlink>
        <a:srgbClr val="FE19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Aquarius and recovery Fo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3D643"/>
      </a:accent1>
      <a:accent2>
        <a:srgbClr val="00A4CC"/>
      </a:accent2>
      <a:accent3>
        <a:srgbClr val="EC7B22"/>
      </a:accent3>
      <a:accent4>
        <a:srgbClr val="0A5797"/>
      </a:accent4>
      <a:accent5>
        <a:srgbClr val="000000"/>
      </a:accent5>
      <a:accent6>
        <a:srgbClr val="F79646"/>
      </a:accent6>
      <a:hlink>
        <a:srgbClr val="0066FF"/>
      </a:hlink>
      <a:folHlink>
        <a:srgbClr val="FE19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Aquarius and recovery Fo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3D643"/>
      </a:accent1>
      <a:accent2>
        <a:srgbClr val="00A4CC"/>
      </a:accent2>
      <a:accent3>
        <a:srgbClr val="EC7B22"/>
      </a:accent3>
      <a:accent4>
        <a:srgbClr val="0A5797"/>
      </a:accent4>
      <a:accent5>
        <a:srgbClr val="000000"/>
      </a:accent5>
      <a:accent6>
        <a:srgbClr val="F79646"/>
      </a:accent6>
      <a:hlink>
        <a:srgbClr val="0066FF"/>
      </a:hlink>
      <a:folHlink>
        <a:srgbClr val="FE19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C3D643"/>
      </a:accent1>
      <a:accent2>
        <a:srgbClr val="00A4CC"/>
      </a:accent2>
      <a:accent3>
        <a:srgbClr val="FFFFFF"/>
      </a:accent3>
      <a:accent4>
        <a:srgbClr val="000000"/>
      </a:accent4>
      <a:accent5>
        <a:srgbClr val="DEE8B0"/>
      </a:accent5>
      <a:accent6>
        <a:srgbClr val="0094B9"/>
      </a:accent6>
      <a:hlink>
        <a:srgbClr val="0066FF"/>
      </a:hlink>
      <a:folHlink>
        <a:srgbClr val="FE19FF"/>
      </a:folHlink>
    </a:clrScheme>
    <a:fontScheme name="Office Them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1336</Words>
  <Application>Microsoft Office PowerPoint</Application>
  <PresentationFormat>On-screen Show (16:9)</PresentationFormat>
  <Paragraphs>300</Paragraphs>
  <Slides>32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Substance Misuse and Neglect</vt:lpstr>
      <vt:lpstr>The Birmingham Context</vt:lpstr>
      <vt:lpstr>Learning from serious case reviews</vt:lpstr>
      <vt:lpstr>Assessments</vt:lpstr>
      <vt:lpstr>Rule of Optimism</vt:lpstr>
      <vt:lpstr>Communication</vt:lpstr>
      <vt:lpstr>Interventions</vt:lpstr>
      <vt:lpstr>Risk Factors- What to look for…</vt:lpstr>
      <vt:lpstr>Alcohol vs other substances</vt:lpstr>
      <vt:lpstr>PowerPoint Presentation</vt:lpstr>
      <vt:lpstr>Facial Features of FASD</vt:lpstr>
      <vt:lpstr>FASD- Other symptoms</vt:lpstr>
      <vt:lpstr>What FASD can be mistaken for?</vt:lpstr>
      <vt:lpstr>Impact of Substance Using Parents on Children Nursery School (0-5 years)</vt:lpstr>
      <vt:lpstr>Impact of Substance Using Parents on Children Primary School (6-11 years)</vt:lpstr>
      <vt:lpstr>Impact of Substance Using Parents on Children Secondary School (12+)</vt:lpstr>
      <vt:lpstr>What is Hidden Harm?</vt:lpstr>
      <vt:lpstr>Hidden Harm: Key Messages</vt:lpstr>
      <vt:lpstr>Hidden Harm: Key Messages</vt:lpstr>
      <vt:lpstr>Key Messages- 7 C’s</vt:lpstr>
      <vt:lpstr>Video</vt:lpstr>
      <vt:lpstr>Protective Factors for Children &amp; Families</vt:lpstr>
      <vt:lpstr>Protective Factors for Children &amp; Families</vt:lpstr>
      <vt:lpstr>PowerPoint Presentation</vt:lpstr>
      <vt:lpstr>PowerPoint Presentation</vt:lpstr>
      <vt:lpstr>PowerPoint Presentation</vt:lpstr>
      <vt:lpstr>Resources/Training</vt:lpstr>
      <vt:lpstr>Aquarius Choices &amp; Aquarius Cares Project</vt:lpstr>
      <vt:lpstr>Aquarius Young People Substance Misuse Service  </vt:lpstr>
      <vt:lpstr>Aquarius Life</vt:lpstr>
      <vt:lpstr>Some of the training we provide…</vt:lpstr>
      <vt:lpstr>CONTACT 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 Wass</dc:creator>
  <cp:lastModifiedBy>Adele Flannagan</cp:lastModifiedBy>
  <cp:revision>42</cp:revision>
  <dcterms:created xsi:type="dcterms:W3CDTF">2016-02-08T08:57:19Z</dcterms:created>
  <dcterms:modified xsi:type="dcterms:W3CDTF">2019-07-08T18:46:45Z</dcterms:modified>
</cp:coreProperties>
</file>