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8" r:id="rId3"/>
    <p:sldId id="257" r:id="rId4"/>
    <p:sldId id="267" r:id="rId5"/>
    <p:sldId id="265" r:id="rId6"/>
    <p:sldId id="259" r:id="rId7"/>
    <p:sldId id="260" r:id="rId8"/>
    <p:sldId id="261" r:id="rId9"/>
    <p:sldId id="263" r:id="rId10"/>
    <p:sldId id="262" r:id="rId11"/>
    <p:sldId id="268" r:id="rId12"/>
    <p:sldId id="269" r:id="rId13"/>
    <p:sldId id="266" r:id="rId14"/>
    <p:sldId id="270"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24" autoAdjust="0"/>
    <p:restoredTop sz="93431" autoAdjust="0"/>
  </p:normalViewPr>
  <p:slideViewPr>
    <p:cSldViewPr snapToGrid="0">
      <p:cViewPr>
        <p:scale>
          <a:sx n="79" d="100"/>
          <a:sy n="79" d="100"/>
        </p:scale>
        <p:origin x="-24" y="-3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9EA5D71A-0EC7-43E8-9FF6-744EABEC73EA}" type="datetimeFigureOut">
              <a:rPr lang="en-US" smtClean="0"/>
              <a:t>6/28/2019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ABDDD1F0-8DB9-4C22-A1EF-207C96067A73}" type="slidenum">
              <a:rPr lang="en-US" smtClean="0"/>
              <a:t>‹#›</a:t>
            </a:fld>
            <a:endParaRPr lang="en-US"/>
          </a:p>
        </p:txBody>
      </p:sp>
    </p:spTree>
    <p:extLst>
      <p:ext uri="{BB962C8B-B14F-4D97-AF65-F5344CB8AC3E}">
        <p14:creationId xmlns:p14="http://schemas.microsoft.com/office/powerpoint/2010/main" val="133989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DDD1F0-8DB9-4C22-A1EF-207C96067A73}" type="slidenum">
              <a:rPr lang="en-US" smtClean="0"/>
              <a:t>1</a:t>
            </a:fld>
            <a:endParaRPr lang="en-US"/>
          </a:p>
        </p:txBody>
      </p:sp>
    </p:spTree>
    <p:extLst>
      <p:ext uri="{BB962C8B-B14F-4D97-AF65-F5344CB8AC3E}">
        <p14:creationId xmlns:p14="http://schemas.microsoft.com/office/powerpoint/2010/main" val="216105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DDD1F0-8DB9-4C22-A1EF-207C96067A73}" type="slidenum">
              <a:rPr lang="en-US" smtClean="0"/>
              <a:t>10</a:t>
            </a:fld>
            <a:endParaRPr lang="en-US"/>
          </a:p>
        </p:txBody>
      </p:sp>
    </p:spTree>
    <p:extLst>
      <p:ext uri="{BB962C8B-B14F-4D97-AF65-F5344CB8AC3E}">
        <p14:creationId xmlns:p14="http://schemas.microsoft.com/office/powerpoint/2010/main" val="241420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DDD1F0-8DB9-4C22-A1EF-207C96067A73}" type="slidenum">
              <a:rPr lang="en-US" smtClean="0"/>
              <a:t>11</a:t>
            </a:fld>
            <a:endParaRPr lang="en-US"/>
          </a:p>
        </p:txBody>
      </p:sp>
    </p:spTree>
    <p:extLst>
      <p:ext uri="{BB962C8B-B14F-4D97-AF65-F5344CB8AC3E}">
        <p14:creationId xmlns:p14="http://schemas.microsoft.com/office/powerpoint/2010/main" val="275294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it went wrong:</a:t>
            </a:r>
          </a:p>
          <a:p>
            <a:endParaRPr lang="en-US" dirty="0" smtClean="0"/>
          </a:p>
          <a:p>
            <a:r>
              <a:rPr lang="en-US" dirty="0" err="1" smtClean="0"/>
              <a:t>Aclimatisation</a:t>
            </a:r>
            <a:endParaRPr lang="en-US" dirty="0" smtClean="0"/>
          </a:p>
          <a:p>
            <a:r>
              <a:rPr lang="en-US" dirty="0" smtClean="0"/>
              <a:t>Disguised compliance</a:t>
            </a:r>
          </a:p>
          <a:p>
            <a:r>
              <a:rPr lang="en-US" dirty="0" smtClean="0"/>
              <a:t>Lack of information sharing – from previous school and children’s services</a:t>
            </a:r>
          </a:p>
          <a:p>
            <a:r>
              <a:rPr lang="en-US" dirty="0" smtClean="0"/>
              <a:t>Putting needs of parents first – ‘They’re older’ ‘just old fashioned’ ‘just because</a:t>
            </a:r>
            <a:r>
              <a:rPr lang="en-US" baseline="0" dirty="0" smtClean="0"/>
              <a:t> they smoke doesn’t mean it’s CP@ - talk about living conditions and her needs  - neglectful.</a:t>
            </a:r>
            <a:endParaRPr lang="en-US" dirty="0"/>
          </a:p>
        </p:txBody>
      </p:sp>
      <p:sp>
        <p:nvSpPr>
          <p:cNvPr id="4" name="Slide Number Placeholder 3"/>
          <p:cNvSpPr>
            <a:spLocks noGrp="1"/>
          </p:cNvSpPr>
          <p:nvPr>
            <p:ph type="sldNum" sz="quarter" idx="10"/>
          </p:nvPr>
        </p:nvSpPr>
        <p:spPr/>
        <p:txBody>
          <a:bodyPr/>
          <a:lstStyle/>
          <a:p>
            <a:fld id="{ABDDD1F0-8DB9-4C22-A1EF-207C96067A73}" type="slidenum">
              <a:rPr lang="en-US" smtClean="0"/>
              <a:t>12</a:t>
            </a:fld>
            <a:endParaRPr lang="en-US"/>
          </a:p>
        </p:txBody>
      </p:sp>
    </p:spTree>
    <p:extLst>
      <p:ext uri="{BB962C8B-B14F-4D97-AF65-F5344CB8AC3E}">
        <p14:creationId xmlns:p14="http://schemas.microsoft.com/office/powerpoint/2010/main" val="360384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DDD1F0-8DB9-4C22-A1EF-207C96067A73}" type="slidenum">
              <a:rPr lang="en-US" smtClean="0"/>
              <a:t>13</a:t>
            </a:fld>
            <a:endParaRPr lang="en-US"/>
          </a:p>
        </p:txBody>
      </p:sp>
    </p:spTree>
    <p:extLst>
      <p:ext uri="{BB962C8B-B14F-4D97-AF65-F5344CB8AC3E}">
        <p14:creationId xmlns:p14="http://schemas.microsoft.com/office/powerpoint/2010/main" val="1181062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everyone for listening.</a:t>
            </a:r>
            <a:endParaRPr lang="en-US" dirty="0"/>
          </a:p>
        </p:txBody>
      </p:sp>
      <p:sp>
        <p:nvSpPr>
          <p:cNvPr id="4" name="Slide Number Placeholder 3"/>
          <p:cNvSpPr>
            <a:spLocks noGrp="1"/>
          </p:cNvSpPr>
          <p:nvPr>
            <p:ph type="sldNum" sz="quarter" idx="10"/>
          </p:nvPr>
        </p:nvSpPr>
        <p:spPr/>
        <p:txBody>
          <a:bodyPr/>
          <a:lstStyle/>
          <a:p>
            <a:fld id="{ABDDD1F0-8DB9-4C22-A1EF-207C96067A73}" type="slidenum">
              <a:rPr lang="en-US" smtClean="0"/>
              <a:t>14</a:t>
            </a:fld>
            <a:endParaRPr lang="en-US"/>
          </a:p>
        </p:txBody>
      </p:sp>
    </p:spTree>
    <p:extLst>
      <p:ext uri="{BB962C8B-B14F-4D97-AF65-F5344CB8AC3E}">
        <p14:creationId xmlns:p14="http://schemas.microsoft.com/office/powerpoint/2010/main" val="30851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EMMA – Mayfield  - 280 pupils</a:t>
            </a:r>
            <a:r>
              <a:rPr lang="en-US" baseline="0" dirty="0" smtClean="0"/>
              <a:t> currently. Majority travel to school on transport provided by LA. Lack of parental relationships  - difficult to engage as many see education as respite. Non verbal students with </a:t>
            </a:r>
            <a:r>
              <a:rPr lang="en-US" baseline="0" dirty="0" err="1" smtClean="0"/>
              <a:t>behaviours</a:t>
            </a:r>
            <a:r>
              <a:rPr lang="en-US" baseline="0" dirty="0" smtClean="0"/>
              <a:t> that can be linked to disability so not always easy to determine root cause. Work closely with LA – asked to re-define safeguarding procedures at Mayfield school as lack of confidence in raising concerns and concerns being acted upon. Positive OFSTED Nov 2018, huge shift in culture – now a safer place for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SARAH</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say a bit about Hamilton School -123 pupils, large proportion are complex non verbal, 95% travel to school by LA minibus, difficult to build relationships with parents due to distance, Early years manager, always worked with SEN pupils in a range of different positions throughout my career.</a:t>
            </a:r>
          </a:p>
          <a:p>
            <a:endParaRPr lang="en-US" dirty="0"/>
          </a:p>
        </p:txBody>
      </p:sp>
      <p:sp>
        <p:nvSpPr>
          <p:cNvPr id="4" name="Slide Number Placeholder 3"/>
          <p:cNvSpPr>
            <a:spLocks noGrp="1"/>
          </p:cNvSpPr>
          <p:nvPr>
            <p:ph type="sldNum" sz="quarter" idx="10"/>
          </p:nvPr>
        </p:nvSpPr>
        <p:spPr/>
        <p:txBody>
          <a:bodyPr/>
          <a:lstStyle/>
          <a:p>
            <a:fld id="{ABDDD1F0-8DB9-4C22-A1EF-207C96067A73}" type="slidenum">
              <a:rPr lang="en-US" smtClean="0"/>
              <a:t>2</a:t>
            </a:fld>
            <a:endParaRPr lang="en-US"/>
          </a:p>
        </p:txBody>
      </p:sp>
    </p:spTree>
    <p:extLst>
      <p:ext uri="{BB962C8B-B14F-4D97-AF65-F5344CB8AC3E}">
        <p14:creationId xmlns:p14="http://schemas.microsoft.com/office/powerpoint/2010/main" val="275871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Emma to share aims</a:t>
            </a:r>
            <a:endParaRPr lang="en-GB" dirty="0"/>
          </a:p>
        </p:txBody>
      </p:sp>
      <p:sp>
        <p:nvSpPr>
          <p:cNvPr id="4" name="Slide Number Placeholder 3"/>
          <p:cNvSpPr>
            <a:spLocks noGrp="1"/>
          </p:cNvSpPr>
          <p:nvPr>
            <p:ph type="sldNum" sz="quarter" idx="10"/>
          </p:nvPr>
        </p:nvSpPr>
        <p:spPr/>
        <p:txBody>
          <a:bodyPr/>
          <a:lstStyle/>
          <a:p>
            <a:fld id="{ABDDD1F0-8DB9-4C22-A1EF-207C96067A73}" type="slidenum">
              <a:rPr lang="en-US" smtClean="0"/>
              <a:t>3</a:t>
            </a:fld>
            <a:endParaRPr lang="en-US"/>
          </a:p>
        </p:txBody>
      </p:sp>
    </p:spTree>
    <p:extLst>
      <p:ext uri="{BB962C8B-B14F-4D97-AF65-F5344CB8AC3E}">
        <p14:creationId xmlns:p14="http://schemas.microsoft.com/office/powerpoint/2010/main" val="47996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Sarah to introduce</a:t>
            </a:r>
            <a:endParaRPr lang="en-GB" dirty="0"/>
          </a:p>
        </p:txBody>
      </p:sp>
      <p:sp>
        <p:nvSpPr>
          <p:cNvPr id="4" name="Slide Number Placeholder 3"/>
          <p:cNvSpPr>
            <a:spLocks noGrp="1"/>
          </p:cNvSpPr>
          <p:nvPr>
            <p:ph type="sldNum" sz="quarter" idx="10"/>
          </p:nvPr>
        </p:nvSpPr>
        <p:spPr/>
        <p:txBody>
          <a:bodyPr/>
          <a:lstStyle/>
          <a:p>
            <a:fld id="{ABDDD1F0-8DB9-4C22-A1EF-207C96067A73}" type="slidenum">
              <a:rPr lang="en-US" smtClean="0"/>
              <a:t>4</a:t>
            </a:fld>
            <a:endParaRPr lang="en-US"/>
          </a:p>
        </p:txBody>
      </p:sp>
    </p:spTree>
    <p:extLst>
      <p:ext uri="{BB962C8B-B14F-4D97-AF65-F5344CB8AC3E}">
        <p14:creationId xmlns:p14="http://schemas.microsoft.com/office/powerpoint/2010/main" val="356195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315469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Stress importance of first 2 – non verbal</a:t>
            </a:r>
            <a:r>
              <a:rPr lang="en-US" sz="1200" b="1" i="0" kern="1200" baseline="0" dirty="0" smtClean="0">
                <a:solidFill>
                  <a:schemeClr val="tx1"/>
                </a:solidFill>
                <a:effectLst/>
                <a:latin typeface="+mn-lt"/>
                <a:ea typeface="+mn-ea"/>
                <a:cs typeface="+mn-cs"/>
              </a:rPr>
              <a:t> students – always has to be considered in relation to the ‘norm’ for that individual, staff awareness and observation is vital – is it the condition/disability driving the </a:t>
            </a:r>
            <a:r>
              <a:rPr lang="en-US" sz="1200" b="1" i="0" kern="1200" baseline="0" dirty="0" err="1" smtClean="0">
                <a:solidFill>
                  <a:schemeClr val="tx1"/>
                </a:solidFill>
                <a:effectLst/>
                <a:latin typeface="+mn-lt"/>
                <a:ea typeface="+mn-ea"/>
                <a:cs typeface="+mn-cs"/>
              </a:rPr>
              <a:t>behaviour</a:t>
            </a:r>
            <a:r>
              <a:rPr lang="en-US" sz="1200" b="1" i="0" kern="1200" baseline="0" dirty="0" smtClean="0">
                <a:solidFill>
                  <a:schemeClr val="tx1"/>
                </a:solidFill>
                <a:effectLst/>
                <a:latin typeface="+mn-lt"/>
                <a:ea typeface="+mn-ea"/>
                <a:cs typeface="+mn-cs"/>
              </a:rPr>
              <a:t> or is there something else – why is </a:t>
            </a:r>
            <a:r>
              <a:rPr lang="en-US" sz="1200" b="1" i="0" kern="1200" baseline="0" smtClean="0">
                <a:solidFill>
                  <a:schemeClr val="tx1"/>
                </a:solidFill>
                <a:effectLst/>
                <a:latin typeface="+mn-lt"/>
                <a:ea typeface="+mn-ea"/>
                <a:cs typeface="+mn-cs"/>
              </a:rPr>
              <a:t>it different? </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Appearance:</a:t>
            </a:r>
            <a:r>
              <a:rPr lang="en-US" sz="1200" b="0" i="0" kern="1200" dirty="0" smtClean="0">
                <a:solidFill>
                  <a:schemeClr val="tx1"/>
                </a:solidFill>
                <a:effectLst/>
                <a:latin typeface="+mn-lt"/>
                <a:ea typeface="+mn-ea"/>
                <a:cs typeface="+mn-cs"/>
              </a:rPr>
              <a:t> such as unusual injuries or consistently poor hygiene.</a:t>
            </a:r>
          </a:p>
          <a:p>
            <a:r>
              <a:rPr lang="en-US" sz="1200" b="1" i="0" kern="1200" dirty="0" smtClean="0">
                <a:solidFill>
                  <a:schemeClr val="tx1"/>
                </a:solidFill>
                <a:effectLst/>
                <a:latin typeface="+mn-lt"/>
                <a:ea typeface="+mn-ea"/>
                <a:cs typeface="+mn-cs"/>
              </a:rPr>
              <a:t>Behaviour:</a:t>
            </a:r>
            <a:r>
              <a:rPr lang="en-US" sz="1200" b="0" i="0" kern="1200" dirty="0" smtClean="0">
                <a:solidFill>
                  <a:schemeClr val="tx1"/>
                </a:solidFill>
                <a:effectLst/>
                <a:latin typeface="+mn-lt"/>
                <a:ea typeface="+mn-ea"/>
                <a:cs typeface="+mn-cs"/>
              </a:rPr>
              <a:t> such as being withdrawn, overly anxious, disruptive or self-harming or any other sudden changes in </a:t>
            </a:r>
            <a:r>
              <a:rPr lang="en-US" sz="1200" b="0" i="0" kern="1200" dirty="0" err="1" smtClean="0">
                <a:solidFill>
                  <a:schemeClr val="tx1"/>
                </a:solidFill>
                <a:effectLst/>
                <a:latin typeface="+mn-lt"/>
                <a:ea typeface="+mn-ea"/>
                <a:cs typeface="+mn-cs"/>
              </a:rPr>
              <a:t>behaviour</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Communication: </a:t>
            </a:r>
            <a:r>
              <a:rPr lang="en-US" sz="1200" b="0" i="0" kern="1200" dirty="0" smtClean="0">
                <a:solidFill>
                  <a:schemeClr val="tx1"/>
                </a:solidFill>
                <a:effectLst/>
                <a:latin typeface="+mn-lt"/>
                <a:ea typeface="+mn-ea"/>
                <a:cs typeface="+mn-cs"/>
              </a:rPr>
              <a:t>such as talking aggressively, using sexual language or becoming secretive.</a:t>
            </a:r>
          </a:p>
          <a:p>
            <a:endParaRPr lang="en-US" dirty="0"/>
          </a:p>
        </p:txBody>
      </p:sp>
      <p:sp>
        <p:nvSpPr>
          <p:cNvPr id="4" name="Slide Number Placeholder 3"/>
          <p:cNvSpPr>
            <a:spLocks noGrp="1"/>
          </p:cNvSpPr>
          <p:nvPr>
            <p:ph type="sldNum" sz="quarter" idx="10"/>
          </p:nvPr>
        </p:nvSpPr>
        <p:spPr/>
        <p:txBody>
          <a:bodyPr/>
          <a:lstStyle/>
          <a:p>
            <a:fld id="{ABDDD1F0-8DB9-4C22-A1EF-207C96067A73}" type="slidenum">
              <a:rPr lang="en-US" smtClean="0"/>
              <a:t>6</a:t>
            </a:fld>
            <a:endParaRPr lang="en-US"/>
          </a:p>
        </p:txBody>
      </p:sp>
    </p:spTree>
    <p:extLst>
      <p:ext uri="{BB962C8B-B14F-4D97-AF65-F5344CB8AC3E}">
        <p14:creationId xmlns:p14="http://schemas.microsoft.com/office/powerpoint/2010/main" val="76239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DDD1F0-8DB9-4C22-A1EF-207C96067A73}" type="slidenum">
              <a:rPr lang="en-US" smtClean="0"/>
              <a:t>7</a:t>
            </a:fld>
            <a:endParaRPr lang="en-US"/>
          </a:p>
        </p:txBody>
      </p:sp>
    </p:spTree>
    <p:extLst>
      <p:ext uri="{BB962C8B-B14F-4D97-AF65-F5344CB8AC3E}">
        <p14:creationId xmlns:p14="http://schemas.microsoft.com/office/powerpoint/2010/main" val="245528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DDD1F0-8DB9-4C22-A1EF-207C96067A73}" type="slidenum">
              <a:rPr lang="en-US" smtClean="0"/>
              <a:t>8</a:t>
            </a:fld>
            <a:endParaRPr lang="en-US"/>
          </a:p>
        </p:txBody>
      </p:sp>
    </p:spTree>
    <p:extLst>
      <p:ext uri="{BB962C8B-B14F-4D97-AF65-F5344CB8AC3E}">
        <p14:creationId xmlns:p14="http://schemas.microsoft.com/office/powerpoint/2010/main" val="941709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3883697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6/28/2019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6/28/2019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6/28/2019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youtu.be/BY3HvmyNDJ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909458"/>
            <a:ext cx="8825658" cy="3262090"/>
          </a:xfrm>
        </p:spPr>
        <p:txBody>
          <a:bodyPr/>
          <a:lstStyle/>
          <a:p>
            <a:r>
              <a:rPr lang="en-US" dirty="0" smtClean="0"/>
              <a:t>Neglect and young people with special educational needs and disabilities </a:t>
            </a:r>
            <a:endParaRPr lang="en-US" dirty="0"/>
          </a:p>
        </p:txBody>
      </p:sp>
      <p:sp>
        <p:nvSpPr>
          <p:cNvPr id="3" name="Subtitle 2"/>
          <p:cNvSpPr>
            <a:spLocks noGrp="1"/>
          </p:cNvSpPr>
          <p:nvPr>
            <p:ph type="subTitle" idx="1"/>
          </p:nvPr>
        </p:nvSpPr>
        <p:spPr>
          <a:xfrm>
            <a:off x="1154955" y="4583202"/>
            <a:ext cx="5414657" cy="1278013"/>
          </a:xfrm>
        </p:spPr>
        <p:txBody>
          <a:bodyPr>
            <a:normAutofit fontScale="92500" lnSpcReduction="20000"/>
          </a:bodyPr>
          <a:lstStyle/>
          <a:p>
            <a:r>
              <a:rPr lang="en-US" sz="2300" dirty="0" smtClean="0"/>
              <a:t>Area Safeguarding conferences –Tackling Childhood Neglect in Birmingham </a:t>
            </a:r>
          </a:p>
          <a:p>
            <a:r>
              <a:rPr lang="en-US" sz="2300" dirty="0" smtClean="0">
                <a:solidFill>
                  <a:schemeClr val="bg1"/>
                </a:solidFill>
              </a:rPr>
              <a:t>Emma Hunt and Sarah Clark </a:t>
            </a:r>
          </a:p>
        </p:txBody>
      </p:sp>
      <p:pic>
        <p:nvPicPr>
          <p:cNvPr id="4" name="Picture 3"/>
          <p:cNvPicPr>
            <a:picLocks noChangeAspect="1"/>
          </p:cNvPicPr>
          <p:nvPr/>
        </p:nvPicPr>
        <p:blipFill rotWithShape="1">
          <a:blip r:embed="rId3"/>
          <a:srcRect l="10246" r="8707"/>
          <a:stretch/>
        </p:blipFill>
        <p:spPr>
          <a:xfrm>
            <a:off x="7169024" y="5222209"/>
            <a:ext cx="4155468" cy="833184"/>
          </a:xfrm>
          <a:prstGeom prst="rect">
            <a:avLst/>
          </a:prstGeom>
        </p:spPr>
      </p:pic>
      <p:pic>
        <p:nvPicPr>
          <p:cNvPr id="5" name="Picture 4"/>
          <p:cNvPicPr>
            <a:picLocks noChangeAspect="1"/>
          </p:cNvPicPr>
          <p:nvPr/>
        </p:nvPicPr>
        <p:blipFill rotWithShape="1">
          <a:blip r:embed="rId4"/>
          <a:srcRect r="55741"/>
          <a:stretch/>
        </p:blipFill>
        <p:spPr>
          <a:xfrm>
            <a:off x="9613822" y="3343302"/>
            <a:ext cx="1710670" cy="1656493"/>
          </a:xfrm>
          <a:prstGeom prst="rect">
            <a:avLst/>
          </a:prstGeom>
        </p:spPr>
      </p:pic>
    </p:spTree>
    <p:extLst>
      <p:ext uri="{BB962C8B-B14F-4D97-AF65-F5344CB8AC3E}">
        <p14:creationId xmlns:p14="http://schemas.microsoft.com/office/powerpoint/2010/main" val="392403265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886" y="766633"/>
            <a:ext cx="9467793" cy="958649"/>
          </a:xfrm>
        </p:spPr>
        <p:txBody>
          <a:bodyPr/>
          <a:lstStyle/>
          <a:p>
            <a:r>
              <a:rPr lang="en-US" dirty="0" smtClean="0"/>
              <a:t>Case studies  and  evidencing Neglect </a:t>
            </a:r>
            <a:endParaRPr lang="en-US" dirty="0"/>
          </a:p>
        </p:txBody>
      </p:sp>
      <p:sp>
        <p:nvSpPr>
          <p:cNvPr id="3" name="Content Placeholder 2"/>
          <p:cNvSpPr>
            <a:spLocks noGrp="1"/>
          </p:cNvSpPr>
          <p:nvPr>
            <p:ph idx="1"/>
          </p:nvPr>
        </p:nvSpPr>
        <p:spPr>
          <a:xfrm>
            <a:off x="1154954" y="2603499"/>
            <a:ext cx="8825659" cy="3744291"/>
          </a:xfrm>
        </p:spPr>
        <p:txBody>
          <a:bodyPr/>
          <a:lstStyle/>
          <a:p>
            <a:r>
              <a:rPr lang="en-US" dirty="0" smtClean="0"/>
              <a:t>ABC</a:t>
            </a:r>
          </a:p>
          <a:p>
            <a:r>
              <a:rPr lang="en-US" dirty="0" smtClean="0"/>
              <a:t>GCP</a:t>
            </a:r>
          </a:p>
          <a:p>
            <a:r>
              <a:rPr lang="en-US" dirty="0" smtClean="0"/>
              <a:t>Differentiation of 3 houses /conversation tools</a:t>
            </a:r>
          </a:p>
          <a:p>
            <a:r>
              <a:rPr lang="en-US" dirty="0" smtClean="0"/>
              <a:t>Behaviour database</a:t>
            </a:r>
          </a:p>
          <a:p>
            <a:r>
              <a:rPr lang="en-US" dirty="0" smtClean="0"/>
              <a:t>Relationships with families/knowing families </a:t>
            </a:r>
          </a:p>
          <a:p>
            <a:r>
              <a:rPr lang="en-US" dirty="0" smtClean="0"/>
              <a:t>Attendance – what’s the ‘norm’ for that individual?</a:t>
            </a:r>
          </a:p>
          <a:p>
            <a:r>
              <a:rPr lang="en-US" dirty="0" smtClean="0"/>
              <a:t>Importance of safe and well visits – not typical in mainstream settings</a:t>
            </a:r>
          </a:p>
          <a:p>
            <a:r>
              <a:rPr lang="en-US" dirty="0" smtClean="0"/>
              <a:t>Parental capacity/mental health/disability – accepting help</a:t>
            </a:r>
          </a:p>
          <a:p>
            <a:r>
              <a:rPr lang="en-US" dirty="0" smtClean="0"/>
              <a:t>Case </a:t>
            </a:r>
            <a:r>
              <a:rPr lang="en-US" dirty="0"/>
              <a:t>studies </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7603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31072"/>
            <a:ext cx="8761413" cy="706964"/>
          </a:xfrm>
        </p:spPr>
        <p:txBody>
          <a:bodyPr/>
          <a:lstStyle/>
          <a:p>
            <a:pPr algn="ctr"/>
            <a:r>
              <a:rPr lang="en-GB" dirty="0" smtClean="0"/>
              <a:t>CASE STUDY – CHILD A</a:t>
            </a:r>
            <a:endParaRPr lang="en-GB" dirty="0"/>
          </a:p>
        </p:txBody>
      </p:sp>
      <p:sp>
        <p:nvSpPr>
          <p:cNvPr id="3" name="Content Placeholder 2"/>
          <p:cNvSpPr>
            <a:spLocks noGrp="1"/>
          </p:cNvSpPr>
          <p:nvPr>
            <p:ph idx="1"/>
          </p:nvPr>
        </p:nvSpPr>
        <p:spPr>
          <a:xfrm>
            <a:off x="205272" y="2155630"/>
            <a:ext cx="11887201" cy="4590402"/>
          </a:xfrm>
        </p:spPr>
        <p:txBody>
          <a:bodyPr>
            <a:noAutofit/>
          </a:bodyPr>
          <a:lstStyle/>
          <a:p>
            <a:r>
              <a:rPr lang="en-GB" sz="800" dirty="0" smtClean="0"/>
              <a:t>Child A is a wonderful little boy with autism and learning difficulties. </a:t>
            </a:r>
          </a:p>
          <a:p>
            <a:r>
              <a:rPr lang="en-GB" sz="800" dirty="0" smtClean="0"/>
              <a:t>Child A came to Hamilton school at the age of 4. He had no verbal communication, his attention was fleeting and he had no work skills.</a:t>
            </a:r>
          </a:p>
          <a:p>
            <a:r>
              <a:rPr lang="en-GB" sz="800" dirty="0" smtClean="0"/>
              <a:t>Child A also came with an FCAF (old school Early Help)</a:t>
            </a:r>
          </a:p>
          <a:p>
            <a:r>
              <a:rPr lang="en-GB" sz="800" dirty="0" smtClean="0"/>
              <a:t>This was due to the family home being unliveable, Mothers substance addiction, the selling of drugs from the home, Child A’s attendance and presentation (clothes far too big, not weather appropriate, Child A always hungry, looking for food in bins.</a:t>
            </a:r>
            <a:r>
              <a:rPr lang="en-GB" sz="800" dirty="0"/>
              <a:t> The graded care profile was </a:t>
            </a:r>
            <a:r>
              <a:rPr lang="en-GB" sz="800" dirty="0" smtClean="0"/>
              <a:t>completed by the school </a:t>
            </a:r>
            <a:r>
              <a:rPr lang="en-GB" sz="800" dirty="0"/>
              <a:t>to inform services of </a:t>
            </a:r>
            <a:r>
              <a:rPr lang="en-GB" sz="800" dirty="0" smtClean="0"/>
              <a:t>the issues.</a:t>
            </a:r>
          </a:p>
          <a:p>
            <a:r>
              <a:rPr lang="en-GB" sz="800" dirty="0" smtClean="0"/>
              <a:t>The case was eventually escalated to a child protection plan when evidence suggested that Mum was not meeting basic needs, attendance dropped to below 30% and Mum did not engage with services. Child A and his brother was removed from the family home and placed in foster care under a section 20. This should have been the beginning of a new life for Child A, but it wasn’t.</a:t>
            </a:r>
          </a:p>
          <a:p>
            <a:r>
              <a:rPr lang="en-GB" sz="800" dirty="0" smtClean="0"/>
              <a:t>Child A started to raise concerns with staff at school about the foster carers ‘drinking’</a:t>
            </a:r>
          </a:p>
          <a:p>
            <a:r>
              <a:rPr lang="en-GB" sz="800" dirty="0" smtClean="0"/>
              <a:t>Child A told staff that foster carer took him to hotels alone, even though there were 4 children living in the home</a:t>
            </a:r>
          </a:p>
          <a:p>
            <a:r>
              <a:rPr lang="en-GB" sz="800" dirty="0" smtClean="0"/>
              <a:t>Child A told staff that he had been touched inappropriately by his foster carer.</a:t>
            </a:r>
          </a:p>
          <a:p>
            <a:r>
              <a:rPr lang="en-GB" sz="800" dirty="0" smtClean="0"/>
              <a:t>Child A would repeatedly soil himself, especially before contact with biological mum or after play therapy.</a:t>
            </a:r>
          </a:p>
          <a:p>
            <a:r>
              <a:rPr lang="en-GB" sz="800" dirty="0" smtClean="0"/>
              <a:t>Child A told staff that he was not offered food at home and that he was hungry.</a:t>
            </a:r>
          </a:p>
          <a:p>
            <a:r>
              <a:rPr lang="en-GB" sz="800" dirty="0" smtClean="0"/>
              <a:t>This was shared with the social worker. We had countless meetings discussing our concerns with social workers and team managers. The other children in the house told social workers that family life was good and that there were no concerns. </a:t>
            </a:r>
          </a:p>
          <a:p>
            <a:r>
              <a:rPr lang="en-GB" sz="800" dirty="0" smtClean="0"/>
              <a:t>We could see that Child A was suffering emotionally and we were monitoring his behaviour for changes, but we could not get outside agencies to listen to Child A. Child A’s voice was not conventional, he could not express himself like typically developing children and would struggle to answer questions, At school, we would track behaviour, watch his mood, listen when he muttered to himself, all of these things are normal signs in a SEN school, but social workers do not always recognise these as they are not the norm. </a:t>
            </a:r>
          </a:p>
          <a:p>
            <a:r>
              <a:rPr lang="en-GB" sz="800" dirty="0" smtClean="0"/>
              <a:t>Eventually, Child A’s brother told his teacher that Child A had been telling the truth. </a:t>
            </a:r>
          </a:p>
          <a:p>
            <a:r>
              <a:rPr lang="en-GB" sz="800" dirty="0" smtClean="0"/>
              <a:t>When the police interviewed Child A, I was there to support him. After the interview I was told that as Child A </a:t>
            </a:r>
            <a:r>
              <a:rPr lang="en-GB" sz="800" dirty="0"/>
              <a:t>has autism and learning difficulties he was not seen to be </a:t>
            </a:r>
            <a:r>
              <a:rPr lang="en-GB" sz="800" dirty="0" smtClean="0"/>
              <a:t>reliable and the case was closed.</a:t>
            </a:r>
          </a:p>
          <a:p>
            <a:r>
              <a:rPr lang="en-GB" sz="800" dirty="0" smtClean="0"/>
              <a:t>Child A and his brother were removed from the foster carer and another home was found for them.</a:t>
            </a:r>
          </a:p>
          <a:p>
            <a:r>
              <a:rPr lang="en-GB" sz="800" dirty="0" smtClean="0"/>
              <a:t>Child A still lives with this family, but his brother became the abuser and it was deemed necessary to spilt the boys up. Child A’s brother now lives in a residential home. </a:t>
            </a:r>
          </a:p>
        </p:txBody>
      </p:sp>
    </p:spTree>
    <p:extLst>
      <p:ext uri="{BB962C8B-B14F-4D97-AF65-F5344CB8AC3E}">
        <p14:creationId xmlns:p14="http://schemas.microsoft.com/office/powerpoint/2010/main" val="317222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789" y="835645"/>
            <a:ext cx="6160246" cy="706964"/>
          </a:xfrm>
        </p:spPr>
        <p:txBody>
          <a:bodyPr/>
          <a:lstStyle/>
          <a:p>
            <a:r>
              <a:rPr lang="en-US" dirty="0" smtClean="0"/>
              <a:t>CASE STUDY – CHILD B</a:t>
            </a:r>
            <a:endParaRPr lang="en-US" dirty="0"/>
          </a:p>
        </p:txBody>
      </p:sp>
      <p:sp>
        <p:nvSpPr>
          <p:cNvPr id="7" name="Content Placeholder 2"/>
          <p:cNvSpPr>
            <a:spLocks noGrp="1"/>
          </p:cNvSpPr>
          <p:nvPr>
            <p:ph idx="1"/>
          </p:nvPr>
        </p:nvSpPr>
        <p:spPr>
          <a:xfrm>
            <a:off x="191204" y="2264898"/>
            <a:ext cx="11887201" cy="4593101"/>
          </a:xfrm>
        </p:spPr>
        <p:txBody>
          <a:bodyPr>
            <a:noAutofit/>
          </a:bodyPr>
          <a:lstStyle/>
          <a:p>
            <a:r>
              <a:rPr lang="en-GB" sz="1100" dirty="0" smtClean="0"/>
              <a:t>Child B is a 17 year old girl with Autism and additional complex needs, she is non verbal and is NG tube fed.</a:t>
            </a:r>
          </a:p>
          <a:p>
            <a:r>
              <a:rPr lang="en-GB" sz="1100" dirty="0" smtClean="0"/>
              <a:t>In September 2018 EH started to raise concerns about presentation and attendance.</a:t>
            </a:r>
          </a:p>
          <a:p>
            <a:r>
              <a:rPr lang="en-GB" sz="1100" dirty="0" smtClean="0"/>
              <a:t>Parents offered support for sleep issues which were apparently linked to poor attendance.</a:t>
            </a:r>
          </a:p>
          <a:p>
            <a:r>
              <a:rPr lang="en-GB" sz="1100" dirty="0" smtClean="0"/>
              <a:t>Referral to Cerebra made – parents declined support.</a:t>
            </a:r>
          </a:p>
          <a:p>
            <a:r>
              <a:rPr lang="en-GB" sz="1100" dirty="0" smtClean="0"/>
              <a:t>Request for support OCT 2018 – consent gained – Contacted by children's services  - support declined by parents.</a:t>
            </a:r>
          </a:p>
          <a:p>
            <a:r>
              <a:rPr lang="en-GB" sz="1100" dirty="0"/>
              <a:t> </a:t>
            </a:r>
            <a:r>
              <a:rPr lang="en-GB" sz="1100" dirty="0" smtClean="0"/>
              <a:t>Request for support without consent – concerns around presentation and parents lack of willingness to engage when issues with NG tube and fathers management of her.</a:t>
            </a:r>
          </a:p>
          <a:p>
            <a:r>
              <a:rPr lang="en-GB" sz="1100" dirty="0" smtClean="0"/>
              <a:t>Informed by Senior social worker that ‘neglect’ claims were too harsh and school needed to continue offering support to family.</a:t>
            </a:r>
          </a:p>
          <a:p>
            <a:r>
              <a:rPr lang="en-GB" sz="1100" dirty="0" smtClean="0"/>
              <a:t>School staff continue to monitor and carry out home visits when not in school.</a:t>
            </a:r>
          </a:p>
          <a:p>
            <a:r>
              <a:rPr lang="en-GB" sz="1100" dirty="0" smtClean="0"/>
              <a:t>Feb 2019 – presents with a large bruise to front of head – unexplained injury (</a:t>
            </a:r>
            <a:r>
              <a:rPr lang="en-GB" sz="1100" dirty="0" err="1" smtClean="0"/>
              <a:t>strat</a:t>
            </a:r>
            <a:r>
              <a:rPr lang="en-GB" sz="1100" dirty="0" smtClean="0"/>
              <a:t> discussion) – 7 children previously removed due to severe neglect.</a:t>
            </a:r>
          </a:p>
          <a:p>
            <a:r>
              <a:rPr lang="en-GB" sz="1100" dirty="0" smtClean="0"/>
              <a:t>Home visit carried out – living conditions deemed by SW and police as ‘disgusting’ ‘oppressive’ and extremely neglectful given her needs.</a:t>
            </a:r>
          </a:p>
          <a:p>
            <a:r>
              <a:rPr lang="en-GB" sz="1100" dirty="0" smtClean="0"/>
              <a:t>Guardian put in place in form of uncle due to no appropriate placements – to safeguard her – wanted to take under police protection due to living conditions</a:t>
            </a:r>
          </a:p>
          <a:p>
            <a:r>
              <a:rPr lang="en-GB" sz="1100" dirty="0" smtClean="0"/>
              <a:t>11th March 2019 – presents with a cigarette burn to hand – again want to take under police protection but no placements.</a:t>
            </a:r>
          </a:p>
          <a:p>
            <a:r>
              <a:rPr lang="en-GB" sz="1100" dirty="0" smtClean="0"/>
              <a:t>20</a:t>
            </a:r>
            <a:r>
              <a:rPr lang="en-GB" sz="1100" baseline="30000" dirty="0" smtClean="0"/>
              <a:t>th</a:t>
            </a:r>
            <a:r>
              <a:rPr lang="en-GB" sz="1100" dirty="0" smtClean="0"/>
              <a:t> March – ICO in place.</a:t>
            </a:r>
          </a:p>
          <a:p>
            <a:r>
              <a:rPr lang="en-GB" sz="1100" dirty="0" smtClean="0"/>
              <a:t>Due back in court July – FCO – guardian suing in relation to human rights act and the length of time she has been subjected to neglectful conditions </a:t>
            </a:r>
            <a:r>
              <a:rPr lang="en-GB" sz="1100" dirty="0" err="1" smtClean="0"/>
              <a:t>etc</a:t>
            </a:r>
            <a:r>
              <a:rPr lang="en-GB" sz="1100" dirty="0" smtClean="0"/>
              <a:t>, she will never return home!</a:t>
            </a:r>
          </a:p>
          <a:p>
            <a:endParaRPr lang="en-GB" sz="1100" dirty="0" smtClean="0"/>
          </a:p>
          <a:p>
            <a:endParaRPr lang="en-GB" sz="1600" dirty="0" smtClean="0"/>
          </a:p>
          <a:p>
            <a:endParaRPr lang="en-GB" sz="1600" dirty="0" smtClean="0"/>
          </a:p>
        </p:txBody>
      </p:sp>
    </p:spTree>
    <p:extLst>
      <p:ext uri="{BB962C8B-B14F-4D97-AF65-F5344CB8AC3E}">
        <p14:creationId xmlns:p14="http://schemas.microsoft.com/office/powerpoint/2010/main" val="1922041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together and getting it right</a:t>
            </a:r>
            <a:endParaRPr lang="en-US" dirty="0"/>
          </a:p>
        </p:txBody>
      </p:sp>
      <p:sp>
        <p:nvSpPr>
          <p:cNvPr id="3" name="Content Placeholder 2"/>
          <p:cNvSpPr>
            <a:spLocks noGrp="1"/>
          </p:cNvSpPr>
          <p:nvPr>
            <p:ph idx="1"/>
          </p:nvPr>
        </p:nvSpPr>
        <p:spPr>
          <a:xfrm>
            <a:off x="268545" y="2192952"/>
            <a:ext cx="11693299" cy="4291824"/>
          </a:xfrm>
        </p:spPr>
        <p:txBody>
          <a:bodyPr>
            <a:normAutofit fontScale="92500" lnSpcReduction="20000"/>
          </a:bodyPr>
          <a:lstStyle/>
          <a:p>
            <a:r>
              <a:rPr lang="en-US" dirty="0" smtClean="0"/>
              <a:t>Acceptance: </a:t>
            </a:r>
            <a:r>
              <a:rPr lang="en-US" sz="1600" dirty="0" smtClean="0"/>
              <a:t>Neglect can happen to anyone, it is not dependent on wealth, education or family dynamics. </a:t>
            </a:r>
          </a:p>
          <a:p>
            <a:r>
              <a:rPr lang="en-US" dirty="0" smtClean="0"/>
              <a:t>Putting the young person and their needs first: Although we are talking about young people with SEN, this should not mean that we should have differing standards. All children regardless of their disability have the right to have their needs met. A disability should not be a barrier to improving outcomes for young people.</a:t>
            </a:r>
          </a:p>
          <a:p>
            <a:r>
              <a:rPr lang="en-US" dirty="0" smtClean="0"/>
              <a:t>Cultural beliefs: this should not have an impact on outcomes for children. Cultural differences can be a barrier to following through interventions, but as above, the child should be the center of the plan, and not the families views on disability.</a:t>
            </a:r>
          </a:p>
          <a:p>
            <a:r>
              <a:rPr lang="en-US" dirty="0" smtClean="0"/>
              <a:t>Sharing information with other schools/professionals: Time after time serious case reviews reveal the same issues, professionals are scared to share information. We are not learning from tragedies.  </a:t>
            </a:r>
          </a:p>
          <a:p>
            <a:r>
              <a:rPr lang="en-US" dirty="0" smtClean="0"/>
              <a:t>Acclimatization: professionals can sometimes become acclimatized to families that have historic issues with neglect. This can be particularly dangerous when the child has complex needs, is non verbal and cannot disclose abuse. Professionals should hold the same expectations of care for all families. </a:t>
            </a:r>
          </a:p>
          <a:p>
            <a:r>
              <a:rPr lang="en-US" dirty="0" smtClean="0"/>
              <a:t>Disguised compliance and deflection: Parents can use the disability as an excuse not to take the child to medical appointments, dentist visits etc. It can be challenging to get a child with SEN to try something new but there is support for families. If a family is offered support but still do not make changes, is this ok? What is life like for this child? It is vital that we do not become unintentionally complicit to the neglect and that we always have the child at the forefront of any plans. </a:t>
            </a:r>
            <a:endParaRPr lang="en-US" dirty="0"/>
          </a:p>
        </p:txBody>
      </p:sp>
    </p:spTree>
    <p:extLst>
      <p:ext uri="{BB962C8B-B14F-4D97-AF65-F5344CB8AC3E}">
        <p14:creationId xmlns:p14="http://schemas.microsoft.com/office/powerpoint/2010/main" val="1583082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‘What can Practitioners do and how can they do it </a:t>
            </a:r>
            <a:r>
              <a:rPr lang="en-GB" sz="4000" dirty="0" smtClean="0"/>
              <a:t>better?’</a:t>
            </a:r>
            <a:endParaRPr lang="en-US" sz="4000" dirty="0"/>
          </a:p>
        </p:txBody>
      </p:sp>
      <p:grpSp>
        <p:nvGrpSpPr>
          <p:cNvPr id="6" name="Group 5"/>
          <p:cNvGrpSpPr/>
          <p:nvPr/>
        </p:nvGrpSpPr>
        <p:grpSpPr>
          <a:xfrm>
            <a:off x="3348892" y="2673839"/>
            <a:ext cx="5256191" cy="4184161"/>
            <a:chOff x="3348892" y="2673839"/>
            <a:chExt cx="5256191" cy="4184161"/>
          </a:xfrm>
        </p:grpSpPr>
        <p:pic>
          <p:nvPicPr>
            <p:cNvPr id="3" name="Picture 2" descr="The Wednesday &lt;strong&gt;Question&lt;/strong&gt; | Nouveau Che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892" y="2673839"/>
              <a:ext cx="2540000" cy="3479800"/>
            </a:xfrm>
            <a:prstGeom prst="rect">
              <a:avLst/>
            </a:prstGeom>
          </p:spPr>
        </p:pic>
        <p:pic>
          <p:nvPicPr>
            <p:cNvPr id="4" name="Picture 3"/>
            <p:cNvPicPr>
              <a:picLocks noChangeAspect="1"/>
            </p:cNvPicPr>
            <p:nvPr/>
          </p:nvPicPr>
          <p:blipFill>
            <a:blip r:embed="rId4"/>
            <a:stretch>
              <a:fillRect/>
            </a:stretch>
          </p:blipFill>
          <p:spPr>
            <a:xfrm>
              <a:off x="6062831" y="2678618"/>
              <a:ext cx="2542252" cy="3475021"/>
            </a:xfrm>
            <a:prstGeom prst="rect">
              <a:avLst/>
            </a:prstGeom>
          </p:spPr>
        </p:pic>
        <p:pic>
          <p:nvPicPr>
            <p:cNvPr id="5" name="Picture 4"/>
            <p:cNvPicPr>
              <a:picLocks noChangeAspect="1"/>
            </p:cNvPicPr>
            <p:nvPr/>
          </p:nvPicPr>
          <p:blipFill>
            <a:blip r:embed="rId4"/>
            <a:stretch>
              <a:fillRect/>
            </a:stretch>
          </p:blipFill>
          <p:spPr>
            <a:xfrm>
              <a:off x="5012053" y="4478982"/>
              <a:ext cx="1740439" cy="2379018"/>
            </a:xfrm>
            <a:prstGeom prst="rect">
              <a:avLst/>
            </a:prstGeom>
          </p:spPr>
        </p:pic>
      </p:grpSp>
    </p:spTree>
    <p:extLst>
      <p:ext uri="{BB962C8B-B14F-4D97-AF65-F5344CB8AC3E}">
        <p14:creationId xmlns:p14="http://schemas.microsoft.com/office/powerpoint/2010/main" val="3127104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816136" y="2701974"/>
            <a:ext cx="8825659" cy="3416300"/>
          </a:xfrm>
        </p:spPr>
        <p:txBody>
          <a:bodyPr>
            <a:normAutofit lnSpcReduction="10000"/>
          </a:bodyPr>
          <a:lstStyle/>
          <a:p>
            <a:pPr marL="0" indent="0">
              <a:buNone/>
            </a:pPr>
            <a:r>
              <a:rPr lang="en-US" sz="2400" b="1" dirty="0" smtClean="0">
                <a:solidFill>
                  <a:schemeClr val="accent6">
                    <a:lumMod val="50000"/>
                  </a:schemeClr>
                </a:solidFill>
              </a:rPr>
              <a:t>Emma Hunt</a:t>
            </a:r>
          </a:p>
          <a:p>
            <a:r>
              <a:rPr lang="en-US" sz="2400" dirty="0" smtClean="0"/>
              <a:t>Associate Head of School and Lead DSL at Mayfield Special School.</a:t>
            </a:r>
          </a:p>
          <a:p>
            <a:r>
              <a:rPr lang="en-US" sz="2400" dirty="0" smtClean="0"/>
              <a:t>15 years in SEND</a:t>
            </a:r>
          </a:p>
          <a:p>
            <a:r>
              <a:rPr lang="en-US" sz="2400" dirty="0" smtClean="0"/>
              <a:t>7 at senior leadership level  - Lead DSL role for 6 years.</a:t>
            </a:r>
          </a:p>
          <a:p>
            <a:endParaRPr lang="en-US" dirty="0"/>
          </a:p>
          <a:p>
            <a:pPr marL="0" indent="0">
              <a:buNone/>
            </a:pPr>
            <a:r>
              <a:rPr lang="en-US" sz="2400" b="1" dirty="0" smtClean="0">
                <a:solidFill>
                  <a:schemeClr val="accent6">
                    <a:lumMod val="50000"/>
                  </a:schemeClr>
                </a:solidFill>
              </a:rPr>
              <a:t>Sarah C</a:t>
            </a:r>
          </a:p>
          <a:p>
            <a:r>
              <a:rPr lang="en-US" sz="2400" dirty="0" smtClean="0"/>
              <a:t>Pastoral Manager and DSL for Hamilton School. </a:t>
            </a:r>
          </a:p>
        </p:txBody>
      </p:sp>
    </p:spTree>
    <p:extLst>
      <p:ext uri="{BB962C8B-B14F-4D97-AF65-F5344CB8AC3E}">
        <p14:creationId xmlns:p14="http://schemas.microsoft.com/office/powerpoint/2010/main" val="356529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a:t>
            </a:r>
            <a:endParaRPr lang="en-US" dirty="0"/>
          </a:p>
        </p:txBody>
      </p:sp>
      <p:sp>
        <p:nvSpPr>
          <p:cNvPr id="3" name="Content Placeholder 2"/>
          <p:cNvSpPr>
            <a:spLocks noGrp="1"/>
          </p:cNvSpPr>
          <p:nvPr>
            <p:ph idx="1"/>
          </p:nvPr>
        </p:nvSpPr>
        <p:spPr/>
        <p:txBody>
          <a:bodyPr/>
          <a:lstStyle/>
          <a:p>
            <a:r>
              <a:rPr lang="en-US" dirty="0" smtClean="0"/>
              <a:t>Discuss influence of Local and National Guidance </a:t>
            </a:r>
          </a:p>
          <a:p>
            <a:pPr marL="0" indent="0">
              <a:buNone/>
            </a:pPr>
            <a:endParaRPr lang="en-US" dirty="0" smtClean="0"/>
          </a:p>
          <a:p>
            <a:r>
              <a:rPr lang="en-US" dirty="0" smtClean="0"/>
              <a:t>Intentional versus unintentional neglect (Maslow hierarchy need) – impact on early support and putting the child first</a:t>
            </a:r>
          </a:p>
          <a:p>
            <a:pPr marL="0" indent="0">
              <a:buNone/>
            </a:pPr>
            <a:endParaRPr lang="en-US" dirty="0" smtClean="0"/>
          </a:p>
          <a:p>
            <a:r>
              <a:rPr lang="en-US" dirty="0" smtClean="0"/>
              <a:t>Case studies – when things go wrong/missed opportunities for early help.</a:t>
            </a:r>
          </a:p>
          <a:p>
            <a:pPr marL="0" indent="0">
              <a:buNone/>
            </a:pPr>
            <a:endParaRPr lang="en-US" dirty="0" smtClean="0"/>
          </a:p>
          <a:p>
            <a:r>
              <a:rPr lang="en-US" dirty="0" smtClean="0"/>
              <a:t>ACTION PLANNING - What can we do to get it right? </a:t>
            </a:r>
          </a:p>
          <a:p>
            <a:endParaRPr lang="en-US" dirty="0"/>
          </a:p>
        </p:txBody>
      </p:sp>
      <p:sp>
        <p:nvSpPr>
          <p:cNvPr id="4" name="Title 1"/>
          <p:cNvSpPr txBox="1">
            <a:spLocks/>
          </p:cNvSpPr>
          <p:nvPr/>
        </p:nvSpPr>
        <p:spPr bwMode="gray">
          <a:xfrm>
            <a:off x="1307354" y="11260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smtClean="0"/>
              <a:t>‘What can Practitioners do and how can they do it better?’</a:t>
            </a:r>
            <a:endParaRPr lang="en-US" sz="4000" dirty="0"/>
          </a:p>
        </p:txBody>
      </p:sp>
    </p:spTree>
    <p:extLst>
      <p:ext uri="{BB962C8B-B14F-4D97-AF65-F5344CB8AC3E}">
        <p14:creationId xmlns:p14="http://schemas.microsoft.com/office/powerpoint/2010/main" val="11442392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Safeguarding young people with disabilities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238" y="2988364"/>
            <a:ext cx="3236843" cy="3236843"/>
          </a:xfrm>
          <a:prstGeom prst="rect">
            <a:avLst/>
          </a:prstGeom>
        </p:spPr>
      </p:pic>
      <p:sp>
        <p:nvSpPr>
          <p:cNvPr id="8" name="Rectangle 7"/>
          <p:cNvSpPr/>
          <p:nvPr/>
        </p:nvSpPr>
        <p:spPr>
          <a:xfrm>
            <a:off x="3780545" y="3257586"/>
            <a:ext cx="3703258" cy="369332"/>
          </a:xfrm>
          <a:prstGeom prst="rect">
            <a:avLst/>
          </a:prstGeom>
        </p:spPr>
        <p:txBody>
          <a:bodyPr wrap="none">
            <a:spAutoFit/>
          </a:bodyPr>
          <a:lstStyle/>
          <a:p>
            <a:r>
              <a:rPr lang="en-US" dirty="0"/>
              <a:t>https://</a:t>
            </a:r>
            <a:r>
              <a:rPr lang="en-US" dirty="0">
                <a:hlinkClick r:id="rId4"/>
              </a:rPr>
              <a:t>youtu.be/BY3HvmyNDJE</a:t>
            </a:r>
            <a:endParaRPr lang="en-US" dirty="0"/>
          </a:p>
        </p:txBody>
      </p:sp>
    </p:spTree>
    <p:extLst>
      <p:ext uri="{BB962C8B-B14F-4D97-AF65-F5344CB8AC3E}">
        <p14:creationId xmlns:p14="http://schemas.microsoft.com/office/powerpoint/2010/main" val="4279412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27845"/>
            <a:ext cx="10972800" cy="840347"/>
          </a:xfrm>
        </p:spPr>
        <p:txBody>
          <a:bodyPr/>
          <a:lstStyle/>
          <a:p>
            <a:r>
              <a:rPr lang="en-GB" dirty="0" smtClean="0"/>
              <a:t>Safeguarding young people with disabilities</a:t>
            </a:r>
            <a:endParaRPr lang="en-GB" dirty="0"/>
          </a:p>
        </p:txBody>
      </p:sp>
      <p:sp>
        <p:nvSpPr>
          <p:cNvPr id="2" name="Content Placeholder 1"/>
          <p:cNvSpPr>
            <a:spLocks noGrp="1"/>
          </p:cNvSpPr>
          <p:nvPr>
            <p:ph idx="1"/>
          </p:nvPr>
        </p:nvSpPr>
        <p:spPr>
          <a:xfrm>
            <a:off x="609600" y="2573382"/>
            <a:ext cx="10972800" cy="4007721"/>
          </a:xfrm>
        </p:spPr>
        <p:txBody>
          <a:bodyPr>
            <a:normAutofit/>
          </a:bodyPr>
          <a:lstStyle/>
          <a:p>
            <a:r>
              <a:rPr lang="en-GB" dirty="0" smtClean="0"/>
              <a:t>All children have the right to be safeguarded and protected from abuse. </a:t>
            </a:r>
          </a:p>
          <a:p>
            <a:r>
              <a:rPr lang="en-GB" dirty="0" smtClean="0"/>
              <a:t>Children with disabilities will not always be able to disclose abuse. It is our job to know our children and be aware of when things change in their appearance, behaviour, etc. </a:t>
            </a:r>
          </a:p>
          <a:p>
            <a:r>
              <a:rPr lang="en-GB" dirty="0" smtClean="0"/>
              <a:t>If a child does disclose abuse:</a:t>
            </a:r>
          </a:p>
          <a:p>
            <a:pPr marL="0" indent="0">
              <a:buNone/>
            </a:pPr>
            <a:r>
              <a:rPr lang="en-GB" dirty="0" smtClean="0"/>
              <a:t>Stay calm, listen, do not ask leading questions, such as - did Daddy do it? (who, what, when?) are all we need to know, the police will do the rest. It is their job to interview not ours.</a:t>
            </a:r>
          </a:p>
          <a:p>
            <a:r>
              <a:rPr lang="en-GB" dirty="0" smtClean="0"/>
              <a:t>We need to be aware of the signs and symptoms of abuse. How confident are you?</a:t>
            </a:r>
          </a:p>
          <a:p>
            <a:r>
              <a:rPr lang="en-GB" dirty="0" smtClean="0"/>
              <a:t>The presence of a disability should not obstruct the process of identifying and responding appropriately to child protection concerns. </a:t>
            </a:r>
          </a:p>
          <a:p>
            <a:pPr marL="0" indent="0">
              <a:buNone/>
            </a:pPr>
            <a:r>
              <a:rPr lang="en-GB" dirty="0" smtClean="0"/>
              <a:t> </a:t>
            </a:r>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1775022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guidance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82785" y="2502379"/>
            <a:ext cx="2821984" cy="2351653"/>
          </a:xfrm>
        </p:spPr>
      </p:pic>
      <p:pic>
        <p:nvPicPr>
          <p:cNvPr id="3" name="Picture 2"/>
          <p:cNvPicPr>
            <a:picLocks noChangeAspect="1"/>
          </p:cNvPicPr>
          <p:nvPr/>
        </p:nvPicPr>
        <p:blipFill>
          <a:blip r:embed="rId4"/>
          <a:stretch>
            <a:fillRect/>
          </a:stretch>
        </p:blipFill>
        <p:spPr>
          <a:xfrm>
            <a:off x="705209" y="2502379"/>
            <a:ext cx="7528873" cy="3656881"/>
          </a:xfrm>
          <a:prstGeom prst="rect">
            <a:avLst/>
          </a:prstGeom>
        </p:spPr>
      </p:pic>
      <p:sp>
        <p:nvSpPr>
          <p:cNvPr id="5" name="TextBox 4"/>
          <p:cNvSpPr txBox="1"/>
          <p:nvPr/>
        </p:nvSpPr>
        <p:spPr>
          <a:xfrm>
            <a:off x="8682785" y="5244859"/>
            <a:ext cx="3049140" cy="1384995"/>
          </a:xfrm>
          <a:prstGeom prst="rect">
            <a:avLst/>
          </a:prstGeom>
          <a:noFill/>
        </p:spPr>
        <p:txBody>
          <a:bodyPr wrap="square" rtlCol="0">
            <a:spAutoFit/>
          </a:bodyPr>
          <a:lstStyle/>
          <a:p>
            <a:pPr algn="ctr"/>
            <a:r>
              <a:rPr lang="en-US" sz="2800" b="1" dirty="0" smtClean="0">
                <a:solidFill>
                  <a:schemeClr val="accent6">
                    <a:lumMod val="50000"/>
                  </a:schemeClr>
                </a:solidFill>
              </a:rPr>
              <a:t>Appearance</a:t>
            </a:r>
          </a:p>
          <a:p>
            <a:pPr algn="ctr"/>
            <a:r>
              <a:rPr lang="en-US" sz="2800" b="1" dirty="0" smtClean="0">
                <a:solidFill>
                  <a:schemeClr val="accent6">
                    <a:lumMod val="50000"/>
                  </a:schemeClr>
                </a:solidFill>
              </a:rPr>
              <a:t>Behaviour</a:t>
            </a:r>
          </a:p>
          <a:p>
            <a:pPr algn="ctr"/>
            <a:r>
              <a:rPr lang="en-US" sz="2800" b="1" dirty="0" smtClean="0">
                <a:solidFill>
                  <a:schemeClr val="accent6">
                    <a:lumMod val="50000"/>
                  </a:schemeClr>
                </a:solidFill>
              </a:rPr>
              <a:t>Communication</a:t>
            </a:r>
            <a:endParaRPr lang="en-US" sz="2800" b="1" dirty="0">
              <a:solidFill>
                <a:schemeClr val="accent6">
                  <a:lumMod val="50000"/>
                </a:schemeClr>
              </a:solidFill>
            </a:endParaRPr>
          </a:p>
        </p:txBody>
      </p:sp>
    </p:spTree>
    <p:extLst>
      <p:ext uri="{BB962C8B-B14F-4D97-AF65-F5344CB8AC3E}">
        <p14:creationId xmlns:p14="http://schemas.microsoft.com/office/powerpoint/2010/main" val="1568056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80">
                                          <p:stCondLst>
                                            <p:cond delay="0"/>
                                          </p:stCondLst>
                                        </p:cTn>
                                        <p:tgtEl>
                                          <p:spTgt spid="5">
                                            <p:txEl>
                                              <p:pRg st="2" end="2"/>
                                            </p:txEl>
                                          </p:spTgt>
                                        </p:tgtEl>
                                      </p:cBhvr>
                                    </p:animEffect>
                                    <p:anim calcmode="lin" valueType="num">
                                      <p:cBhvr>
                                        <p:cTn id="28"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xEl>
                                              <p:pRg st="2" end="2"/>
                                            </p:txEl>
                                          </p:spTgt>
                                        </p:tgtEl>
                                      </p:cBhvr>
                                      <p:to x="100000" y="60000"/>
                                    </p:animScale>
                                    <p:animScale>
                                      <p:cBhvr>
                                        <p:cTn id="34" dur="166" decel="50000">
                                          <p:stCondLst>
                                            <p:cond delay="676"/>
                                          </p:stCondLst>
                                        </p:cTn>
                                        <p:tgtEl>
                                          <p:spTgt spid="5">
                                            <p:txEl>
                                              <p:pRg st="2" end="2"/>
                                            </p:txEl>
                                          </p:spTgt>
                                        </p:tgtEl>
                                      </p:cBhvr>
                                      <p:to x="100000" y="100000"/>
                                    </p:animScale>
                                    <p:animScale>
                                      <p:cBhvr>
                                        <p:cTn id="35" dur="26">
                                          <p:stCondLst>
                                            <p:cond delay="1312"/>
                                          </p:stCondLst>
                                        </p:cTn>
                                        <p:tgtEl>
                                          <p:spTgt spid="5">
                                            <p:txEl>
                                              <p:pRg st="2" end="2"/>
                                            </p:txEl>
                                          </p:spTgt>
                                        </p:tgtEl>
                                      </p:cBhvr>
                                      <p:to x="100000" y="80000"/>
                                    </p:animScale>
                                    <p:animScale>
                                      <p:cBhvr>
                                        <p:cTn id="36" dur="166" decel="50000">
                                          <p:stCondLst>
                                            <p:cond delay="1338"/>
                                          </p:stCondLst>
                                        </p:cTn>
                                        <p:tgtEl>
                                          <p:spTgt spid="5">
                                            <p:txEl>
                                              <p:pRg st="2" end="2"/>
                                            </p:txEl>
                                          </p:spTgt>
                                        </p:tgtEl>
                                      </p:cBhvr>
                                      <p:to x="100000" y="100000"/>
                                    </p:animScale>
                                    <p:animScale>
                                      <p:cBhvr>
                                        <p:cTn id="37" dur="26">
                                          <p:stCondLst>
                                            <p:cond delay="1642"/>
                                          </p:stCondLst>
                                        </p:cTn>
                                        <p:tgtEl>
                                          <p:spTgt spid="5">
                                            <p:txEl>
                                              <p:pRg st="2" end="2"/>
                                            </p:txEl>
                                          </p:spTgt>
                                        </p:tgtEl>
                                      </p:cBhvr>
                                      <p:to x="100000" y="90000"/>
                                    </p:animScale>
                                    <p:animScale>
                                      <p:cBhvr>
                                        <p:cTn id="38" dur="166" decel="50000">
                                          <p:stCondLst>
                                            <p:cond delay="1668"/>
                                          </p:stCondLst>
                                        </p:cTn>
                                        <p:tgtEl>
                                          <p:spTgt spid="5">
                                            <p:txEl>
                                              <p:pRg st="2" end="2"/>
                                            </p:txEl>
                                          </p:spTgt>
                                        </p:tgtEl>
                                      </p:cBhvr>
                                      <p:to x="100000" y="100000"/>
                                    </p:animScale>
                                    <p:animScale>
                                      <p:cBhvr>
                                        <p:cTn id="39" dur="26">
                                          <p:stCondLst>
                                            <p:cond delay="1808"/>
                                          </p:stCondLst>
                                        </p:cTn>
                                        <p:tgtEl>
                                          <p:spTgt spid="5">
                                            <p:txEl>
                                              <p:pRg st="2" end="2"/>
                                            </p:txEl>
                                          </p:spTgt>
                                        </p:tgtEl>
                                      </p:cBhvr>
                                      <p:to x="100000" y="95000"/>
                                    </p:animScale>
                                    <p:animScale>
                                      <p:cBhvr>
                                        <p:cTn id="40" dur="166" decel="50000">
                                          <p:stCondLst>
                                            <p:cond delay="1834"/>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20186"/>
            <a:ext cx="8761413" cy="706964"/>
          </a:xfrm>
        </p:spPr>
        <p:txBody>
          <a:bodyPr/>
          <a:lstStyle/>
          <a:p>
            <a:r>
              <a:rPr lang="en-US" dirty="0" smtClean="0"/>
              <a:t>Local guidance </a:t>
            </a:r>
            <a:endParaRPr lang="en-US" dirty="0"/>
          </a:p>
        </p:txBody>
      </p:sp>
      <p:sp>
        <p:nvSpPr>
          <p:cNvPr id="4" name="Content Placeholder 2"/>
          <p:cNvSpPr>
            <a:spLocks noGrp="1"/>
          </p:cNvSpPr>
          <p:nvPr>
            <p:ph idx="1"/>
          </p:nvPr>
        </p:nvSpPr>
        <p:spPr>
          <a:xfrm>
            <a:off x="307911" y="2537928"/>
            <a:ext cx="11383346" cy="4096137"/>
          </a:xfrm>
        </p:spPr>
        <p:txBody>
          <a:bodyPr>
            <a:normAutofit/>
          </a:bodyPr>
          <a:lstStyle/>
          <a:p>
            <a:r>
              <a:rPr lang="en-GB" dirty="0" smtClean="0"/>
              <a:t>Right Help, Right Time is the Birmingham model of delivering effective support for children and families. </a:t>
            </a:r>
          </a:p>
          <a:p>
            <a:r>
              <a:rPr lang="en-GB" dirty="0" smtClean="0"/>
              <a:t>There are four levels of need outlined in this guidance. </a:t>
            </a:r>
            <a:r>
              <a:rPr lang="en-GB" dirty="0" smtClean="0">
                <a:solidFill>
                  <a:srgbClr val="92D050"/>
                </a:solidFill>
              </a:rPr>
              <a:t>Universal needs</a:t>
            </a:r>
            <a:r>
              <a:rPr lang="en-GB" dirty="0" smtClean="0"/>
              <a:t>, </a:t>
            </a:r>
            <a:r>
              <a:rPr lang="en-GB" dirty="0" smtClean="0">
                <a:solidFill>
                  <a:srgbClr val="FFFF00"/>
                </a:solidFill>
              </a:rPr>
              <a:t>Universal Plus</a:t>
            </a:r>
            <a:r>
              <a:rPr lang="en-GB" dirty="0" smtClean="0"/>
              <a:t>, </a:t>
            </a:r>
            <a:r>
              <a:rPr lang="en-GB" dirty="0" smtClean="0">
                <a:solidFill>
                  <a:srgbClr val="FFC000"/>
                </a:solidFill>
              </a:rPr>
              <a:t>Additional Needs</a:t>
            </a:r>
            <a:r>
              <a:rPr lang="en-GB" dirty="0" smtClean="0"/>
              <a:t> and, </a:t>
            </a:r>
            <a:r>
              <a:rPr lang="en-GB" dirty="0" smtClean="0">
                <a:solidFill>
                  <a:srgbClr val="FF0000"/>
                </a:solidFill>
              </a:rPr>
              <a:t>Complex/Significant needs</a:t>
            </a:r>
            <a:r>
              <a:rPr lang="en-GB" dirty="0" smtClean="0"/>
              <a:t>.</a:t>
            </a:r>
            <a:endParaRPr lang="en-GB" dirty="0"/>
          </a:p>
          <a:p>
            <a:r>
              <a:rPr lang="en-GB" dirty="0" smtClean="0"/>
              <a:t>This guidance allows all practitioners to use the same language as one another when discussing family situations and safeguarding concerns.</a:t>
            </a:r>
          </a:p>
          <a:p>
            <a:r>
              <a:rPr lang="en-GB" dirty="0" smtClean="0"/>
              <a:t>A large percentage of the pupils that attend special schools like ours, will arrive with additional issues that require some form of intervention. What may look like additional needs to a mainstream school, could be universal plus to a special school. This can put a huge strain upon special schools to deliver ‘Early Help’ due to the complexity of the family situation.</a:t>
            </a:r>
          </a:p>
          <a:p>
            <a:r>
              <a:rPr lang="en-GB" dirty="0" smtClean="0"/>
              <a:t>RHRT has been updated to include more of an emphasis on SEN and disability. This has had an impact on how many cases are picked up from CASS when we refer. </a:t>
            </a:r>
          </a:p>
          <a:p>
            <a:endParaRPr lang="en-GB" dirty="0" smtClean="0"/>
          </a:p>
          <a:p>
            <a:endParaRPr lang="en-GB" dirty="0"/>
          </a:p>
        </p:txBody>
      </p:sp>
      <p:pic>
        <p:nvPicPr>
          <p:cNvPr id="5" name="Picture 4"/>
          <p:cNvPicPr>
            <a:picLocks noChangeAspect="1"/>
          </p:cNvPicPr>
          <p:nvPr/>
        </p:nvPicPr>
        <p:blipFill>
          <a:blip r:embed="rId3"/>
          <a:stretch>
            <a:fillRect/>
          </a:stretch>
        </p:blipFill>
        <p:spPr>
          <a:xfrm>
            <a:off x="6923313" y="77530"/>
            <a:ext cx="2267235" cy="2460398"/>
          </a:xfrm>
          <a:prstGeom prst="rect">
            <a:avLst/>
          </a:prstGeom>
        </p:spPr>
      </p:pic>
    </p:spTree>
    <p:extLst>
      <p:ext uri="{BB962C8B-B14F-4D97-AF65-F5344CB8AC3E}">
        <p14:creationId xmlns:p14="http://schemas.microsoft.com/office/powerpoint/2010/main" val="642604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Neglect matters</a:t>
            </a:r>
            <a:endParaRPr lang="en-US" dirty="0"/>
          </a:p>
        </p:txBody>
      </p:sp>
      <p:pic>
        <p:nvPicPr>
          <p:cNvPr id="4" name="Content Placeholder 3"/>
          <p:cNvPicPr>
            <a:picLocks noGrp="1" noChangeAspect="1"/>
          </p:cNvPicPr>
          <p:nvPr>
            <p:ph idx="1"/>
          </p:nvPr>
        </p:nvPicPr>
        <p:blipFill rotWithShape="1">
          <a:blip r:embed="rId3"/>
          <a:srcRect l="29736" t="18236" r="12221" b="11025"/>
          <a:stretch/>
        </p:blipFill>
        <p:spPr>
          <a:xfrm>
            <a:off x="7287208" y="2313779"/>
            <a:ext cx="4485966" cy="3073716"/>
          </a:xfrm>
          <a:prstGeom prst="rect">
            <a:avLst/>
          </a:prstGeom>
        </p:spPr>
      </p:pic>
      <p:sp>
        <p:nvSpPr>
          <p:cNvPr id="3" name="TextBox 2"/>
          <p:cNvSpPr txBox="1"/>
          <p:nvPr/>
        </p:nvSpPr>
        <p:spPr>
          <a:xfrm>
            <a:off x="335902" y="2528596"/>
            <a:ext cx="6774025" cy="3693319"/>
          </a:xfrm>
          <a:prstGeom prst="rect">
            <a:avLst/>
          </a:prstGeom>
          <a:noFill/>
        </p:spPr>
        <p:txBody>
          <a:bodyPr wrap="square" rtlCol="0">
            <a:spAutoFit/>
          </a:bodyPr>
          <a:lstStyle/>
          <a:p>
            <a:r>
              <a:rPr lang="en-GB" dirty="0" smtClean="0"/>
              <a:t>Neglect Matters is an initiative created to inform professionals, and families about neglect. </a:t>
            </a:r>
          </a:p>
          <a:p>
            <a:r>
              <a:rPr lang="en-GB" dirty="0" smtClean="0"/>
              <a:t>The booklet explains neglect in a way that all can understand. </a:t>
            </a:r>
            <a:endParaRPr lang="en-GB" dirty="0"/>
          </a:p>
          <a:p>
            <a:r>
              <a:rPr lang="en-GB" dirty="0" smtClean="0"/>
              <a:t>It details what neglect is, and the impact of neglect upon a child. </a:t>
            </a:r>
          </a:p>
          <a:p>
            <a:r>
              <a:rPr lang="en-GB" dirty="0" smtClean="0"/>
              <a:t>Although this booklet is a few years old, its message is just as powerful today and the information within the booklet is still relevant. </a:t>
            </a:r>
          </a:p>
          <a:p>
            <a:endParaRPr lang="en-GB" dirty="0"/>
          </a:p>
          <a:p>
            <a:r>
              <a:rPr lang="en-GB" dirty="0" smtClean="0"/>
              <a:t>It reiterates the national message that neglect is abuse and that neglect can have huge ramifications upon a child/ young person.</a:t>
            </a:r>
            <a:endParaRPr lang="en-GB" dirty="0"/>
          </a:p>
        </p:txBody>
      </p:sp>
    </p:spTree>
    <p:extLst>
      <p:ext uri="{BB962C8B-B14F-4D97-AF65-F5344CB8AC3E}">
        <p14:creationId xmlns:p14="http://schemas.microsoft.com/office/powerpoint/2010/main" val="1118675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24814"/>
            <a:ext cx="10972800" cy="1066800"/>
          </a:xfrm>
        </p:spPr>
        <p:txBody>
          <a:bodyPr/>
          <a:lstStyle/>
          <a:p>
            <a:r>
              <a:rPr lang="en-GB" dirty="0" smtClean="0"/>
              <a:t>Unintentional Neglect</a:t>
            </a:r>
            <a:endParaRPr lang="en-GB" dirty="0"/>
          </a:p>
        </p:txBody>
      </p:sp>
      <p:sp>
        <p:nvSpPr>
          <p:cNvPr id="2" name="Content Placeholder 1"/>
          <p:cNvSpPr>
            <a:spLocks noGrp="1"/>
          </p:cNvSpPr>
          <p:nvPr>
            <p:ph idx="1"/>
          </p:nvPr>
        </p:nvSpPr>
        <p:spPr>
          <a:xfrm>
            <a:off x="609600" y="2299063"/>
            <a:ext cx="7397931" cy="4333556"/>
          </a:xfrm>
        </p:spPr>
        <p:txBody>
          <a:bodyPr>
            <a:normAutofit fontScale="77500" lnSpcReduction="20000"/>
          </a:bodyPr>
          <a:lstStyle/>
          <a:p>
            <a:pPr marL="109728" indent="0">
              <a:buNone/>
            </a:pPr>
            <a:r>
              <a:rPr lang="en-GB" dirty="0" smtClean="0">
                <a:solidFill>
                  <a:srgbClr val="0070C0"/>
                </a:solidFill>
              </a:rPr>
              <a:t>What is unintentional neglect (UN)?</a:t>
            </a:r>
          </a:p>
          <a:p>
            <a:pPr marL="109728" indent="0">
              <a:buNone/>
            </a:pPr>
            <a:endParaRPr lang="en-GB" dirty="0"/>
          </a:p>
          <a:p>
            <a:pPr marL="109728" indent="0">
              <a:buNone/>
            </a:pPr>
            <a:r>
              <a:rPr lang="en-GB" dirty="0" smtClean="0"/>
              <a:t>UN </a:t>
            </a:r>
            <a:r>
              <a:rPr lang="en-GB" dirty="0"/>
              <a:t>is when a parent decides to put a priority of lower value over the ultimate well-being of his or her child. In many cases the </a:t>
            </a:r>
            <a:r>
              <a:rPr lang="en-GB" dirty="0" smtClean="0"/>
              <a:t>parent </a:t>
            </a:r>
            <a:r>
              <a:rPr lang="en-GB" dirty="0"/>
              <a:t>thinks they are acting in the child’s best interest. </a:t>
            </a:r>
            <a:endParaRPr lang="en-GB" dirty="0" smtClean="0"/>
          </a:p>
          <a:p>
            <a:pPr marL="109728" indent="0">
              <a:buNone/>
            </a:pPr>
            <a:r>
              <a:rPr lang="en-GB" dirty="0" smtClean="0"/>
              <a:t>In current cases we have within school the unintentional neglect is a direct result of a parents lack of knowledge of their child's SEND. There can be a tendency to use the disability as an excuse for poor hygiene and frequently missed medical appointments. ‘They don’t like to wash’ or ‘they hit crisis at the doctors’. This means that the child's basic needs are not being met. When the basic needs are not met, the child cannot reach their full potential.</a:t>
            </a:r>
          </a:p>
          <a:p>
            <a:pPr marL="109728" indent="0">
              <a:buNone/>
            </a:pPr>
            <a:endParaRPr lang="en-GB" dirty="0" smtClean="0"/>
          </a:p>
          <a:p>
            <a:pPr marL="109728" indent="0">
              <a:buNone/>
            </a:pPr>
            <a:endParaRPr lang="en-GB" dirty="0" smtClean="0"/>
          </a:p>
          <a:p>
            <a:pPr marL="109728" indent="0">
              <a:buNone/>
            </a:pPr>
            <a:r>
              <a:rPr lang="en-GB" dirty="0" smtClean="0"/>
              <a:t>		See Maslow's Hierarchy of need </a:t>
            </a:r>
          </a:p>
          <a:p>
            <a:pPr marL="109728" indent="0">
              <a:buNone/>
            </a:pPr>
            <a:endParaRPr lang="en-GB" dirty="0" smtClean="0"/>
          </a:p>
          <a:p>
            <a:pPr marL="109728" indent="0">
              <a:buNone/>
            </a:pPr>
            <a:r>
              <a:rPr lang="en-GB" dirty="0" smtClean="0"/>
              <a:t>Unintentional </a:t>
            </a:r>
            <a:r>
              <a:rPr lang="en-GB" dirty="0"/>
              <a:t>neglect should not be confused with deliberate or malicious failure to meet a child's needs in the full knowledge of the potential effects on the child</a:t>
            </a:r>
            <a:r>
              <a:rPr lang="en-GB" dirty="0" smtClean="0"/>
              <a:t>.</a:t>
            </a:r>
            <a:endParaRPr lang="en-GB" dirty="0"/>
          </a:p>
        </p:txBody>
      </p:sp>
      <p:pic>
        <p:nvPicPr>
          <p:cNvPr id="8" name="Picture 7"/>
          <p:cNvPicPr>
            <a:picLocks noChangeAspect="1"/>
          </p:cNvPicPr>
          <p:nvPr/>
        </p:nvPicPr>
        <p:blipFill>
          <a:blip r:embed="rId3"/>
          <a:stretch>
            <a:fillRect/>
          </a:stretch>
        </p:blipFill>
        <p:spPr>
          <a:xfrm>
            <a:off x="8538759" y="1591614"/>
            <a:ext cx="3540991" cy="4421834"/>
          </a:xfrm>
          <a:prstGeom prst="rect">
            <a:avLst/>
          </a:prstGeom>
        </p:spPr>
      </p:pic>
      <p:sp>
        <p:nvSpPr>
          <p:cNvPr id="9" name="Right Arrow 8"/>
          <p:cNvSpPr/>
          <p:nvPr/>
        </p:nvSpPr>
        <p:spPr>
          <a:xfrm>
            <a:off x="5924348" y="5061396"/>
            <a:ext cx="2820473" cy="296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74044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391</TotalTime>
  <Words>2193</Words>
  <Application>Microsoft Office PowerPoint</Application>
  <PresentationFormat>Custom</PresentationFormat>
  <Paragraphs>143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 Boardroom</vt:lpstr>
      <vt:lpstr>Neglect and young people with special educational needs and disabilities </vt:lpstr>
      <vt:lpstr>Introduction</vt:lpstr>
      <vt:lpstr>Aims</vt:lpstr>
      <vt:lpstr>Safeguarding young people with disabilities </vt:lpstr>
      <vt:lpstr>Safeguarding young people with disabilities</vt:lpstr>
      <vt:lpstr>National guidance </vt:lpstr>
      <vt:lpstr>Local guidance </vt:lpstr>
      <vt:lpstr>Neglect matters</vt:lpstr>
      <vt:lpstr>Unintentional Neglect</vt:lpstr>
      <vt:lpstr>Case studies  and  evidencing Neglect </vt:lpstr>
      <vt:lpstr>CASE STUDY – CHILD A</vt:lpstr>
      <vt:lpstr>CASE STUDY – CHILD B</vt:lpstr>
      <vt:lpstr>Working together and getting it right</vt:lpstr>
      <vt:lpstr>‘What can Practitioners do and how can they do it better?’</vt:lpstr>
    </vt:vector>
  </TitlesOfParts>
  <Company>Wilson Stuart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Neglect and young people special educational needs and disabilities</dc:title>
  <dc:creator>Emma Hunt</dc:creator>
  <cp:lastModifiedBy>Jane Daniel</cp:lastModifiedBy>
  <cp:revision>35</cp:revision>
  <cp:lastPrinted>2019-06-20T10:29:45Z</cp:lastPrinted>
  <dcterms:created xsi:type="dcterms:W3CDTF">2019-05-15T12:52:43Z</dcterms:created>
  <dcterms:modified xsi:type="dcterms:W3CDTF">2019-06-28T07:22:02Z</dcterms:modified>
</cp:coreProperties>
</file>