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5" r:id="rId3"/>
  </p:sldMasterIdLst>
  <p:notesMasterIdLst>
    <p:notesMasterId r:id="rId22"/>
  </p:notesMasterIdLst>
  <p:sldIdLst>
    <p:sldId id="256" r:id="rId4"/>
    <p:sldId id="263" r:id="rId5"/>
    <p:sldId id="266" r:id="rId6"/>
    <p:sldId id="265" r:id="rId7"/>
    <p:sldId id="277" r:id="rId8"/>
    <p:sldId id="278" r:id="rId9"/>
    <p:sldId id="267" r:id="rId10"/>
    <p:sldId id="268" r:id="rId11"/>
    <p:sldId id="269" r:id="rId12"/>
    <p:sldId id="275" r:id="rId13"/>
    <p:sldId id="270" r:id="rId14"/>
    <p:sldId id="272" r:id="rId15"/>
    <p:sldId id="273" r:id="rId16"/>
    <p:sldId id="274" r:id="rId17"/>
    <p:sldId id="279" r:id="rId18"/>
    <p:sldId id="280" r:id="rId19"/>
    <p:sldId id="281" r:id="rId20"/>
    <p:sldId id="258" r:id="rId21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8988" autoAdjust="0"/>
  </p:normalViewPr>
  <p:slideViewPr>
    <p:cSldViewPr>
      <p:cViewPr>
        <p:scale>
          <a:sx n="94" d="100"/>
          <a:sy n="94" d="100"/>
        </p:scale>
        <p:origin x="-822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2F3ED-74C3-45C7-942D-9677AFF4C788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69834-613B-4509-9A3A-D2F48005F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51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NICE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more information on the statutory framework and other guidance, see appendices B and C of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together to safeguard children. The guideline will, in turn, be complemented by profession-specific guidance, such as the Department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Education's Keeping children safe in education and the General Medical Council's Protecting children and young people: doctors' responsibilities.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1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communitycare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.co.uk/2009/04/08/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lurking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in-the-shadows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2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YouTube</a:t>
            </a:r>
            <a:r>
              <a:rPr lang="en-GB" baseline="0" dirty="0" smtClean="0"/>
              <a:t> video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9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Neglect can cause – A young person can become withdrawn- Suddenly behave</a:t>
            </a:r>
            <a:r>
              <a:rPr lang="en-GB" baseline="0" dirty="0" smtClean="0"/>
              <a:t> changes.</a:t>
            </a:r>
            <a:r>
              <a:rPr lang="en-GB" dirty="0" smtClean="0"/>
              <a:t> Different Friendships</a:t>
            </a:r>
            <a:r>
              <a:rPr lang="en-GB" baseline="0" dirty="0" smtClean="0"/>
              <a:t> group</a:t>
            </a:r>
          </a:p>
          <a:p>
            <a:r>
              <a:rPr lang="en-GB" dirty="0" smtClean="0"/>
              <a:t>Anxious Clingy Depressed</a:t>
            </a:r>
          </a:p>
          <a:p>
            <a:r>
              <a:rPr lang="en-GB" dirty="0" smtClean="0"/>
              <a:t>Aggressive  Behaviour</a:t>
            </a:r>
          </a:p>
          <a:p>
            <a:r>
              <a:rPr lang="en-GB" dirty="0" smtClean="0"/>
              <a:t>Problems sleeping</a:t>
            </a:r>
          </a:p>
          <a:p>
            <a:r>
              <a:rPr lang="en-GB" dirty="0" smtClean="0"/>
              <a:t>Eating disorders </a:t>
            </a:r>
          </a:p>
          <a:p>
            <a:r>
              <a:rPr lang="en-GB" dirty="0" smtClean="0"/>
              <a:t>Takes risks</a:t>
            </a:r>
          </a:p>
          <a:p>
            <a:r>
              <a:rPr lang="en-GB" dirty="0" smtClean="0"/>
              <a:t>Misses school</a:t>
            </a:r>
          </a:p>
          <a:p>
            <a:r>
              <a:rPr lang="en-GB" dirty="0" smtClean="0"/>
              <a:t>Changes in eating habits</a:t>
            </a:r>
          </a:p>
          <a:p>
            <a:r>
              <a:rPr lang="en-GB" dirty="0" smtClean="0"/>
              <a:t>Obsessive behaviour</a:t>
            </a:r>
          </a:p>
          <a:p>
            <a:r>
              <a:rPr lang="en-GB" dirty="0" smtClean="0"/>
              <a:t>Nightmares</a:t>
            </a:r>
          </a:p>
          <a:p>
            <a:r>
              <a:rPr lang="en-GB" dirty="0" smtClean="0"/>
              <a:t>Drugs</a:t>
            </a:r>
          </a:p>
          <a:p>
            <a:r>
              <a:rPr lang="en-GB" dirty="0" smtClean="0"/>
              <a:t>Alcohol</a:t>
            </a:r>
          </a:p>
          <a:p>
            <a:r>
              <a:rPr lang="en-GB" dirty="0" smtClean="0"/>
              <a:t>Self-harm</a:t>
            </a:r>
          </a:p>
          <a:p>
            <a:r>
              <a:rPr lang="en-GB" dirty="0" smtClean="0"/>
              <a:t>Thoughts about suicide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5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NSPCC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3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Compliments</a:t>
            </a:r>
            <a:r>
              <a:rPr lang="en-GB" baseline="0" dirty="0" smtClean="0"/>
              <a:t> of 5AM Records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69834-613B-4509-9A3A-D2F48005F3F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4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5157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BD68-D84C-4024-A77B-867EC75A6296}" type="datetimeFigureOut">
              <a:rPr lang="en-GB"/>
              <a:pPr>
                <a:defRPr/>
              </a:pPr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708E-D1A2-4F10-8FA8-B85BE47970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9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82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9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7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1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9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92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1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01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063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27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1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1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EE3EA5-0098-4387-91C8-19DCB2D44152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9C85520-E22D-438E-A2AA-12CB05CF9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4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8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69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89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2A29CFE-C088-4A5B-B45D-6D6A6E2B093E}" type="datetimeFigureOut">
              <a:rPr lang="en-GB" smtClean="0"/>
              <a:t>04/07/2019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8D7F105-CA2C-4A8F-A982-A3654FF09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4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t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1167" cy="31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4495"/>
            <a:ext cx="3312368" cy="655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23528" y="4148471"/>
            <a:ext cx="8496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3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55317"/>
            <a:ext cx="3312368" cy="6555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23528" y="4039293"/>
            <a:ext cx="74888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55516" y="3337503"/>
            <a:ext cx="1888484" cy="18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64495"/>
            <a:ext cx="3312368" cy="655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23528" y="4148471"/>
            <a:ext cx="84969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49280"/>
            <a:ext cx="3312368" cy="655527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26487" y="53654"/>
            <a:ext cx="3271167" cy="31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Ivora.Ferreira-Bean@birminghamchildrenstrust.co.uk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915816" y="483518"/>
            <a:ext cx="5905054" cy="2031325"/>
          </a:xfrm>
          <a:prstGeom prst="rect">
            <a:avLst/>
          </a:prstGeom>
          <a:noFill/>
          <a:ln w="9525">
            <a:noFill/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3600" b="1" dirty="0" smtClean="0">
                <a:latin typeface="Arial" charset="0"/>
              </a:rPr>
              <a:t>Adolescents Living with Neglect</a:t>
            </a:r>
            <a:r>
              <a:rPr lang="en-GB" altLang="en-US" sz="3600" b="1" dirty="0">
                <a:latin typeface="Arial" charset="0"/>
              </a:rPr>
              <a:t/>
            </a:r>
            <a:br>
              <a:rPr lang="en-GB" altLang="en-US" sz="3600" b="1" dirty="0">
                <a:latin typeface="Arial" charset="0"/>
              </a:rPr>
            </a:br>
            <a:endParaRPr lang="en-GB" altLang="en-US" sz="1200" dirty="0">
              <a:latin typeface="Arial" charset="0"/>
            </a:endParaRPr>
          </a:p>
          <a:p>
            <a:r>
              <a:rPr lang="en-GB" altLang="en-US" b="1" dirty="0" smtClean="0">
                <a:latin typeface="Arial" charset="0"/>
              </a:rPr>
              <a:t>Presenter </a:t>
            </a:r>
            <a:r>
              <a:rPr lang="en-GB" altLang="en-US" b="1" dirty="0">
                <a:latin typeface="Arial" charset="0"/>
              </a:rPr>
              <a:t>:</a:t>
            </a:r>
            <a:r>
              <a:rPr lang="en-GB" altLang="en-US" b="1" dirty="0" smtClean="0">
                <a:latin typeface="Arial" charset="0"/>
              </a:rPr>
              <a:t> </a:t>
            </a:r>
            <a:r>
              <a:rPr lang="en-GB" altLang="en-US" dirty="0" smtClean="0">
                <a:latin typeface="Arial" charset="0"/>
              </a:rPr>
              <a:t>Ivora Ferreira-Bean  Family Support &amp;</a:t>
            </a:r>
          </a:p>
          <a:p>
            <a:endParaRPr lang="en-GB" altLang="en-US" sz="1200" dirty="0">
              <a:latin typeface="Arial" charset="0"/>
            </a:endParaRPr>
          </a:p>
          <a:p>
            <a:r>
              <a:rPr lang="en-GB" altLang="en-US" sz="1200" dirty="0" smtClean="0">
                <a:latin typeface="Arial" charset="0"/>
              </a:rPr>
              <a:t>Locality Team Manager For Perry Barr District.</a:t>
            </a:r>
            <a:endParaRPr lang="en-GB" altLang="en-US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Factors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7544" y="1059582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Environmental Factors could include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Overcrowding </a:t>
            </a:r>
            <a:r>
              <a:rPr lang="en-GB" dirty="0"/>
              <a:t>in the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Poverty or lack of opportunity to improve the family’s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Family violence is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non biological adult living in the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Family is experiencing multiple stresses</a:t>
            </a:r>
          </a:p>
        </p:txBody>
      </p:sp>
      <p:sp>
        <p:nvSpPr>
          <p:cNvPr id="4" name="AutoShape 2" descr="Image result for child neglect"/>
          <p:cNvSpPr>
            <a:spLocks noChangeAspect="1" noChangeArrowheads="1"/>
          </p:cNvSpPr>
          <p:nvPr/>
        </p:nvSpPr>
        <p:spPr bwMode="auto">
          <a:xfrm>
            <a:off x="63500" y="-731838"/>
            <a:ext cx="2276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child neglect"/>
          <p:cNvSpPr>
            <a:spLocks noChangeAspect="1" noChangeArrowheads="1"/>
          </p:cNvSpPr>
          <p:nvPr/>
        </p:nvSpPr>
        <p:spPr bwMode="auto">
          <a:xfrm>
            <a:off x="215900" y="-579438"/>
            <a:ext cx="22764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059583"/>
            <a:ext cx="388843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Adolescents and neglect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771551"/>
            <a:ext cx="648072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Recognise that children and young people who are being abused or </a:t>
            </a:r>
            <a:r>
              <a:rPr lang="en-GB" sz="1600" dirty="0" smtClean="0"/>
              <a:t>neglected may </a:t>
            </a:r>
            <a:r>
              <a:rPr lang="en-GB" sz="1600" dirty="0"/>
              <a:t>find it difficult to tell someone for the first time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hey </a:t>
            </a:r>
            <a:r>
              <a:rPr lang="en-GB" sz="1600" dirty="0"/>
              <a:t>may have feelings of confusion, shame, guilt and of being </a:t>
            </a:r>
            <a:r>
              <a:rPr lang="en-GB" sz="1600" dirty="0" smtClean="0"/>
              <a:t>stigmatised.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hey </a:t>
            </a:r>
            <a:r>
              <a:rPr lang="en-GB" sz="1600" dirty="0"/>
              <a:t>may not recognise their own experiences as abusive or </a:t>
            </a:r>
            <a:r>
              <a:rPr lang="en-GB" sz="1600" dirty="0" smtClean="0"/>
              <a:t>neglectful.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hey </a:t>
            </a:r>
            <a:r>
              <a:rPr lang="en-GB" sz="1600" dirty="0"/>
              <a:t>may be being coerced by (or may be attached to) the person or people abusing </a:t>
            </a:r>
            <a:r>
              <a:rPr lang="en-GB" sz="1600" dirty="0" smtClean="0"/>
              <a:t>or neglecting them.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hey </a:t>
            </a:r>
            <a:r>
              <a:rPr lang="en-GB" sz="1600" dirty="0"/>
              <a:t>may fear the consequences of telling someone, for example that no one </a:t>
            </a:r>
            <a:r>
              <a:rPr lang="en-GB" sz="1600" dirty="0" smtClean="0"/>
              <a:t>will believe </a:t>
            </a:r>
            <a:r>
              <a:rPr lang="en-GB" sz="1600" dirty="0"/>
              <a:t>them, the abuse or neglect might get worse, their family will be split </a:t>
            </a:r>
            <a:r>
              <a:rPr lang="en-GB" sz="1600" dirty="0" smtClean="0"/>
              <a:t>up or excluded </a:t>
            </a:r>
            <a:r>
              <a:rPr lang="en-GB" sz="1600" dirty="0"/>
              <a:t>by their community, or they will go into </a:t>
            </a:r>
            <a:r>
              <a:rPr lang="en-GB" sz="1600" dirty="0" smtClean="0"/>
              <a:t>care.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</a:t>
            </a:r>
            <a:r>
              <a:rPr lang="en-GB" sz="1600" dirty="0" smtClean="0"/>
              <a:t>hey </a:t>
            </a:r>
            <a:r>
              <a:rPr lang="en-GB" sz="1600" dirty="0"/>
              <a:t>may have communication difficulties or may not speak English fluently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19622"/>
            <a:ext cx="2160240" cy="11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ACES</a:t>
            </a:r>
            <a:endParaRPr lang="en-GB" dirty="0"/>
          </a:p>
        </p:txBody>
      </p:sp>
      <p:pic>
        <p:nvPicPr>
          <p:cNvPr id="1026" name="Picture 2" descr="https://i.ytimg.com/vi/YiMjTzCnbNQ/hqdefault.jpg?sqp=-oaymwEjCNACELwBSFryq4qpAxUIARUAAAAAGAElAADIQj0AgKJDeAE=&amp;rs=AOn4CLBEKYPoFxg6GAbR3rE1sQ8gq58F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43558"/>
            <a:ext cx="68407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 boy </a:t>
            </a:r>
            <a:r>
              <a:rPr lang="en-GB" smtClean="0"/>
              <a:t>called Jonathan</a:t>
            </a:r>
            <a:br>
              <a:rPr lang="en-GB" smtClean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PACT TOOLS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5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83518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the Practitioner consider the following;-</a:t>
            </a:r>
          </a:p>
          <a:p>
            <a:endParaRPr lang="en-GB" dirty="0"/>
          </a:p>
          <a:p>
            <a:r>
              <a:rPr lang="en-GB" dirty="0" smtClean="0"/>
              <a:t>Strengths- What’s going well for Jonathan</a:t>
            </a:r>
          </a:p>
          <a:p>
            <a:endParaRPr lang="en-GB" dirty="0"/>
          </a:p>
          <a:p>
            <a:r>
              <a:rPr lang="en-GB" dirty="0" smtClean="0"/>
              <a:t>Young person’s- View</a:t>
            </a:r>
          </a:p>
          <a:p>
            <a:endParaRPr lang="en-GB" dirty="0"/>
          </a:p>
          <a:p>
            <a:r>
              <a:rPr lang="en-GB" dirty="0" smtClean="0"/>
              <a:t>Parents -Views</a:t>
            </a:r>
          </a:p>
          <a:p>
            <a:endParaRPr lang="en-GB" dirty="0"/>
          </a:p>
          <a:p>
            <a:r>
              <a:rPr lang="en-GB" dirty="0" smtClean="0"/>
              <a:t>Practitioners -Views</a:t>
            </a:r>
          </a:p>
          <a:p>
            <a:endParaRPr lang="en-GB" dirty="0"/>
          </a:p>
          <a:p>
            <a:r>
              <a:rPr lang="en-GB" dirty="0" smtClean="0"/>
              <a:t>Grey Areas</a:t>
            </a:r>
          </a:p>
          <a:p>
            <a:endParaRPr lang="en-GB" dirty="0"/>
          </a:p>
          <a:p>
            <a:r>
              <a:rPr lang="en-GB" dirty="0" smtClean="0"/>
              <a:t>The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6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Learning Lesson From Serious Case reviews  </a:t>
            </a:r>
            <a:endParaRPr lang="en-GB" sz="3200" dirty="0"/>
          </a:p>
        </p:txBody>
      </p:sp>
      <p:sp>
        <p:nvSpPr>
          <p:cNvPr id="3" name="Rectangle 2"/>
          <p:cNvSpPr/>
          <p:nvPr/>
        </p:nvSpPr>
        <p:spPr>
          <a:xfrm>
            <a:off x="755576" y="699542"/>
            <a:ext cx="7200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Neglect is much more prevalent in serious case reviews than had previously been understood (neglect was present in 60% of the 139 reviews from 2009-2011)</a:t>
            </a:r>
          </a:p>
          <a:p>
            <a:r>
              <a:rPr lang="en-GB" sz="1600" dirty="0"/>
              <a:t>Neglect can be life threatening and needs to be treated with as much urgency as other categories of </a:t>
            </a:r>
            <a:r>
              <a:rPr lang="en-GB" sz="1600" dirty="0" smtClean="0"/>
              <a:t>maltreatment.</a:t>
            </a:r>
            <a:endParaRPr lang="en-GB" sz="1600" dirty="0"/>
          </a:p>
          <a:p>
            <a:r>
              <a:rPr lang="en-GB" sz="1600" dirty="0"/>
              <a:t>Neglect with the most serious outcomes is not confined to the youngest children, and occurs across all </a:t>
            </a:r>
            <a:r>
              <a:rPr lang="en-GB" sz="1600" dirty="0" smtClean="0"/>
              <a:t>ages.</a:t>
            </a:r>
            <a:endParaRPr lang="en-GB" sz="1600" dirty="0"/>
          </a:p>
          <a:p>
            <a:r>
              <a:rPr lang="en-GB" sz="1600" dirty="0"/>
              <a:t>The possibility that in a very small minority of cases neglect will be fatal, or cause grave harm, should be part of a practitioner's </a:t>
            </a:r>
            <a:r>
              <a:rPr lang="en-GB" sz="1600" dirty="0" smtClean="0"/>
              <a:t>mind-set. </a:t>
            </a:r>
            <a:r>
              <a:rPr lang="en-GB" sz="1600" dirty="0"/>
              <a:t>Practitioners, managers, policy makers and decision makers should be discouraged from minimising or downgrading the harm that can come from neglect and discouraged from allowing neglect cases to </a:t>
            </a:r>
            <a:r>
              <a:rPr lang="en-GB" sz="1600" dirty="0" smtClean="0"/>
              <a:t>drift.</a:t>
            </a:r>
            <a:endParaRPr lang="en-GB" sz="1600" dirty="0"/>
          </a:p>
          <a:p>
            <a:r>
              <a:rPr lang="en-GB" sz="1600" dirty="0"/>
              <a:t>The key aim for the practitioner working with neglect is to ensure a healthy living environment and healthy relationships for children</a:t>
            </a:r>
          </a:p>
        </p:txBody>
      </p:sp>
    </p:spTree>
    <p:extLst>
      <p:ext uri="{BB962C8B-B14F-4D97-AF65-F5344CB8AC3E}">
        <p14:creationId xmlns:p14="http://schemas.microsoft.com/office/powerpoint/2010/main" val="31991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 you see me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55777" y="163564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Video on the journey of the child living with neglect.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52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590"/>
            <a:ext cx="8229600" cy="720079"/>
          </a:xfrm>
        </p:spPr>
        <p:txBody>
          <a:bodyPr/>
          <a:lstStyle/>
          <a:p>
            <a:r>
              <a:rPr lang="en-GB" dirty="0" smtClean="0"/>
              <a:t>Thank You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38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07504" y="339503"/>
            <a:ext cx="586463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600" b="1" dirty="0" smtClean="0">
                <a:latin typeface="Arial" charset="0"/>
              </a:rPr>
              <a:t>Name Ivora Ferreira-Bean Kenneth Guy</a:t>
            </a:r>
            <a:endParaRPr lang="en-GB" altLang="en-US" sz="1600" b="1" dirty="0">
              <a:latin typeface="Arial" charset="0"/>
            </a:endParaRPr>
          </a:p>
          <a:p>
            <a:r>
              <a:rPr lang="en-GB" altLang="en-US" sz="1600" dirty="0" smtClean="0">
                <a:latin typeface="Arial" charset="0"/>
              </a:rPr>
              <a:t>Family Support and Youth Offending</a:t>
            </a:r>
            <a:endParaRPr lang="en-GB" altLang="en-US" sz="1600" dirty="0">
              <a:latin typeface="Arial" charset="0"/>
            </a:endParaRPr>
          </a:p>
          <a:p>
            <a:r>
              <a:rPr lang="en-GB" altLang="en-US" sz="1600" dirty="0">
                <a:latin typeface="Arial" charset="0"/>
              </a:rPr>
              <a:t>0121 </a:t>
            </a:r>
            <a:r>
              <a:rPr lang="en-GB" altLang="en-US" sz="1600" dirty="0" smtClean="0">
                <a:latin typeface="Arial" charset="0"/>
              </a:rPr>
              <a:t>6754759</a:t>
            </a:r>
            <a:endParaRPr lang="en-GB" altLang="en-US" sz="1600" dirty="0">
              <a:latin typeface="Arial" charset="0"/>
            </a:endParaRPr>
          </a:p>
          <a:p>
            <a:endParaRPr lang="en-GB" altLang="en-US" sz="1600" u="sng" dirty="0" smtClean="0">
              <a:solidFill>
                <a:srgbClr val="0070C0"/>
              </a:solidFill>
              <a:latin typeface="Arial" charset="0"/>
              <a:hlinkClick r:id="rId2"/>
            </a:endParaRPr>
          </a:p>
          <a:p>
            <a:endParaRPr lang="en-GB" altLang="en-US" sz="1600" u="sng" dirty="0">
              <a:solidFill>
                <a:srgbClr val="0070C0"/>
              </a:solidFill>
              <a:latin typeface="Arial" charset="0"/>
              <a:hlinkClick r:id="rId2"/>
            </a:endParaRPr>
          </a:p>
          <a:p>
            <a:r>
              <a:rPr lang="en-GB" altLang="en-US" sz="1600" u="sng" dirty="0" smtClean="0">
                <a:solidFill>
                  <a:srgbClr val="0070C0"/>
                </a:solidFill>
                <a:latin typeface="Arial" charset="0"/>
                <a:hlinkClick r:id="rId2"/>
              </a:rPr>
              <a:t>Ivora.Ferre</a:t>
            </a:r>
            <a:r>
              <a:rPr lang="en-GB" altLang="en-US" sz="1600" dirty="0" smtClean="0">
                <a:solidFill>
                  <a:srgbClr val="0070C0"/>
                </a:solidFill>
                <a:latin typeface="Arial" charset="0"/>
                <a:hlinkClick r:id="rId2"/>
              </a:rPr>
              <a:t>ira-Bean@birminghamchildrenstrust.co.uk</a:t>
            </a:r>
            <a:endParaRPr lang="en-GB" altLang="en-US" sz="1600" dirty="0" smtClean="0">
              <a:solidFill>
                <a:srgbClr val="0070C0"/>
              </a:solidFill>
              <a:latin typeface="Arial" charset="0"/>
            </a:endParaRPr>
          </a:p>
          <a:p>
            <a:r>
              <a:rPr lang="en-GB" altLang="en-US" sz="1600" dirty="0" err="1" smtClean="0">
                <a:solidFill>
                  <a:srgbClr val="0070C0"/>
                </a:solidFill>
                <a:latin typeface="Arial" charset="0"/>
              </a:rPr>
              <a:t>Kenneth.Guy</a:t>
            </a:r>
            <a:r>
              <a:rPr lang="en-GB" altLang="en-US" sz="1600" dirty="0" err="1">
                <a:solidFill>
                  <a:srgbClr val="0070C0"/>
                </a:solidFill>
                <a:latin typeface="Arial" charset="0"/>
                <a:hlinkClick r:id="rId2"/>
              </a:rPr>
              <a:t>@birminghamchildrenstrust.co.u</a:t>
            </a:r>
            <a:endParaRPr lang="en-GB" altLang="en-US" sz="1600" dirty="0">
              <a:solidFill>
                <a:srgbClr val="0070C0"/>
              </a:solidFill>
              <a:latin typeface="Arial" charset="0"/>
            </a:endParaRPr>
          </a:p>
          <a:p>
            <a:endParaRPr lang="en-GB" altLang="en-US" sz="2000" dirty="0">
              <a:latin typeface="Arial" charset="0"/>
            </a:endParaRPr>
          </a:p>
          <a:p>
            <a:r>
              <a:rPr lang="en-GB" altLang="en-US" sz="2000" dirty="0">
                <a:latin typeface="Arial" charset="0"/>
              </a:rPr>
              <a:t> </a:t>
            </a:r>
            <a:r>
              <a:rPr lang="en-GB" altLang="en-US" sz="2000" dirty="0" smtClean="0">
                <a:latin typeface="Arial" charset="0"/>
              </a:rPr>
              <a:t>    @</a:t>
            </a:r>
            <a:r>
              <a:rPr lang="en-GB" altLang="en-US" sz="2000" dirty="0">
                <a:latin typeface="Arial" charset="0"/>
              </a:rPr>
              <a:t>Twitter </a:t>
            </a:r>
            <a:r>
              <a:rPr lang="en-GB" altLang="en-US" sz="2000" dirty="0" err="1" smtClean="0">
                <a:latin typeface="Arial" charset="0"/>
              </a:rPr>
              <a:t>account</a:t>
            </a:r>
            <a:r>
              <a:rPr lang="en-GB" sz="2000" dirty="0" err="1"/>
              <a:t>@Bhamchildtrust</a:t>
            </a:r>
            <a:endParaRPr lang="en-GB" sz="2000" dirty="0"/>
          </a:p>
          <a:p>
            <a:endParaRPr lang="en-GB" altLang="en-US" sz="2000" dirty="0" smtClean="0">
              <a:latin typeface="Arial" charset="0"/>
            </a:endParaRPr>
          </a:p>
          <a:p>
            <a:endParaRPr lang="en-GB" altLang="en-US" sz="2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" y="2427734"/>
            <a:ext cx="441771" cy="3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2753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Adolescents living with Child abuse Neglect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395536" y="1335421"/>
            <a:ext cx="87484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+mj-lt"/>
              </a:rPr>
              <a:t>Recognising and responding to child abuse and neglect, or its early signs, is </a:t>
            </a:r>
            <a:r>
              <a:rPr lang="en-GB" sz="1600" dirty="0" smtClean="0">
                <a:latin typeface="+mj-lt"/>
              </a:rPr>
              <a:t>a complex issue. However practitioners need to always remember that child neglect is abuse and should be treated and responded to as such.</a:t>
            </a:r>
          </a:p>
          <a:p>
            <a:r>
              <a:rPr lang="en-GB" sz="1400" dirty="0" smtClean="0">
                <a:latin typeface="+mj-lt"/>
              </a:rPr>
              <a:t>Key challenges practitioners </a:t>
            </a:r>
            <a:r>
              <a:rPr lang="en-GB" sz="1400" dirty="0">
                <a:latin typeface="+mj-lt"/>
              </a:rPr>
              <a:t>face may include</a:t>
            </a:r>
            <a:r>
              <a:rPr lang="en-GB" sz="1400" dirty="0" smtClean="0">
                <a:latin typeface="+mj-lt"/>
              </a:rPr>
              <a:t>:-</a:t>
            </a:r>
            <a:endParaRPr lang="en-GB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Knowing 'when to be worried' that a child or young person is being abused or neglected, </a:t>
            </a:r>
            <a:r>
              <a:rPr lang="en-GB" sz="1400" dirty="0" smtClean="0">
                <a:latin typeface="+mj-lt"/>
              </a:rPr>
              <a:t>and how </a:t>
            </a:r>
            <a:r>
              <a:rPr lang="en-GB" sz="1400" dirty="0">
                <a:latin typeface="+mj-lt"/>
              </a:rPr>
              <a:t>serious a cause for concern different indicators may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Assessing levels of risk and need in relation to child abuse and neglect.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Knowing what early help interventions are effective when there are early signs of child </a:t>
            </a:r>
            <a:r>
              <a:rPr lang="en-GB" sz="1400" dirty="0" smtClean="0">
                <a:latin typeface="+mj-lt"/>
              </a:rPr>
              <a:t>abuse and </a:t>
            </a:r>
            <a:r>
              <a:rPr lang="en-GB" sz="1400" dirty="0">
                <a:latin typeface="+mj-lt"/>
              </a:rPr>
              <a:t>neglect.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j-lt"/>
              </a:rPr>
              <a:t>Knowing what interventions are effective in helping children and young people to recover</a:t>
            </a:r>
          </a:p>
          <a:p>
            <a:r>
              <a:rPr lang="en-GB" sz="1400" dirty="0" smtClean="0">
                <a:latin typeface="+mj-lt"/>
              </a:rPr>
              <a:t>      following </a:t>
            </a:r>
            <a:r>
              <a:rPr lang="en-GB" sz="1400" dirty="0">
                <a:latin typeface="+mj-lt"/>
              </a:rPr>
              <a:t>child abuse and neglect, and to support families in which there has been child </a:t>
            </a:r>
            <a:r>
              <a:rPr lang="en-GB" sz="1400" dirty="0" smtClean="0">
                <a:latin typeface="+mj-lt"/>
              </a:rPr>
              <a:t>abuse</a:t>
            </a:r>
          </a:p>
          <a:p>
            <a:r>
              <a:rPr lang="en-GB" sz="1400" dirty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     and </a:t>
            </a:r>
            <a:r>
              <a:rPr lang="en-GB" sz="1400" dirty="0">
                <a:latin typeface="+mj-lt"/>
              </a:rPr>
              <a:t>neglect</a:t>
            </a:r>
            <a:r>
              <a:rPr lang="en-GB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3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3159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Practitioners </a:t>
            </a:r>
            <a:r>
              <a:rPr lang="en-GB" sz="1600" dirty="0"/>
              <a:t>must comply with the statutory functions of the agencies they work for under </a:t>
            </a:r>
            <a:r>
              <a:rPr lang="en-GB" sz="1600" dirty="0" smtClean="0"/>
              <a:t>the </a:t>
            </a:r>
            <a:r>
              <a:rPr lang="en-GB" sz="1600" b="1" dirty="0" smtClean="0"/>
              <a:t>Children </a:t>
            </a:r>
            <a:r>
              <a:rPr lang="en-GB" sz="1600" b="1" dirty="0"/>
              <a:t>Act 1989 and Children Act 2004</a:t>
            </a:r>
            <a:r>
              <a:rPr lang="en-GB" sz="1600" dirty="0"/>
              <a:t>, </a:t>
            </a:r>
            <a:r>
              <a:rPr lang="en-GB" sz="1600" b="1" dirty="0"/>
              <a:t>the Children and Families Act 2014 and the </a:t>
            </a:r>
            <a:r>
              <a:rPr lang="en-GB" sz="1600" b="1" dirty="0" smtClean="0"/>
              <a:t>Children and </a:t>
            </a:r>
            <a:r>
              <a:rPr lang="en-GB" sz="1600" b="1" dirty="0"/>
              <a:t>Social Work Act 2017 </a:t>
            </a:r>
            <a:r>
              <a:rPr lang="en-GB" sz="1600" dirty="0"/>
              <a:t>and any other legislation relevant to their profession.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They </a:t>
            </a:r>
            <a:r>
              <a:rPr lang="en-GB" sz="1600" dirty="0"/>
              <a:t>must </a:t>
            </a:r>
            <a:r>
              <a:rPr lang="en-GB" sz="1600" dirty="0" smtClean="0"/>
              <a:t>also comply </a:t>
            </a:r>
            <a:r>
              <a:rPr lang="en-GB" sz="1600" dirty="0"/>
              <a:t>with the statutory guidance </a:t>
            </a:r>
            <a:r>
              <a:rPr lang="en-GB" sz="1600" dirty="0" smtClean="0"/>
              <a:t>in </a:t>
            </a:r>
            <a:r>
              <a:rPr lang="en-GB" sz="1600" b="1" dirty="0" smtClean="0"/>
              <a:t>Working </a:t>
            </a:r>
            <a:r>
              <a:rPr lang="en-GB" sz="1600" b="1" dirty="0"/>
              <a:t>together to safeguard </a:t>
            </a:r>
            <a:r>
              <a:rPr lang="en-GB" sz="1600" b="1" dirty="0" smtClean="0"/>
              <a:t>children</a:t>
            </a:r>
            <a:r>
              <a:rPr lang="en-GB" sz="1600" dirty="0"/>
              <a:t> </a:t>
            </a:r>
            <a:r>
              <a:rPr lang="en-GB" sz="1600" b="1" dirty="0" smtClean="0"/>
              <a:t>(2018).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Practitioners</a:t>
            </a:r>
            <a:r>
              <a:rPr lang="en-GB" sz="1600" dirty="0"/>
              <a:t> </a:t>
            </a:r>
            <a:r>
              <a:rPr lang="en-GB" sz="1600" dirty="0" smtClean="0"/>
              <a:t>should </a:t>
            </a:r>
            <a:r>
              <a:rPr lang="en-GB" sz="1600" dirty="0"/>
              <a:t>also follow the non-statutory guidance in the </a:t>
            </a:r>
            <a:r>
              <a:rPr lang="en-GB" sz="1600" b="1" dirty="0"/>
              <a:t>Department for Education's What to do </a:t>
            </a:r>
            <a:r>
              <a:rPr lang="en-GB" sz="1600" b="1" dirty="0" smtClean="0"/>
              <a:t>if you're </a:t>
            </a:r>
            <a:r>
              <a:rPr lang="en-GB" sz="1600" b="1" dirty="0"/>
              <a:t>worried about a </a:t>
            </a:r>
            <a:r>
              <a:rPr lang="en-GB" sz="1600" b="1" dirty="0" smtClean="0"/>
              <a:t>child</a:t>
            </a:r>
            <a:r>
              <a:rPr lang="en-GB" sz="1600" b="1" dirty="0"/>
              <a:t> </a:t>
            </a:r>
            <a:r>
              <a:rPr lang="en-GB" sz="1600" b="1" dirty="0" smtClean="0"/>
              <a:t>(2015).</a:t>
            </a:r>
            <a:endParaRPr lang="en-GB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483518"/>
            <a:ext cx="538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What The Law States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184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800" b="1" dirty="0" smtClean="0"/>
              <a:t>Facts linked to child neglect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>
                <a:latin typeface="+mn-lt"/>
              </a:rPr>
              <a:t>Children </a:t>
            </a:r>
            <a:r>
              <a:rPr lang="en-GB" sz="1400" dirty="0">
                <a:latin typeface="+mn-lt"/>
              </a:rPr>
              <a:t>from low-income families are 4 times more likely to experience mental health problems than </a:t>
            </a:r>
            <a:r>
              <a:rPr lang="en-GB" sz="1400" dirty="0" smtClean="0">
                <a:latin typeface="+mn-lt"/>
              </a:rPr>
              <a:t>children from </a:t>
            </a:r>
            <a:r>
              <a:rPr lang="en-GB" sz="1400" dirty="0">
                <a:latin typeface="+mn-lt"/>
              </a:rPr>
              <a:t>higher-income families. </a:t>
            </a:r>
            <a:r>
              <a:rPr lang="en-GB" sz="1400" dirty="0" smtClean="0">
                <a:latin typeface="+mn-lt"/>
              </a:rPr>
              <a:t>(</a:t>
            </a:r>
            <a:r>
              <a:rPr lang="en-GB" sz="1400" dirty="0">
                <a:latin typeface="+mn-lt"/>
              </a:rPr>
              <a:t>Morrison </a:t>
            </a:r>
            <a:r>
              <a:rPr lang="en-GB" sz="1400" dirty="0" err="1">
                <a:latin typeface="+mn-lt"/>
              </a:rPr>
              <a:t>Gutman</a:t>
            </a:r>
            <a:r>
              <a:rPr lang="en-GB" sz="1400" dirty="0">
                <a:latin typeface="+mn-lt"/>
              </a:rPr>
              <a:t> et al., 2015) </a:t>
            </a:r>
            <a:r>
              <a:rPr lang="en-GB" sz="1400" dirty="0" smtClean="0">
                <a:latin typeface="+mn-lt"/>
              </a:rPr>
              <a:t/>
            </a:r>
            <a:br>
              <a:rPr lang="en-GB" sz="1400" dirty="0" smtClean="0">
                <a:latin typeface="+mn-lt"/>
              </a:rPr>
            </a:br>
            <a:r>
              <a:rPr lang="en-GB" sz="1400" dirty="0" smtClean="0">
                <a:latin typeface="+mn-lt"/>
              </a:rPr>
              <a:t/>
            </a:r>
            <a:br>
              <a:rPr lang="en-GB" sz="1400" dirty="0" smtClean="0">
                <a:latin typeface="+mn-lt"/>
              </a:rPr>
            </a:br>
            <a:r>
              <a:rPr lang="en-GB" sz="1400" dirty="0" smtClean="0">
                <a:latin typeface="+mn-lt"/>
              </a:rPr>
              <a:t>75</a:t>
            </a:r>
            <a:r>
              <a:rPr lang="en-GB" sz="1400" dirty="0">
                <a:latin typeface="+mn-lt"/>
              </a:rPr>
              <a:t>% of adults with a diagnosable mental health problem experience the first symptoms by the </a:t>
            </a:r>
            <a:r>
              <a:rPr lang="en-GB" sz="1400" dirty="0" smtClean="0">
                <a:latin typeface="+mn-lt"/>
              </a:rPr>
              <a:t>age of 24. (Kessler et al., 2005; </a:t>
            </a:r>
            <a:r>
              <a:rPr lang="en-GB" sz="1400" dirty="0" err="1" smtClean="0">
                <a:latin typeface="+mn-lt"/>
              </a:rPr>
              <a:t>McGorry</a:t>
            </a:r>
            <a:r>
              <a:rPr lang="en-GB" sz="1400" dirty="0" smtClean="0">
                <a:latin typeface="+mn-lt"/>
              </a:rPr>
              <a:t> et al., 2007)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/>
            </a:r>
            <a:br>
              <a:rPr lang="en-GB" sz="1400" dirty="0" smtClean="0">
                <a:latin typeface="+mn-lt"/>
              </a:rPr>
            </a:br>
            <a:r>
              <a:rPr lang="en-GB" sz="1400" dirty="0">
                <a:latin typeface="+mn-lt"/>
              </a:rPr>
              <a:t/>
            </a:r>
            <a:br>
              <a:rPr lang="en-GB" sz="1400" dirty="0">
                <a:latin typeface="+mn-lt"/>
              </a:rPr>
            </a:br>
            <a:r>
              <a:rPr lang="en-GB" sz="1400" dirty="0" smtClean="0">
                <a:latin typeface="+mn-lt"/>
              </a:rPr>
              <a:t>Suicide </a:t>
            </a:r>
            <a:r>
              <a:rPr lang="en-GB" sz="1400" dirty="0">
                <a:latin typeface="+mn-lt"/>
              </a:rPr>
              <a:t>is the largest cause of mortality for young people under 35.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(Papyrus, 2018 </a:t>
            </a:r>
            <a:r>
              <a:rPr lang="en-GB" sz="1400" dirty="0" smtClean="0">
                <a:latin typeface="+mn-lt"/>
              </a:rPr>
              <a:t/>
            </a:r>
            <a:br>
              <a:rPr lang="en-GB" sz="1400" dirty="0" smtClean="0">
                <a:latin typeface="+mn-lt"/>
              </a:rPr>
            </a:br>
            <a:r>
              <a:rPr lang="en-GB" sz="1400" dirty="0">
                <a:latin typeface="+mn-lt"/>
              </a:rPr>
              <a:t/>
            </a:r>
            <a:br>
              <a:rPr lang="en-GB" sz="1400" dirty="0">
                <a:latin typeface="+mn-lt"/>
              </a:rPr>
            </a:br>
            <a:r>
              <a:rPr lang="en-GB" sz="1400" dirty="0" smtClean="0">
                <a:latin typeface="+mn-lt"/>
              </a:rPr>
              <a:t>Children </a:t>
            </a:r>
            <a:r>
              <a:rPr lang="en-GB" sz="1400" dirty="0">
                <a:latin typeface="+mn-lt"/>
              </a:rPr>
              <a:t>affected by learning disabilities are: </a:t>
            </a:r>
            <a:r>
              <a:rPr lang="en-GB" sz="1400" dirty="0" smtClean="0">
                <a:latin typeface="+mn-lt"/>
              </a:rPr>
              <a:t>6 </a:t>
            </a:r>
            <a:r>
              <a:rPr lang="en-GB" sz="1400" dirty="0">
                <a:latin typeface="+mn-lt"/>
              </a:rPr>
              <a:t>times more likely to experience conduct disorder;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4 times more likely to have a diagnosable emotional mental health problem; </a:t>
            </a:r>
            <a:r>
              <a:rPr lang="en-GB" sz="1400" dirty="0" smtClean="0">
                <a:latin typeface="+mn-lt"/>
              </a:rPr>
              <a:t>Nearly </a:t>
            </a:r>
            <a:r>
              <a:rPr lang="en-GB" sz="1400" dirty="0">
                <a:latin typeface="+mn-lt"/>
              </a:rPr>
              <a:t>2 times as likely to experience a depressive episode</a:t>
            </a:r>
            <a:r>
              <a:rPr lang="en-GB" sz="1400" dirty="0" smtClean="0">
                <a:latin typeface="+mn-lt"/>
              </a:rPr>
              <a:t>.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(</a:t>
            </a:r>
            <a:r>
              <a:rPr lang="en-GB" sz="1400" dirty="0">
                <a:latin typeface="+mn-lt"/>
              </a:rPr>
              <a:t>Emerson &amp; Hatton, 2007)</a:t>
            </a:r>
          </a:p>
        </p:txBody>
      </p:sp>
    </p:spTree>
    <p:extLst>
      <p:ext uri="{BB962C8B-B14F-4D97-AF65-F5344CB8AC3E}">
        <p14:creationId xmlns:p14="http://schemas.microsoft.com/office/powerpoint/2010/main" val="27471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9543"/>
            <a:ext cx="7772400" cy="576063"/>
          </a:xfrm>
        </p:spPr>
        <p:txBody>
          <a:bodyPr/>
          <a:lstStyle/>
          <a:p>
            <a:r>
              <a:rPr lang="en-GB" sz="1800" dirty="0"/>
              <a:t>R</a:t>
            </a:r>
            <a:r>
              <a:rPr lang="en-GB" sz="1800" dirty="0" smtClean="0"/>
              <a:t>isk </a:t>
            </a:r>
            <a:r>
              <a:rPr lang="en-GB" sz="1800" dirty="0"/>
              <a:t>factors that can be linked to young people and neglect</a:t>
            </a:r>
            <a:br>
              <a:rPr lang="en-GB" sz="1800" dirty="0"/>
            </a:br>
            <a:r>
              <a:rPr lang="en-GB" sz="4800" dirty="0"/>
              <a:t/>
            </a:r>
            <a:br>
              <a:rPr lang="en-GB" sz="4800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275606"/>
            <a:ext cx="2880320" cy="27363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Mental health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CSE ( Child sexual Exploitation)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Gang Affiliation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Bullying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Child Trafficking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Disability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Domestic Abuse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School Exclusion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Force Marriage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County Line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 Poverty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No access to public funds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tx1"/>
                </a:solidFill>
              </a:rPr>
              <a:t>Young carers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1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75606"/>
            <a:ext cx="3067050" cy="24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Other risk factors that can be linked to young people and neglect</a:t>
            </a:r>
            <a:r>
              <a:rPr lang="en-GB" dirty="0"/>
              <a:t/>
            </a:r>
            <a:br>
              <a:rPr lang="en-GB" dirty="0"/>
            </a:br>
            <a:r>
              <a:rPr lang="en-GB" sz="9600" dirty="0"/>
              <a:t/>
            </a:r>
            <a:br>
              <a:rPr lang="en-GB" sz="9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39751"/>
          </a:xfrm>
        </p:spPr>
        <p:txBody>
          <a:bodyPr/>
          <a:lstStyle/>
          <a:p>
            <a:r>
              <a:rPr lang="en-GB" sz="1400" dirty="0" smtClean="0"/>
              <a:t>Attendance </a:t>
            </a:r>
          </a:p>
          <a:p>
            <a:r>
              <a:rPr lang="en-GB" sz="1400" dirty="0" smtClean="0"/>
              <a:t>No school place</a:t>
            </a:r>
          </a:p>
          <a:p>
            <a:r>
              <a:rPr lang="en-GB" sz="1400" dirty="0" smtClean="0"/>
              <a:t>Child with missing episodes</a:t>
            </a:r>
          </a:p>
          <a:p>
            <a:r>
              <a:rPr lang="en-GB" sz="1400" dirty="0" smtClean="0"/>
              <a:t>Youth Violence</a:t>
            </a:r>
          </a:p>
          <a:p>
            <a:r>
              <a:rPr lang="en-GB" sz="1400" dirty="0" smtClean="0"/>
              <a:t>NEET (Not in education / employment /training)</a:t>
            </a:r>
          </a:p>
          <a:p>
            <a:r>
              <a:rPr lang="en-GB" sz="1400" dirty="0" smtClean="0"/>
              <a:t>Modern Day Slavery </a:t>
            </a:r>
          </a:p>
          <a:p>
            <a:pPr marL="0" indent="0">
              <a:buNone/>
            </a:pPr>
            <a:r>
              <a:rPr lang="en-GB" sz="1400" dirty="0" smtClean="0"/>
              <a:t> </a:t>
            </a:r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8275" y="743347"/>
            <a:ext cx="21907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Vulnerabilities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95536" y="987574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Vulnerability factors are factors that are known to increase the risk of child abuse and neglect. </a:t>
            </a:r>
            <a:endParaRPr lang="en-GB" dirty="0" smtClean="0"/>
          </a:p>
          <a:p>
            <a:r>
              <a:rPr lang="en-GB" dirty="0" smtClean="0"/>
              <a:t>The</a:t>
            </a:r>
            <a:r>
              <a:rPr lang="en-GB" dirty="0"/>
              <a:t> </a:t>
            </a:r>
            <a:r>
              <a:rPr lang="en-GB" dirty="0" smtClean="0"/>
              <a:t>presence </a:t>
            </a:r>
            <a:r>
              <a:rPr lang="en-GB" dirty="0"/>
              <a:t>of these factors does not mean that child abuse or neglect will occur, but </a:t>
            </a:r>
            <a:r>
              <a:rPr lang="en-GB" dirty="0" smtClean="0"/>
              <a:t>practitioners should </a:t>
            </a:r>
            <a:r>
              <a:rPr lang="en-GB" dirty="0"/>
              <a:t>use their </a:t>
            </a:r>
            <a:r>
              <a:rPr lang="en-GB" i="1" dirty="0"/>
              <a:t>professional judgement </a:t>
            </a:r>
            <a:r>
              <a:rPr lang="en-GB" dirty="0"/>
              <a:t>to assess </a:t>
            </a:r>
            <a:r>
              <a:rPr lang="en-GB" dirty="0" smtClean="0"/>
              <a:t>their significance </a:t>
            </a:r>
            <a:r>
              <a:rPr lang="en-GB" dirty="0"/>
              <a:t>in a particular child, </a:t>
            </a:r>
            <a:r>
              <a:rPr lang="en-GB" dirty="0" smtClean="0"/>
              <a:t>young person or their family.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Recognise </a:t>
            </a:r>
            <a:r>
              <a:rPr lang="en-GB" dirty="0"/>
              <a:t>that vulnerability factors can be interrelated, and that </a:t>
            </a:r>
            <a:r>
              <a:rPr lang="en-GB" dirty="0" smtClean="0"/>
              <a:t>separate factors </a:t>
            </a:r>
            <a:r>
              <a:rPr lang="en-GB" dirty="0"/>
              <a:t>can combine to increase the risk of harm to a child or young </a:t>
            </a:r>
            <a:r>
              <a:rPr lang="en-GB" dirty="0" smtClean="0"/>
              <a:t>person. Take </a:t>
            </a:r>
            <a:r>
              <a:rPr lang="en-GB" dirty="0"/>
              <a:t>into account socioeconomic vulnerability factors for child abuse </a:t>
            </a:r>
            <a:r>
              <a:rPr lang="en-GB" dirty="0" smtClean="0"/>
              <a:t>and neglect</a:t>
            </a:r>
            <a:r>
              <a:rPr lang="en-GB" dirty="0"/>
              <a:t>, such as </a:t>
            </a:r>
            <a:r>
              <a:rPr lang="en-GB" b="1" i="1" dirty="0"/>
              <a:t>poverty and poor housing</a:t>
            </a:r>
            <a:r>
              <a:rPr lang="en-GB" b="1" dirty="0"/>
              <a:t>.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38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Factors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3568" y="86359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Recognise that the following parental factors increase vulnerability to child</a:t>
            </a:r>
          </a:p>
          <a:p>
            <a:r>
              <a:rPr lang="en-GB" dirty="0"/>
              <a:t>abuse and neglect, and that these may be compounded if the parent or carer</a:t>
            </a:r>
          </a:p>
          <a:p>
            <a:r>
              <a:rPr lang="en-GB" dirty="0"/>
              <a:t>lacks support from family or friends: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Substance misuse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history of domestic abuse, including sexual violence or exploitation.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Emotional volatility or having problems managing anger.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Mental health problems which have a significant impact on the tasks of </a:t>
            </a:r>
            <a:r>
              <a:rPr lang="en-GB" dirty="0" smtClean="0"/>
              <a:t>parenting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ACE’s- physical and mental abuse to neglect and household </a:t>
            </a:r>
            <a:r>
              <a:rPr lang="en-GB" dirty="0" smtClean="0"/>
              <a:t>dysfunction (</a:t>
            </a:r>
            <a:r>
              <a:rPr lang="en-GB" dirty="0"/>
              <a:t>trauma informed </a:t>
            </a:r>
            <a:r>
              <a:rPr lang="en-GB" dirty="0" smtClean="0"/>
              <a:t>practice).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5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Factors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9552" y="1140589"/>
            <a:ext cx="41044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parent or carer does not engage with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There have been 1 or more previous episodes of child abuse or neglect.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parent or carer has a mental health or substance misuse problem which has a</a:t>
            </a:r>
          </a:p>
          <a:p>
            <a:r>
              <a:rPr lang="en-GB" sz="1600" dirty="0" smtClean="0"/>
              <a:t>      significant </a:t>
            </a:r>
            <a:r>
              <a:rPr lang="en-GB" sz="1600" dirty="0"/>
              <a:t>impact on the tasks </a:t>
            </a:r>
            <a:r>
              <a:rPr lang="en-GB" sz="1600" dirty="0" smtClean="0"/>
              <a:t>of parenting.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There </a:t>
            </a:r>
            <a:r>
              <a:rPr lang="en-GB" sz="1600" dirty="0"/>
              <a:t>is chronic parental stress.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parent or carer experienced abuse or neglect as a child</a:t>
            </a:r>
            <a:r>
              <a:rPr lang="en-GB" sz="1600" dirty="0" smtClean="0"/>
              <a:t>.</a:t>
            </a:r>
          </a:p>
          <a:p>
            <a:endParaRPr lang="en-GB" sz="1600" dirty="0"/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059583"/>
            <a:ext cx="397224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9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1091</Words>
  <Application>Microsoft Office PowerPoint</Application>
  <PresentationFormat>On-screen Show (16:9)</PresentationFormat>
  <Paragraphs>139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 Facts linked to child neglect  Children from low-income families are 4 times more likely to experience mental health problems than children from higher-income families. (Morrison Gutman et al., 2015)   75% of adults with a diagnosable mental health problem experience the first symptoms by the age of 24. (Kessler et al., 2005; McGorry et al., 2007)   Suicide is the largest cause of mortality for young people under 35.  (Papyrus, 2018   Children affected by learning disabilities are: 6 times more likely to experience conduct disorder; 4 times more likely to have a diagnosable emotional mental health problem; Nearly 2 times as likely to experience a depressive episode. (Emerson &amp; Hatton, 2007)</vt:lpstr>
      <vt:lpstr>Risk factors that can be linked to young people and neglect  </vt:lpstr>
      <vt:lpstr>Other risk factors that can be linked to young people and neglect  </vt:lpstr>
      <vt:lpstr>Vulnerabilities </vt:lpstr>
      <vt:lpstr>Family Factors</vt:lpstr>
      <vt:lpstr>Family Factors </vt:lpstr>
      <vt:lpstr>Environmental Factors</vt:lpstr>
      <vt:lpstr>Adolescents and neglect</vt:lpstr>
      <vt:lpstr>ACES</vt:lpstr>
      <vt:lpstr>Case Study  A boy called Jonathan  PACT TOOLS </vt:lpstr>
      <vt:lpstr>PowerPoint Presentation</vt:lpstr>
      <vt:lpstr>Learning Lesson From Serious Case reviews  </vt:lpstr>
      <vt:lpstr>Can you see me</vt:lpstr>
      <vt:lpstr>Thank You </vt:lpstr>
      <vt:lpstr>PowerPoint Presentation</vt:lpstr>
    </vt:vector>
  </TitlesOfParts>
  <Company>Service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Birmingham</dc:creator>
  <cp:lastModifiedBy>Jane Daniel</cp:lastModifiedBy>
  <cp:revision>66</cp:revision>
  <cp:lastPrinted>2018-01-29T15:09:35Z</cp:lastPrinted>
  <dcterms:created xsi:type="dcterms:W3CDTF">2018-01-29T13:00:28Z</dcterms:created>
  <dcterms:modified xsi:type="dcterms:W3CDTF">2019-07-04T08:12:24Z</dcterms:modified>
</cp:coreProperties>
</file>