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6"/>
  </p:notesMasterIdLst>
  <p:sldIdLst>
    <p:sldId id="256" r:id="rId6"/>
    <p:sldId id="257" r:id="rId7"/>
    <p:sldId id="262" r:id="rId8"/>
    <p:sldId id="267" r:id="rId9"/>
    <p:sldId id="268" r:id="rId10"/>
    <p:sldId id="258" r:id="rId11"/>
    <p:sldId id="269" r:id="rId12"/>
    <p:sldId id="270" r:id="rId13"/>
    <p:sldId id="263" r:id="rId14"/>
    <p:sldId id="261" r:id="rId15"/>
    <p:sldId id="264" r:id="rId16"/>
    <p:sldId id="259" r:id="rId17"/>
    <p:sldId id="266" r:id="rId18"/>
    <p:sldId id="272" r:id="rId19"/>
    <p:sldId id="273" r:id="rId20"/>
    <p:sldId id="277" r:id="rId21"/>
    <p:sldId id="274" r:id="rId22"/>
    <p:sldId id="275" r:id="rId23"/>
    <p:sldId id="276" r:id="rId24"/>
    <p:sldId id="271" r:id="rId25"/>
  </p:sldIdLst>
  <p:sldSz cx="9144000" cy="5143500" type="screen16x9"/>
  <p:notesSz cx="6810375" cy="9942513"/>
  <p:defaultTextStyle>
    <a:defPPr>
      <a:defRPr lang="en-GB"/>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41B6E6"/>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05" autoAdjust="0"/>
  </p:normalViewPr>
  <p:slideViewPr>
    <p:cSldViewPr>
      <p:cViewPr>
        <p:scale>
          <a:sx n="86" d="100"/>
          <a:sy n="86" d="100"/>
        </p:scale>
        <p:origin x="-1008" y="-74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1980" y="-102"/>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4E7F190F-66B1-4E7E-9E1F-E78EACDEDCFF}" type="datetimeFigureOut">
              <a:rPr lang="en-GB" smtClean="0"/>
              <a:t>05/07/2019</a:t>
            </a:fld>
            <a:endParaRPr lang="en-GB"/>
          </a:p>
        </p:txBody>
      </p:sp>
      <p:sp>
        <p:nvSpPr>
          <p:cNvPr id="4" name="Slide Image Placeholder 3"/>
          <p:cNvSpPr>
            <a:spLocks noGrp="1" noRot="1" noChangeAspect="1"/>
          </p:cNvSpPr>
          <p:nvPr>
            <p:ph type="sldImg" idx="2"/>
          </p:nvPr>
        </p:nvSpPr>
        <p:spPr>
          <a:xfrm>
            <a:off x="92075" y="746125"/>
            <a:ext cx="6626225"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908D2D95-63B4-4AAE-A2E1-76DA71FA471F}" type="slidenum">
              <a:rPr lang="en-GB" smtClean="0"/>
              <a:t>‹#›</a:t>
            </a:fld>
            <a:endParaRPr lang="en-GB"/>
          </a:p>
        </p:txBody>
      </p:sp>
    </p:spTree>
    <p:extLst>
      <p:ext uri="{BB962C8B-B14F-4D97-AF65-F5344CB8AC3E}">
        <p14:creationId xmlns:p14="http://schemas.microsoft.com/office/powerpoint/2010/main" val="3857509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 y="746125"/>
            <a:ext cx="6626225" cy="372745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8D2D95-63B4-4AAE-A2E1-76DA71FA471F}" type="slidenum">
              <a:rPr lang="en-GB" smtClean="0"/>
              <a:t>1</a:t>
            </a:fld>
            <a:endParaRPr lang="en-GB"/>
          </a:p>
        </p:txBody>
      </p:sp>
    </p:spTree>
    <p:extLst>
      <p:ext uri="{BB962C8B-B14F-4D97-AF65-F5344CB8AC3E}">
        <p14:creationId xmlns:p14="http://schemas.microsoft.com/office/powerpoint/2010/main" val="3588638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do they need? Problems with the case in that agencies</a:t>
            </a:r>
            <a:r>
              <a:rPr lang="en-GB" baseline="0" dirty="0" smtClean="0"/>
              <a:t> knew different things</a:t>
            </a:r>
            <a:endParaRPr lang="en-GB" dirty="0"/>
          </a:p>
        </p:txBody>
      </p:sp>
      <p:sp>
        <p:nvSpPr>
          <p:cNvPr id="4" name="Slide Number Placeholder 3"/>
          <p:cNvSpPr>
            <a:spLocks noGrp="1"/>
          </p:cNvSpPr>
          <p:nvPr>
            <p:ph type="sldNum" sz="quarter" idx="10"/>
          </p:nvPr>
        </p:nvSpPr>
        <p:spPr/>
        <p:txBody>
          <a:bodyPr/>
          <a:lstStyle/>
          <a:p>
            <a:fld id="{908D2D95-63B4-4AAE-A2E1-76DA71FA471F}" type="slidenum">
              <a:rPr lang="en-GB" smtClean="0"/>
              <a:t>13</a:t>
            </a:fld>
            <a:endParaRPr lang="en-GB"/>
          </a:p>
        </p:txBody>
      </p:sp>
    </p:spTree>
    <p:extLst>
      <p:ext uri="{BB962C8B-B14F-4D97-AF65-F5344CB8AC3E}">
        <p14:creationId xmlns:p14="http://schemas.microsoft.com/office/powerpoint/2010/main" val="4163305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Those who worked ‘intensively’ never thought about neglect but Sexual Health Clinic did and referred to MASH </a:t>
            </a:r>
            <a:endParaRPr lang="en-GB" dirty="0"/>
          </a:p>
        </p:txBody>
      </p:sp>
      <p:sp>
        <p:nvSpPr>
          <p:cNvPr id="4" name="Slide Number Placeholder 3"/>
          <p:cNvSpPr>
            <a:spLocks noGrp="1"/>
          </p:cNvSpPr>
          <p:nvPr>
            <p:ph type="sldNum" sz="quarter" idx="10"/>
          </p:nvPr>
        </p:nvSpPr>
        <p:spPr/>
        <p:txBody>
          <a:bodyPr/>
          <a:lstStyle/>
          <a:p>
            <a:fld id="{908D2D95-63B4-4AAE-A2E1-76DA71FA471F}" type="slidenum">
              <a:rPr lang="en-GB" smtClean="0"/>
              <a:t>17</a:t>
            </a:fld>
            <a:endParaRPr lang="en-GB"/>
          </a:p>
        </p:txBody>
      </p:sp>
    </p:spTree>
    <p:extLst>
      <p:ext uri="{BB962C8B-B14F-4D97-AF65-F5344CB8AC3E}">
        <p14:creationId xmlns:p14="http://schemas.microsoft.com/office/powerpoint/2010/main" val="1600622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Multi-agency responses</a:t>
            </a:r>
            <a:endParaRPr lang="en-GB" dirty="0"/>
          </a:p>
        </p:txBody>
      </p:sp>
      <p:sp>
        <p:nvSpPr>
          <p:cNvPr id="4" name="Slide Number Placeholder 3"/>
          <p:cNvSpPr>
            <a:spLocks noGrp="1"/>
          </p:cNvSpPr>
          <p:nvPr>
            <p:ph type="sldNum" sz="quarter" idx="10"/>
          </p:nvPr>
        </p:nvSpPr>
        <p:spPr/>
        <p:txBody>
          <a:bodyPr/>
          <a:lstStyle/>
          <a:p>
            <a:fld id="{908D2D95-63B4-4AAE-A2E1-76DA71FA471F}" type="slidenum">
              <a:rPr lang="en-GB" smtClean="0"/>
              <a:t>19</a:t>
            </a:fld>
            <a:endParaRPr lang="en-GB"/>
          </a:p>
        </p:txBody>
      </p:sp>
    </p:spTree>
    <p:extLst>
      <p:ext uri="{BB962C8B-B14F-4D97-AF65-F5344CB8AC3E}">
        <p14:creationId xmlns:p14="http://schemas.microsoft.com/office/powerpoint/2010/main" val="3104386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 we</a:t>
            </a:r>
            <a:r>
              <a:rPr lang="en-GB" baseline="0" dirty="0" smtClean="0"/>
              <a:t> are to understand the IMPACT we need to know 3 things- these should form your assessment of the situation</a:t>
            </a:r>
            <a:endParaRPr lang="en-GB" dirty="0"/>
          </a:p>
        </p:txBody>
      </p:sp>
      <p:sp>
        <p:nvSpPr>
          <p:cNvPr id="4" name="Slide Number Placeholder 3"/>
          <p:cNvSpPr>
            <a:spLocks noGrp="1"/>
          </p:cNvSpPr>
          <p:nvPr>
            <p:ph type="sldNum" sz="quarter" idx="10"/>
          </p:nvPr>
        </p:nvSpPr>
        <p:spPr/>
        <p:txBody>
          <a:bodyPr/>
          <a:lstStyle/>
          <a:p>
            <a:fld id="{908D2D95-63B4-4AAE-A2E1-76DA71FA471F}" type="slidenum">
              <a:rPr lang="en-GB" smtClean="0"/>
              <a:t>4</a:t>
            </a:fld>
            <a:endParaRPr lang="en-GB"/>
          </a:p>
        </p:txBody>
      </p:sp>
    </p:spTree>
    <p:extLst>
      <p:ext uri="{BB962C8B-B14F-4D97-AF65-F5344CB8AC3E}">
        <p14:creationId xmlns:p14="http://schemas.microsoft.com/office/powerpoint/2010/main" val="234198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Over to John</a:t>
            </a:r>
            <a:r>
              <a:rPr lang="en-GB" baseline="0" dirty="0" smtClean="0"/>
              <a:t> for a very brief overview…</a:t>
            </a:r>
            <a:endParaRPr lang="en-GB" dirty="0"/>
          </a:p>
        </p:txBody>
      </p:sp>
      <p:sp>
        <p:nvSpPr>
          <p:cNvPr id="4" name="Slide Number Placeholder 3"/>
          <p:cNvSpPr>
            <a:spLocks noGrp="1"/>
          </p:cNvSpPr>
          <p:nvPr>
            <p:ph type="sldNum" sz="quarter" idx="10"/>
          </p:nvPr>
        </p:nvSpPr>
        <p:spPr/>
        <p:txBody>
          <a:bodyPr/>
          <a:lstStyle/>
          <a:p>
            <a:fld id="{908D2D95-63B4-4AAE-A2E1-76DA71FA471F}" type="slidenum">
              <a:rPr lang="en-GB" smtClean="0"/>
              <a:t>5</a:t>
            </a:fld>
            <a:endParaRPr lang="en-GB"/>
          </a:p>
        </p:txBody>
      </p:sp>
    </p:spTree>
    <p:extLst>
      <p:ext uri="{BB962C8B-B14F-4D97-AF65-F5344CB8AC3E}">
        <p14:creationId xmlns:p14="http://schemas.microsoft.com/office/powerpoint/2010/main" val="2394008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will use the term problem today as an overall encompassing term. So what services exist for all these needs in Birmingham?</a:t>
            </a:r>
            <a:endParaRPr lang="en-GB" dirty="0"/>
          </a:p>
        </p:txBody>
      </p:sp>
      <p:sp>
        <p:nvSpPr>
          <p:cNvPr id="4" name="Slide Number Placeholder 3"/>
          <p:cNvSpPr>
            <a:spLocks noGrp="1"/>
          </p:cNvSpPr>
          <p:nvPr>
            <p:ph type="sldNum" sz="quarter" idx="10"/>
          </p:nvPr>
        </p:nvSpPr>
        <p:spPr/>
        <p:txBody>
          <a:bodyPr/>
          <a:lstStyle/>
          <a:p>
            <a:fld id="{908D2D95-63B4-4AAE-A2E1-76DA71FA471F}" type="slidenum">
              <a:rPr lang="en-GB" smtClean="0"/>
              <a:t>6</a:t>
            </a:fld>
            <a:endParaRPr lang="en-GB"/>
          </a:p>
        </p:txBody>
      </p:sp>
    </p:spTree>
    <p:extLst>
      <p:ext uri="{BB962C8B-B14F-4D97-AF65-F5344CB8AC3E}">
        <p14:creationId xmlns:p14="http://schemas.microsoft.com/office/powerpoint/2010/main" val="458578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Knowledge test!! What do you know? Points Mean Prizes!! Take chocolates to throw out!! </a:t>
            </a:r>
            <a:r>
              <a:rPr lang="en-GB" dirty="0" smtClean="0">
                <a:sym typeface="Wingdings" panose="05000000000000000000" pitchFamily="2" charset="2"/>
              </a:rPr>
              <a:t></a:t>
            </a:r>
            <a:endParaRPr lang="en-GB" dirty="0"/>
          </a:p>
        </p:txBody>
      </p:sp>
      <p:sp>
        <p:nvSpPr>
          <p:cNvPr id="4" name="Slide Number Placeholder 3"/>
          <p:cNvSpPr>
            <a:spLocks noGrp="1"/>
          </p:cNvSpPr>
          <p:nvPr>
            <p:ph type="sldNum" sz="quarter" idx="10"/>
          </p:nvPr>
        </p:nvSpPr>
        <p:spPr/>
        <p:txBody>
          <a:bodyPr/>
          <a:lstStyle/>
          <a:p>
            <a:fld id="{908D2D95-63B4-4AAE-A2E1-76DA71FA471F}" type="slidenum">
              <a:rPr lang="en-GB" smtClean="0"/>
              <a:t>7</a:t>
            </a:fld>
            <a:endParaRPr lang="en-GB"/>
          </a:p>
        </p:txBody>
      </p:sp>
    </p:spTree>
    <p:extLst>
      <p:ext uri="{BB962C8B-B14F-4D97-AF65-F5344CB8AC3E}">
        <p14:creationId xmlns:p14="http://schemas.microsoft.com/office/powerpoint/2010/main" val="1725490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Mental health</a:t>
            </a:r>
            <a:r>
              <a:rPr lang="en-GB" baseline="0" dirty="0" smtClean="0"/>
              <a:t> problems affect people in a variety of ways – behaviourally – socially, family </a:t>
            </a:r>
            <a:r>
              <a:rPr lang="en-GB" baseline="0" dirty="0" err="1" smtClean="0"/>
              <a:t>etc</a:t>
            </a:r>
            <a:r>
              <a:rPr lang="en-GB" baseline="0" dirty="0" smtClean="0"/>
              <a:t> </a:t>
            </a:r>
            <a:r>
              <a:rPr lang="en-GB" dirty="0" smtClean="0"/>
              <a:t>Ask the group</a:t>
            </a:r>
            <a:r>
              <a:rPr lang="en-GB" baseline="0" dirty="0" smtClean="0"/>
              <a:t> to answer – myth busting – true and false which statement refers to which illness??</a:t>
            </a:r>
            <a:endParaRPr lang="en-GB" dirty="0"/>
          </a:p>
        </p:txBody>
      </p:sp>
      <p:sp>
        <p:nvSpPr>
          <p:cNvPr id="4" name="Slide Number Placeholder 3"/>
          <p:cNvSpPr>
            <a:spLocks noGrp="1"/>
          </p:cNvSpPr>
          <p:nvPr>
            <p:ph type="sldNum" sz="quarter" idx="10"/>
          </p:nvPr>
        </p:nvSpPr>
        <p:spPr/>
        <p:txBody>
          <a:bodyPr/>
          <a:lstStyle/>
          <a:p>
            <a:fld id="{908D2D95-63B4-4AAE-A2E1-76DA71FA471F}" type="slidenum">
              <a:rPr lang="en-GB" smtClean="0"/>
              <a:t>8</a:t>
            </a:fld>
            <a:endParaRPr lang="en-GB"/>
          </a:p>
        </p:txBody>
      </p:sp>
    </p:spTree>
    <p:extLst>
      <p:ext uri="{BB962C8B-B14F-4D97-AF65-F5344CB8AC3E}">
        <p14:creationId xmlns:p14="http://schemas.microsoft.com/office/powerpoint/2010/main" val="1713340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Quick summary that it is never just about mood or behaviour – impacts their lives and family</a:t>
            </a:r>
            <a:endParaRPr lang="en-GB" dirty="0"/>
          </a:p>
        </p:txBody>
      </p:sp>
      <p:sp>
        <p:nvSpPr>
          <p:cNvPr id="4" name="Slide Number Placeholder 3"/>
          <p:cNvSpPr>
            <a:spLocks noGrp="1"/>
          </p:cNvSpPr>
          <p:nvPr>
            <p:ph type="sldNum" sz="quarter" idx="10"/>
          </p:nvPr>
        </p:nvSpPr>
        <p:spPr/>
        <p:txBody>
          <a:bodyPr/>
          <a:lstStyle/>
          <a:p>
            <a:fld id="{908D2D95-63B4-4AAE-A2E1-76DA71FA471F}" type="slidenum">
              <a:rPr lang="en-GB" smtClean="0"/>
              <a:t>9</a:t>
            </a:fld>
            <a:endParaRPr lang="en-GB"/>
          </a:p>
        </p:txBody>
      </p:sp>
    </p:spTree>
    <p:extLst>
      <p:ext uri="{BB962C8B-B14F-4D97-AF65-F5344CB8AC3E}">
        <p14:creationId xmlns:p14="http://schemas.microsoft.com/office/powerpoint/2010/main" val="3448943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the group for their thoughts on this</a:t>
            </a:r>
            <a:endParaRPr lang="en-GB" dirty="0"/>
          </a:p>
        </p:txBody>
      </p:sp>
      <p:sp>
        <p:nvSpPr>
          <p:cNvPr id="4" name="Slide Number Placeholder 3"/>
          <p:cNvSpPr>
            <a:spLocks noGrp="1"/>
          </p:cNvSpPr>
          <p:nvPr>
            <p:ph type="sldNum" sz="quarter" idx="10"/>
          </p:nvPr>
        </p:nvSpPr>
        <p:spPr/>
        <p:txBody>
          <a:bodyPr/>
          <a:lstStyle/>
          <a:p>
            <a:fld id="{908D2D95-63B4-4AAE-A2E1-76DA71FA471F}" type="slidenum">
              <a:rPr lang="en-GB" smtClean="0"/>
              <a:t>10</a:t>
            </a:fld>
            <a:endParaRPr lang="en-GB"/>
          </a:p>
        </p:txBody>
      </p:sp>
    </p:spTree>
    <p:extLst>
      <p:ext uri="{BB962C8B-B14F-4D97-AF65-F5344CB8AC3E}">
        <p14:creationId xmlns:p14="http://schemas.microsoft.com/office/powerpoint/2010/main" val="2972011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Familiar to anyone? What </a:t>
            </a:r>
            <a:endParaRPr lang="en-GB" dirty="0"/>
          </a:p>
        </p:txBody>
      </p:sp>
      <p:sp>
        <p:nvSpPr>
          <p:cNvPr id="4" name="Slide Number Placeholder 3"/>
          <p:cNvSpPr>
            <a:spLocks noGrp="1"/>
          </p:cNvSpPr>
          <p:nvPr>
            <p:ph type="sldNum" sz="quarter" idx="10"/>
          </p:nvPr>
        </p:nvSpPr>
        <p:spPr/>
        <p:txBody>
          <a:bodyPr/>
          <a:lstStyle/>
          <a:p>
            <a:fld id="{908D2D95-63B4-4AAE-A2E1-76DA71FA471F}" type="slidenum">
              <a:rPr lang="en-GB" smtClean="0"/>
              <a:t>12</a:t>
            </a:fld>
            <a:endParaRPr lang="en-GB"/>
          </a:p>
        </p:txBody>
      </p:sp>
    </p:spTree>
    <p:extLst>
      <p:ext uri="{BB962C8B-B14F-4D97-AF65-F5344CB8AC3E}">
        <p14:creationId xmlns:p14="http://schemas.microsoft.com/office/powerpoint/2010/main" val="1034217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lvl1pPr algn="ctr">
              <a:defRPr sz="3600">
                <a:latin typeface="Arial"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sz="2400">
                <a:solidFill>
                  <a:srgbClr val="41B6E6"/>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2070078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3446172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600" b="1" cap="none" baseline="0"/>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1179769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275606"/>
            <a:ext cx="8552591" cy="527417"/>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251520" y="1851669"/>
            <a:ext cx="4244280" cy="2742953"/>
          </a:xfrm>
        </p:spPr>
        <p:txBody>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851669"/>
            <a:ext cx="4172272" cy="274295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3652032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130255382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777774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520" y="1203598"/>
            <a:ext cx="3224337" cy="594066"/>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1203597"/>
            <a:ext cx="5245422" cy="3391025"/>
          </a:xfrm>
        </p:spPr>
        <p:txBody>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251521" y="1851669"/>
            <a:ext cx="3213994" cy="274295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2760320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3867894"/>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828800" y="1347614"/>
            <a:ext cx="5486400" cy="244827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828800" y="4371950"/>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23415620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84131" y="1275606"/>
            <a:ext cx="8519980" cy="527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GB" dirty="0" smtClean="0"/>
          </a:p>
        </p:txBody>
      </p:sp>
      <p:sp>
        <p:nvSpPr>
          <p:cNvPr id="1027" name="Text Placeholder 2"/>
          <p:cNvSpPr>
            <a:spLocks noGrp="1"/>
          </p:cNvSpPr>
          <p:nvPr>
            <p:ph type="body" idx="1"/>
          </p:nvPr>
        </p:nvSpPr>
        <p:spPr bwMode="auto">
          <a:xfrm>
            <a:off x="284131" y="1923678"/>
            <a:ext cx="8519980" cy="2681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pic>
        <p:nvPicPr>
          <p:cNvPr id="3" name="Picture 2" descr="L:\02 COMMUNICATIONS\01 BRAND AND IDENTITY\Logos\Trust logos and strapline\2017_BSMHFT logos\BSMHFT-Logo-Colour.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130519" y="267494"/>
            <a:ext cx="1689953" cy="64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L:\02 COMMUNICATIONS\01 BRAND AND IDENTITY\Logos\Trust logos and strapline\SWIRL-Logo-Color.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84130" y="267494"/>
            <a:ext cx="658549" cy="6480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Lst>
  <p:timing>
    <p:tnLst>
      <p:par>
        <p:cTn id="1" dur="indefinite" restart="never" nodeType="tmRoot"/>
      </p:par>
    </p:tnLst>
  </p:timing>
  <p:txStyles>
    <p:titleStyle>
      <a:lvl1pPr algn="l" rtl="0" eaLnBrk="1" fontAlgn="base" hangingPunct="1">
        <a:spcBef>
          <a:spcPct val="0"/>
        </a:spcBef>
        <a:spcAft>
          <a:spcPct val="0"/>
        </a:spcAft>
        <a:defRPr sz="3200" b="1" kern="1200">
          <a:solidFill>
            <a:srgbClr val="005EB8"/>
          </a:solidFill>
          <a:latin typeface="Arial" pitchFamily="34" charset="0"/>
          <a:ea typeface="+mj-ea"/>
          <a:cs typeface="Arial" pitchFamily="34" charset="0"/>
        </a:defRPr>
      </a:lvl1pPr>
      <a:lvl2pPr algn="ctr" rtl="0" eaLnBrk="1" fontAlgn="base" hangingPunct="1">
        <a:spcBef>
          <a:spcPct val="0"/>
        </a:spcBef>
        <a:spcAft>
          <a:spcPct val="0"/>
        </a:spcAft>
        <a:defRPr sz="4200" b="1">
          <a:solidFill>
            <a:schemeClr val="tx1"/>
          </a:solidFill>
          <a:latin typeface="Arial" charset="0"/>
          <a:cs typeface="Arial" charset="0"/>
        </a:defRPr>
      </a:lvl2pPr>
      <a:lvl3pPr algn="ctr" rtl="0" eaLnBrk="1" fontAlgn="base" hangingPunct="1">
        <a:spcBef>
          <a:spcPct val="0"/>
        </a:spcBef>
        <a:spcAft>
          <a:spcPct val="0"/>
        </a:spcAft>
        <a:defRPr sz="4200" b="1">
          <a:solidFill>
            <a:schemeClr val="tx1"/>
          </a:solidFill>
          <a:latin typeface="Arial" charset="0"/>
          <a:cs typeface="Arial" charset="0"/>
        </a:defRPr>
      </a:lvl3pPr>
      <a:lvl4pPr algn="ctr" rtl="0" eaLnBrk="1" fontAlgn="base" hangingPunct="1">
        <a:spcBef>
          <a:spcPct val="0"/>
        </a:spcBef>
        <a:spcAft>
          <a:spcPct val="0"/>
        </a:spcAft>
        <a:defRPr sz="4200" b="1">
          <a:solidFill>
            <a:schemeClr val="tx1"/>
          </a:solidFill>
          <a:latin typeface="Arial" charset="0"/>
          <a:cs typeface="Arial" charset="0"/>
        </a:defRPr>
      </a:lvl4pPr>
      <a:lvl5pPr algn="ctr" rtl="0" eaLnBrk="1" fontAlgn="base" hangingPunct="1">
        <a:spcBef>
          <a:spcPct val="0"/>
        </a:spcBef>
        <a:spcAft>
          <a:spcPct val="0"/>
        </a:spcAft>
        <a:defRPr sz="4200" b="1">
          <a:solidFill>
            <a:schemeClr val="tx1"/>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2800" dirty="0" smtClean="0"/>
              <a:t>Understanding the Impact of Parental Mental Health Problems on Childhood Neglect</a:t>
            </a:r>
            <a:endParaRPr lang="en-GB" sz="2800" dirty="0"/>
          </a:p>
        </p:txBody>
      </p:sp>
      <p:sp>
        <p:nvSpPr>
          <p:cNvPr id="3" name="Subtitle 2"/>
          <p:cNvSpPr>
            <a:spLocks noGrp="1"/>
          </p:cNvSpPr>
          <p:nvPr>
            <p:ph type="subTitle" idx="1"/>
          </p:nvPr>
        </p:nvSpPr>
        <p:spPr>
          <a:xfrm>
            <a:off x="1371600" y="2914650"/>
            <a:ext cx="6400800" cy="1457300"/>
          </a:xfrm>
        </p:spPr>
        <p:txBody>
          <a:bodyPr/>
          <a:lstStyle/>
          <a:p>
            <a:r>
              <a:rPr lang="en-GB" dirty="0" smtClean="0">
                <a:solidFill>
                  <a:srgbClr val="00B050"/>
                </a:solidFill>
              </a:rPr>
              <a:t>Facilitator</a:t>
            </a:r>
            <a:r>
              <a:rPr lang="en-GB" dirty="0" smtClean="0"/>
              <a:t>: </a:t>
            </a:r>
            <a:r>
              <a:rPr lang="en-GB" b="1" dirty="0" smtClean="0">
                <a:solidFill>
                  <a:schemeClr val="accent1"/>
                </a:solidFill>
              </a:rPr>
              <a:t>Melanie Mills </a:t>
            </a:r>
          </a:p>
          <a:p>
            <a:r>
              <a:rPr lang="en-GB" sz="2000" b="1" dirty="0" smtClean="0"/>
              <a:t>Birmingham and Solihull Mental Health Foundation Trust</a:t>
            </a:r>
          </a:p>
          <a:p>
            <a:endParaRPr lang="en-GB" dirty="0" smtClean="0"/>
          </a:p>
          <a:p>
            <a:endParaRPr lang="en-GB" dirty="0"/>
          </a:p>
        </p:txBody>
      </p:sp>
      <p:sp>
        <p:nvSpPr>
          <p:cNvPr id="5" name="TextBox 4"/>
          <p:cNvSpPr txBox="1"/>
          <p:nvPr/>
        </p:nvSpPr>
        <p:spPr>
          <a:xfrm>
            <a:off x="1115616" y="771550"/>
            <a:ext cx="6552728" cy="954107"/>
          </a:xfrm>
          <a:prstGeom prst="rect">
            <a:avLst/>
          </a:prstGeom>
          <a:noFill/>
        </p:spPr>
        <p:txBody>
          <a:bodyPr wrap="square" rtlCol="0">
            <a:spAutoFit/>
          </a:bodyPr>
          <a:lstStyle/>
          <a:p>
            <a:r>
              <a:rPr lang="en-GB" sz="2800" b="1" dirty="0" smtClean="0">
                <a:solidFill>
                  <a:srgbClr val="FF66CC"/>
                </a:solidFill>
              </a:rPr>
              <a:t>Education – Neglect Conference 2019  					</a:t>
            </a:r>
            <a:endParaRPr lang="en-GB" sz="2800" b="1" dirty="0">
              <a:solidFill>
                <a:srgbClr val="FF66CC"/>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would parenting be affected?</a:t>
            </a:r>
            <a:endParaRPr lang="en-GB" dirty="0"/>
          </a:p>
        </p:txBody>
      </p:sp>
      <p:sp>
        <p:nvSpPr>
          <p:cNvPr id="3" name="Content Placeholder 2"/>
          <p:cNvSpPr>
            <a:spLocks noGrp="1"/>
          </p:cNvSpPr>
          <p:nvPr>
            <p:ph idx="1"/>
          </p:nvPr>
        </p:nvSpPr>
        <p:spPr>
          <a:xfrm>
            <a:off x="284131" y="1923678"/>
            <a:ext cx="8519980" cy="3024336"/>
          </a:xfrm>
        </p:spPr>
        <p:txBody>
          <a:bodyPr/>
          <a:lstStyle/>
          <a:p>
            <a:r>
              <a:rPr lang="en-GB" sz="2000" dirty="0" smtClean="0">
                <a:solidFill>
                  <a:srgbClr val="00B050"/>
                </a:solidFill>
              </a:rPr>
              <a:t>Boundaries/routines</a:t>
            </a:r>
            <a:r>
              <a:rPr lang="en-GB" sz="2000" dirty="0" smtClean="0"/>
              <a:t> </a:t>
            </a:r>
          </a:p>
          <a:p>
            <a:r>
              <a:rPr lang="en-GB" sz="2000" dirty="0" smtClean="0">
                <a:solidFill>
                  <a:schemeClr val="accent6">
                    <a:lumMod val="75000"/>
                  </a:schemeClr>
                </a:solidFill>
              </a:rPr>
              <a:t>Emotional/physical availability</a:t>
            </a:r>
            <a:endParaRPr lang="en-GB" sz="2000" dirty="0" smtClean="0"/>
          </a:p>
          <a:p>
            <a:r>
              <a:rPr lang="en-GB" sz="2000" dirty="0" smtClean="0">
                <a:solidFill>
                  <a:srgbClr val="FFC000"/>
                </a:solidFill>
              </a:rPr>
              <a:t>Decision-making </a:t>
            </a:r>
          </a:p>
          <a:p>
            <a:r>
              <a:rPr lang="en-GB" sz="2000" dirty="0">
                <a:solidFill>
                  <a:srgbClr val="00B0F0"/>
                </a:solidFill>
              </a:rPr>
              <a:t>M</a:t>
            </a:r>
            <a:r>
              <a:rPr lang="en-GB" sz="2000" dirty="0" smtClean="0">
                <a:solidFill>
                  <a:srgbClr val="00B0F0"/>
                </a:solidFill>
              </a:rPr>
              <a:t>otivation</a:t>
            </a:r>
            <a:r>
              <a:rPr lang="en-GB" sz="2000" dirty="0" smtClean="0">
                <a:solidFill>
                  <a:schemeClr val="accent4">
                    <a:lumMod val="50000"/>
                  </a:schemeClr>
                </a:solidFill>
              </a:rPr>
              <a:t> </a:t>
            </a:r>
          </a:p>
          <a:p>
            <a:r>
              <a:rPr lang="en-GB" sz="2000" dirty="0">
                <a:solidFill>
                  <a:srgbClr val="FF0000"/>
                </a:solidFill>
              </a:rPr>
              <a:t>M</a:t>
            </a:r>
            <a:r>
              <a:rPr lang="en-GB" sz="2000" dirty="0" smtClean="0">
                <a:solidFill>
                  <a:srgbClr val="FF0000"/>
                </a:solidFill>
              </a:rPr>
              <a:t>edication</a:t>
            </a:r>
          </a:p>
          <a:p>
            <a:r>
              <a:rPr lang="en-GB" sz="2000" dirty="0">
                <a:solidFill>
                  <a:schemeClr val="accent4">
                    <a:lumMod val="50000"/>
                  </a:schemeClr>
                </a:solidFill>
              </a:rPr>
              <a:t>D</a:t>
            </a:r>
            <a:r>
              <a:rPr lang="en-GB" sz="2000" dirty="0" smtClean="0">
                <a:solidFill>
                  <a:schemeClr val="accent4">
                    <a:lumMod val="50000"/>
                  </a:schemeClr>
                </a:solidFill>
              </a:rPr>
              <a:t>elusional beliefs - involving the child </a:t>
            </a:r>
          </a:p>
          <a:p>
            <a:r>
              <a:rPr lang="en-GB" sz="2000" dirty="0" smtClean="0">
                <a:solidFill>
                  <a:schemeClr val="tx2">
                    <a:lumMod val="60000"/>
                    <a:lumOff val="40000"/>
                  </a:schemeClr>
                </a:solidFill>
              </a:rPr>
              <a:t>General ability to provide consistent care</a:t>
            </a:r>
            <a:endParaRPr lang="en-GB" sz="2000" dirty="0"/>
          </a:p>
          <a:p>
            <a:endParaRPr lang="en-GB" dirty="0" smtClean="0"/>
          </a:p>
          <a:p>
            <a:endParaRPr lang="en-GB" dirty="0"/>
          </a:p>
          <a:p>
            <a:endParaRPr lang="en-GB" dirty="0" smtClean="0"/>
          </a:p>
          <a:p>
            <a:endParaRPr lang="en-GB" dirty="0" smtClean="0"/>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1039069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Context </a:t>
            </a:r>
            <a:endParaRPr lang="en-GB" dirty="0"/>
          </a:p>
        </p:txBody>
      </p:sp>
      <p:sp>
        <p:nvSpPr>
          <p:cNvPr id="3" name="Content Placeholder 2"/>
          <p:cNvSpPr>
            <a:spLocks noGrp="1"/>
          </p:cNvSpPr>
          <p:nvPr>
            <p:ph idx="1"/>
          </p:nvPr>
        </p:nvSpPr>
        <p:spPr/>
        <p:txBody>
          <a:bodyPr/>
          <a:lstStyle/>
          <a:p>
            <a:pPr>
              <a:spcAft>
                <a:spcPts val="0"/>
              </a:spcAft>
            </a:pPr>
            <a:r>
              <a:rPr lang="en-GB" sz="1400" b="1" i="1" dirty="0" smtClean="0">
                <a:solidFill>
                  <a:schemeClr val="tx2">
                    <a:lumMod val="60000"/>
                    <a:lumOff val="40000"/>
                  </a:schemeClr>
                </a:solidFill>
                <a:latin typeface="Arial"/>
                <a:ea typeface="Calibri"/>
              </a:rPr>
              <a:t>…… </a:t>
            </a:r>
            <a:r>
              <a:rPr lang="en-GB" sz="1400" b="1" i="1" dirty="0">
                <a:solidFill>
                  <a:schemeClr val="tx2">
                    <a:lumMod val="60000"/>
                    <a:lumOff val="40000"/>
                  </a:schemeClr>
                </a:solidFill>
                <a:latin typeface="Arial"/>
                <a:ea typeface="Calibri"/>
              </a:rPr>
              <a:t>it is important to note that, in contrast to situations of domestic abuse, which are always harmful to children, </a:t>
            </a:r>
            <a:r>
              <a:rPr lang="en-GB" sz="1400" b="1" i="1" u="sng" dirty="0">
                <a:solidFill>
                  <a:schemeClr val="tx2">
                    <a:lumMod val="60000"/>
                    <a:lumOff val="40000"/>
                  </a:schemeClr>
                </a:solidFill>
                <a:latin typeface="Arial"/>
                <a:ea typeface="Calibri"/>
              </a:rPr>
              <a:t>the presence of parental mental health problems does not, in and of itself, necessarily indicate any risk of harm to the children. </a:t>
            </a:r>
            <a:endParaRPr lang="en-GB" sz="1400" b="1" i="1" u="sng" dirty="0" smtClean="0">
              <a:solidFill>
                <a:schemeClr val="tx2">
                  <a:lumMod val="60000"/>
                  <a:lumOff val="40000"/>
                </a:schemeClr>
              </a:solidFill>
              <a:latin typeface="Arial"/>
              <a:ea typeface="Calibri"/>
            </a:endParaRPr>
          </a:p>
          <a:p>
            <a:pPr>
              <a:spcAft>
                <a:spcPts val="0"/>
              </a:spcAft>
            </a:pPr>
            <a:r>
              <a:rPr lang="en-GB" sz="1400" b="1" i="1" dirty="0" smtClean="0">
                <a:solidFill>
                  <a:srgbClr val="000000"/>
                </a:solidFill>
                <a:latin typeface="Arial"/>
                <a:ea typeface="Calibri"/>
              </a:rPr>
              <a:t>Thus</a:t>
            </a:r>
            <a:r>
              <a:rPr lang="en-GB" sz="1400" b="1" i="1" dirty="0">
                <a:solidFill>
                  <a:srgbClr val="000000"/>
                </a:solidFill>
                <a:latin typeface="Arial"/>
                <a:ea typeface="Calibri"/>
              </a:rPr>
              <a:t>, in these cases, there were always other factors that indicated that the child may be at risk, whether it was the extreme nature of the parental mental health problems, expressed suicidal intent, or intent to harm the child; the co-existence of mental health problems with domestic abuse or substance misuse; or wider family and environmental factors such as social isolation’.</a:t>
            </a:r>
            <a:endParaRPr lang="en-GB" sz="1400" dirty="0">
              <a:solidFill>
                <a:srgbClr val="000000"/>
              </a:solidFill>
              <a:latin typeface="Arial"/>
              <a:ea typeface="Calibri"/>
            </a:endParaRPr>
          </a:p>
          <a:p>
            <a:pPr marL="0" indent="0">
              <a:spcAft>
                <a:spcPts val="0"/>
              </a:spcAft>
              <a:buNone/>
            </a:pPr>
            <a:r>
              <a:rPr lang="en-GB" sz="1400" b="1" i="1" dirty="0">
                <a:solidFill>
                  <a:srgbClr val="000000"/>
                </a:solidFill>
                <a:latin typeface="Arial"/>
                <a:ea typeface="Calibri"/>
              </a:rPr>
              <a:t> </a:t>
            </a:r>
            <a:endParaRPr lang="en-GB" sz="1400" dirty="0">
              <a:solidFill>
                <a:srgbClr val="000000"/>
              </a:solidFill>
              <a:latin typeface="Arial"/>
              <a:ea typeface="Calibri"/>
            </a:endParaRPr>
          </a:p>
          <a:p>
            <a:pPr>
              <a:spcAft>
                <a:spcPts val="0"/>
              </a:spcAft>
            </a:pPr>
            <a:r>
              <a:rPr lang="en-GB" sz="1400" b="1" i="1" dirty="0" smtClean="0">
                <a:latin typeface="Arial"/>
                <a:ea typeface="Calibri"/>
              </a:rPr>
              <a:t>Source: Brandon </a:t>
            </a:r>
            <a:r>
              <a:rPr lang="en-GB" sz="1400" b="1" i="1" dirty="0">
                <a:latin typeface="Arial"/>
                <a:ea typeface="Calibri"/>
              </a:rPr>
              <a:t>et al, 2016 </a:t>
            </a:r>
            <a:r>
              <a:rPr lang="en-GB" sz="1400" b="1" i="1" dirty="0" smtClean="0">
                <a:latin typeface="Arial"/>
                <a:ea typeface="Calibri"/>
              </a:rPr>
              <a:t> ‘Pathways </a:t>
            </a:r>
            <a:r>
              <a:rPr lang="en-GB" sz="1400" b="1" i="1" dirty="0">
                <a:latin typeface="Arial"/>
                <a:ea typeface="Calibri"/>
              </a:rPr>
              <a:t>to Harm, Pathways to </a:t>
            </a:r>
            <a:r>
              <a:rPr lang="en-GB" sz="1400" b="1" i="1" dirty="0" smtClean="0">
                <a:latin typeface="Arial"/>
                <a:ea typeface="Calibri"/>
              </a:rPr>
              <a:t>Protection’ ; Triennial Analysis of SCRs</a:t>
            </a:r>
            <a:endParaRPr lang="en-GB" sz="1400" dirty="0">
              <a:latin typeface="Arial"/>
              <a:ea typeface="Calibri"/>
            </a:endParaRPr>
          </a:p>
          <a:p>
            <a:endParaRPr lang="en-GB" sz="1400" dirty="0"/>
          </a:p>
        </p:txBody>
      </p:sp>
    </p:spTree>
    <p:extLst>
      <p:ext uri="{BB962C8B-B14F-4D97-AF65-F5344CB8AC3E}">
        <p14:creationId xmlns:p14="http://schemas.microsoft.com/office/powerpoint/2010/main" val="3469920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about neglect from SCR’s</a:t>
            </a:r>
            <a:endParaRPr lang="en-GB" dirty="0"/>
          </a:p>
        </p:txBody>
      </p:sp>
      <p:sp>
        <p:nvSpPr>
          <p:cNvPr id="3" name="Content Placeholder 2"/>
          <p:cNvSpPr>
            <a:spLocks noGrp="1"/>
          </p:cNvSpPr>
          <p:nvPr>
            <p:ph idx="1"/>
          </p:nvPr>
        </p:nvSpPr>
        <p:spPr>
          <a:xfrm>
            <a:off x="284131" y="1923678"/>
            <a:ext cx="8519980" cy="2736304"/>
          </a:xfrm>
        </p:spPr>
        <p:txBody>
          <a:bodyPr/>
          <a:lstStyle/>
          <a:p>
            <a:pPr lvl="0" fontAlgn="auto">
              <a:spcBef>
                <a:spcPts val="0"/>
              </a:spcBef>
              <a:spcAft>
                <a:spcPts val="0"/>
              </a:spcAft>
              <a:buFont typeface="Arial" panose="020B0604020202020204" pitchFamily="34" charset="0"/>
              <a:buChar char="•"/>
            </a:pPr>
            <a:r>
              <a:rPr lang="en-GB" sz="1800" dirty="0" smtClean="0">
                <a:solidFill>
                  <a:prstClr val="black"/>
                </a:solidFill>
                <a:latin typeface="+mj-lt"/>
                <a:cs typeface="+mn-cs"/>
              </a:rPr>
              <a:t>14 years old</a:t>
            </a:r>
            <a:endParaRPr lang="en-GB" sz="1800" dirty="0">
              <a:solidFill>
                <a:prstClr val="black"/>
              </a:solidFill>
              <a:latin typeface="+mj-lt"/>
              <a:cs typeface="+mn-cs"/>
            </a:endParaRPr>
          </a:p>
          <a:p>
            <a:pPr lvl="0" fontAlgn="auto">
              <a:spcBef>
                <a:spcPts val="0"/>
              </a:spcBef>
              <a:spcAft>
                <a:spcPts val="0"/>
              </a:spcAft>
              <a:buFont typeface="Arial" panose="020B0604020202020204" pitchFamily="34" charset="0"/>
              <a:buChar char="•"/>
            </a:pPr>
            <a:r>
              <a:rPr lang="en-GB" sz="1800" dirty="0">
                <a:solidFill>
                  <a:prstClr val="black"/>
                </a:solidFill>
                <a:latin typeface="+mj-lt"/>
                <a:cs typeface="+mn-cs"/>
              </a:rPr>
              <a:t>Living with </a:t>
            </a:r>
            <a:r>
              <a:rPr lang="en-GB" sz="1800" dirty="0" smtClean="0">
                <a:solidFill>
                  <a:prstClr val="black"/>
                </a:solidFill>
                <a:latin typeface="+mj-lt"/>
                <a:cs typeface="+mn-cs"/>
              </a:rPr>
              <a:t>mother and sometimes her </a:t>
            </a:r>
            <a:r>
              <a:rPr lang="en-GB" sz="1800" dirty="0">
                <a:solidFill>
                  <a:prstClr val="black"/>
                </a:solidFill>
                <a:latin typeface="+mj-lt"/>
                <a:cs typeface="+mn-cs"/>
              </a:rPr>
              <a:t>aunt</a:t>
            </a:r>
          </a:p>
          <a:p>
            <a:pPr lvl="0" fontAlgn="auto">
              <a:spcBef>
                <a:spcPts val="0"/>
              </a:spcBef>
              <a:spcAft>
                <a:spcPts val="0"/>
              </a:spcAft>
              <a:buFont typeface="Arial" panose="020B0604020202020204" pitchFamily="34" charset="0"/>
              <a:buChar char="•"/>
            </a:pPr>
            <a:r>
              <a:rPr lang="en-GB" sz="1800" dirty="0">
                <a:solidFill>
                  <a:prstClr val="black"/>
                </a:solidFill>
                <a:latin typeface="+mj-lt"/>
                <a:cs typeface="+mn-cs"/>
              </a:rPr>
              <a:t>History of severe </a:t>
            </a:r>
            <a:r>
              <a:rPr lang="en-GB" sz="1800" dirty="0" smtClean="0">
                <a:solidFill>
                  <a:prstClr val="black"/>
                </a:solidFill>
                <a:latin typeface="+mj-lt"/>
                <a:cs typeface="+mn-cs"/>
              </a:rPr>
              <a:t>asthma since infancy</a:t>
            </a:r>
            <a:endParaRPr lang="en-GB" sz="1800" dirty="0">
              <a:solidFill>
                <a:prstClr val="black"/>
              </a:solidFill>
              <a:latin typeface="+mj-lt"/>
              <a:cs typeface="+mn-cs"/>
            </a:endParaRPr>
          </a:p>
          <a:p>
            <a:pPr lvl="0" fontAlgn="auto">
              <a:spcBef>
                <a:spcPts val="0"/>
              </a:spcBef>
              <a:spcAft>
                <a:spcPts val="0"/>
              </a:spcAft>
              <a:buFont typeface="Arial" panose="020B0604020202020204" pitchFamily="34" charset="0"/>
              <a:buChar char="•"/>
            </a:pPr>
            <a:r>
              <a:rPr lang="en-GB" sz="1800" dirty="0">
                <a:solidFill>
                  <a:prstClr val="black"/>
                </a:solidFill>
                <a:latin typeface="+mj-lt"/>
                <a:cs typeface="+mn-cs"/>
              </a:rPr>
              <a:t>Difficulties at school</a:t>
            </a:r>
          </a:p>
          <a:p>
            <a:pPr lvl="0" fontAlgn="auto">
              <a:spcBef>
                <a:spcPts val="0"/>
              </a:spcBef>
              <a:spcAft>
                <a:spcPts val="0"/>
              </a:spcAft>
              <a:buFont typeface="Arial" panose="020B0604020202020204" pitchFamily="34" charset="0"/>
              <a:buChar char="•"/>
            </a:pPr>
            <a:r>
              <a:rPr lang="en-GB" sz="1800" dirty="0">
                <a:solidFill>
                  <a:prstClr val="black"/>
                </a:solidFill>
                <a:latin typeface="+mj-lt"/>
                <a:cs typeface="+mn-cs"/>
              </a:rPr>
              <a:t>Bullying others/bullied</a:t>
            </a:r>
          </a:p>
          <a:p>
            <a:pPr lvl="0" fontAlgn="auto">
              <a:spcBef>
                <a:spcPts val="0"/>
              </a:spcBef>
              <a:spcAft>
                <a:spcPts val="0"/>
              </a:spcAft>
              <a:buFont typeface="Arial" panose="020B0604020202020204" pitchFamily="34" charset="0"/>
              <a:buChar char="•"/>
            </a:pPr>
            <a:r>
              <a:rPr lang="en-GB" sz="1800" dirty="0" smtClean="0">
                <a:solidFill>
                  <a:prstClr val="black"/>
                </a:solidFill>
                <a:latin typeface="+mj-lt"/>
                <a:cs typeface="+mn-cs"/>
              </a:rPr>
              <a:t>Self-harm</a:t>
            </a:r>
            <a:endParaRPr lang="en-GB" sz="1800" dirty="0">
              <a:solidFill>
                <a:prstClr val="black"/>
              </a:solidFill>
              <a:latin typeface="+mj-lt"/>
              <a:cs typeface="+mn-cs"/>
            </a:endParaRPr>
          </a:p>
          <a:p>
            <a:pPr lvl="0" fontAlgn="auto">
              <a:spcBef>
                <a:spcPts val="0"/>
              </a:spcBef>
              <a:spcAft>
                <a:spcPts val="0"/>
              </a:spcAft>
              <a:buFont typeface="Arial" panose="020B0604020202020204" pitchFamily="34" charset="0"/>
              <a:buChar char="•"/>
            </a:pPr>
            <a:r>
              <a:rPr lang="en-GB" sz="1800" dirty="0">
                <a:solidFill>
                  <a:prstClr val="black"/>
                </a:solidFill>
                <a:latin typeface="+mj-lt"/>
                <a:cs typeface="+mn-cs"/>
              </a:rPr>
              <a:t>Sexual </a:t>
            </a:r>
            <a:r>
              <a:rPr lang="en-GB" sz="1800" dirty="0" smtClean="0">
                <a:solidFill>
                  <a:prstClr val="black"/>
                </a:solidFill>
                <a:latin typeface="+mj-lt"/>
                <a:cs typeface="+mn-cs"/>
              </a:rPr>
              <a:t>activity from 13 years of age</a:t>
            </a:r>
            <a:endParaRPr lang="en-GB" sz="1800" dirty="0">
              <a:solidFill>
                <a:prstClr val="black"/>
              </a:solidFill>
              <a:latin typeface="+mj-lt"/>
              <a:cs typeface="+mn-cs"/>
            </a:endParaRPr>
          </a:p>
          <a:p>
            <a:pPr lvl="0" fontAlgn="auto">
              <a:spcBef>
                <a:spcPts val="0"/>
              </a:spcBef>
              <a:spcAft>
                <a:spcPts val="0"/>
              </a:spcAft>
              <a:buFont typeface="Arial" panose="020B0604020202020204" pitchFamily="34" charset="0"/>
              <a:buChar char="•"/>
            </a:pPr>
            <a:r>
              <a:rPr lang="en-GB" sz="1800" dirty="0">
                <a:solidFill>
                  <a:prstClr val="black"/>
                </a:solidFill>
                <a:latin typeface="+mj-lt"/>
                <a:cs typeface="+mn-cs"/>
              </a:rPr>
              <a:t>Challenges with </a:t>
            </a:r>
            <a:r>
              <a:rPr lang="en-GB" sz="1800" dirty="0" smtClean="0">
                <a:solidFill>
                  <a:prstClr val="black"/>
                </a:solidFill>
                <a:latin typeface="+mj-lt"/>
                <a:cs typeface="+mn-cs"/>
              </a:rPr>
              <a:t>engagement</a:t>
            </a:r>
          </a:p>
          <a:p>
            <a:pPr lvl="0" fontAlgn="auto">
              <a:spcBef>
                <a:spcPts val="0"/>
              </a:spcBef>
              <a:spcAft>
                <a:spcPts val="0"/>
              </a:spcAft>
              <a:buFont typeface="Arial" panose="020B0604020202020204" pitchFamily="34" charset="0"/>
              <a:buChar char="•"/>
            </a:pPr>
            <a:endParaRPr lang="en-GB" sz="1800" dirty="0">
              <a:solidFill>
                <a:prstClr val="black"/>
              </a:solidFill>
              <a:latin typeface="+mj-lt"/>
              <a:cs typeface="+mn-cs"/>
            </a:endParaRPr>
          </a:p>
          <a:p>
            <a:endParaRPr lang="en-GB" dirty="0" smtClean="0"/>
          </a:p>
        </p:txBody>
      </p:sp>
      <p:sp>
        <p:nvSpPr>
          <p:cNvPr id="6" name="Oval 5"/>
          <p:cNvSpPr/>
          <p:nvPr/>
        </p:nvSpPr>
        <p:spPr>
          <a:xfrm>
            <a:off x="5436233" y="1995686"/>
            <a:ext cx="2304256" cy="2088232"/>
          </a:xfrm>
          <a:prstGeom prst="ellipse">
            <a:avLst/>
          </a:prstGeom>
          <a:solidFill>
            <a:srgbClr val="C0504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b="1" kern="0" dirty="0" smtClean="0">
                <a:solidFill>
                  <a:schemeClr val="tx2">
                    <a:lumMod val="50000"/>
                  </a:schemeClr>
                </a:solidFill>
                <a:latin typeface="Calibri"/>
              </a:rPr>
              <a:t>Lola </a:t>
            </a:r>
            <a:endParaRPr kumimoji="0" lang="en-GB" sz="1800" b="1" i="0" u="none" strike="noStrike" kern="0" cap="none" spc="0" normalizeH="0" baseline="0" noProof="0" dirty="0" smtClean="0">
              <a:ln>
                <a:noFill/>
              </a:ln>
              <a:solidFill>
                <a:schemeClr val="tx2">
                  <a:lumMod val="50000"/>
                </a:schemeClr>
              </a:solidFill>
              <a:effectLst/>
              <a:uLnTx/>
              <a:uFillTx/>
              <a:latin typeface="Calibri"/>
            </a:endParaRPr>
          </a:p>
        </p:txBody>
      </p:sp>
    </p:spTree>
    <p:extLst>
      <p:ext uri="{BB962C8B-B14F-4D97-AF65-F5344CB8AC3E}">
        <p14:creationId xmlns:p14="http://schemas.microsoft.com/office/powerpoint/2010/main" val="13163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know about Lola’s family?</a:t>
            </a:r>
            <a:endParaRPr lang="en-GB" dirty="0"/>
          </a:p>
        </p:txBody>
      </p:sp>
      <p:sp>
        <p:nvSpPr>
          <p:cNvPr id="6" name="Content Placeholder 5"/>
          <p:cNvSpPr>
            <a:spLocks noGrp="1"/>
          </p:cNvSpPr>
          <p:nvPr>
            <p:ph sz="half" idx="2"/>
          </p:nvPr>
        </p:nvSpPr>
        <p:spPr>
          <a:xfrm>
            <a:off x="4572000" y="1851669"/>
            <a:ext cx="4248472" cy="3024337"/>
          </a:xfrm>
        </p:spPr>
        <p:txBody>
          <a:bodyPr/>
          <a:lstStyle/>
          <a:p>
            <a:pPr lvl="2"/>
            <a:r>
              <a:rPr lang="en-GB" sz="1800" dirty="0" smtClean="0"/>
              <a:t>Single parent (dad in prison)</a:t>
            </a:r>
          </a:p>
          <a:p>
            <a:pPr lvl="2"/>
            <a:r>
              <a:rPr lang="en-GB" sz="1800" dirty="0" smtClean="0"/>
              <a:t>Victim of  domestic abuse</a:t>
            </a:r>
          </a:p>
          <a:p>
            <a:pPr lvl="2"/>
            <a:r>
              <a:rPr lang="en-GB" sz="1800" dirty="0" smtClean="0"/>
              <a:t>Open to CMHT since 2010 (care support)  and HTT in crisis</a:t>
            </a:r>
          </a:p>
          <a:p>
            <a:pPr lvl="2"/>
            <a:r>
              <a:rPr lang="en-GB" sz="1800" dirty="0" smtClean="0"/>
              <a:t>Medication ++</a:t>
            </a:r>
          </a:p>
          <a:p>
            <a:pPr lvl="2"/>
            <a:r>
              <a:rPr lang="en-GB" sz="1800" dirty="0" smtClean="0"/>
              <a:t>Diagnosis of PTSD, depression and anxiety</a:t>
            </a:r>
          </a:p>
          <a:p>
            <a:pPr lvl="2"/>
            <a:r>
              <a:rPr lang="en-GB" sz="1800" dirty="0" smtClean="0"/>
              <a:t>Crack cocaine use/cannabis</a:t>
            </a:r>
          </a:p>
          <a:p>
            <a:pPr lvl="2"/>
            <a:endParaRPr lang="en-GB" dirty="0" smtClean="0"/>
          </a:p>
          <a:p>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2710046"/>
            <a:ext cx="1728192" cy="153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059832" y="3291830"/>
            <a:ext cx="720080" cy="369332"/>
          </a:xfrm>
          <a:prstGeom prst="rect">
            <a:avLst/>
          </a:prstGeom>
          <a:noFill/>
        </p:spPr>
        <p:txBody>
          <a:bodyPr wrap="square" rtlCol="0">
            <a:spAutoFit/>
          </a:bodyPr>
          <a:lstStyle/>
          <a:p>
            <a:r>
              <a:rPr lang="en-GB" b="1" dirty="0" smtClean="0"/>
              <a:t>Mum</a:t>
            </a:r>
            <a:endParaRPr lang="en-GB" b="1" dirty="0"/>
          </a:p>
        </p:txBody>
      </p:sp>
      <p:sp>
        <p:nvSpPr>
          <p:cNvPr id="10" name="Content Placeholder 9"/>
          <p:cNvSpPr>
            <a:spLocks noGrp="1"/>
          </p:cNvSpPr>
          <p:nvPr>
            <p:ph sz="half" idx="1"/>
          </p:nvPr>
        </p:nvSpPr>
        <p:spPr>
          <a:xfrm>
            <a:off x="827584" y="2427733"/>
            <a:ext cx="2232248" cy="1728193"/>
          </a:xfrm>
          <a:prstGeom prst="ellipse">
            <a:avLst/>
          </a:prstGeom>
          <a:solidFill>
            <a:srgbClr val="C0504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b="1" kern="0" dirty="0" smtClean="0">
                <a:solidFill>
                  <a:schemeClr val="tx2">
                    <a:lumMod val="50000"/>
                  </a:schemeClr>
                </a:solidFill>
                <a:latin typeface="Calibri"/>
              </a:rPr>
              <a:t>Lola </a:t>
            </a:r>
            <a:endParaRPr kumimoji="0" lang="en-GB" sz="1800" b="1" i="0" u="none" strike="noStrike" kern="0" cap="none" spc="0" normalizeH="0" baseline="0" noProof="0" dirty="0" smtClean="0">
              <a:ln>
                <a:noFill/>
              </a:ln>
              <a:solidFill>
                <a:schemeClr val="tx2">
                  <a:lumMod val="50000"/>
                </a:schemeClr>
              </a:solidFill>
              <a:effectLst/>
              <a:uLnTx/>
              <a:uFillTx/>
              <a:latin typeface="Calibri"/>
            </a:endParaRPr>
          </a:p>
        </p:txBody>
      </p:sp>
    </p:spTree>
    <p:extLst>
      <p:ext uri="{BB962C8B-B14F-4D97-AF65-F5344CB8AC3E}">
        <p14:creationId xmlns:p14="http://schemas.microsoft.com/office/powerpoint/2010/main" val="2718452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Wider family</a:t>
            </a:r>
            <a:endParaRPr lang="en-GB" dirty="0"/>
          </a:p>
        </p:txBody>
      </p:sp>
      <p:sp>
        <p:nvSpPr>
          <p:cNvPr id="12" name="Content Placeholder 11"/>
          <p:cNvSpPr>
            <a:spLocks noGrp="1"/>
          </p:cNvSpPr>
          <p:nvPr>
            <p:ph sz="half" idx="2"/>
          </p:nvPr>
        </p:nvSpPr>
        <p:spPr>
          <a:xfrm>
            <a:off x="4932040" y="1851669"/>
            <a:ext cx="3888432" cy="2742953"/>
          </a:xfrm>
        </p:spPr>
        <p:txBody>
          <a:bodyPr/>
          <a:lstStyle/>
          <a:p>
            <a:r>
              <a:rPr lang="en-GB" sz="1800" dirty="0" smtClean="0"/>
              <a:t>Provided  good support (emotionally and practically)</a:t>
            </a:r>
          </a:p>
          <a:p>
            <a:r>
              <a:rPr lang="en-GB" sz="1800" dirty="0" smtClean="0"/>
              <a:t>Lived with aunt occasionally</a:t>
            </a:r>
          </a:p>
          <a:p>
            <a:r>
              <a:rPr lang="en-GB" sz="1800" dirty="0" smtClean="0"/>
              <a:t>They had high expectations of services involved with mum and Lola</a:t>
            </a:r>
          </a:p>
          <a:p>
            <a:r>
              <a:rPr lang="en-GB" sz="1800" dirty="0" smtClean="0"/>
              <a:t>Shared their worries with agencies</a:t>
            </a:r>
          </a:p>
          <a:p>
            <a:endParaRPr lang="en-GB" sz="1800" dirty="0" smtClean="0"/>
          </a:p>
          <a:p>
            <a:endParaRPr lang="en-GB" dirty="0" smtClean="0"/>
          </a:p>
          <a:p>
            <a:endParaRPr lang="en-GB" dirty="0" smtClean="0"/>
          </a:p>
          <a:p>
            <a:endParaRPr lang="en-GB" dirty="0" smtClean="0"/>
          </a:p>
          <a:p>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7340" y="3178235"/>
            <a:ext cx="1725613" cy="153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5"/>
          <p:cNvSpPr/>
          <p:nvPr/>
        </p:nvSpPr>
        <p:spPr>
          <a:xfrm>
            <a:off x="1957084" y="1783327"/>
            <a:ext cx="1715095" cy="172819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Aunt and Grandma</a:t>
            </a:r>
            <a:endParaRPr lang="en-GB" dirty="0">
              <a:solidFill>
                <a:srgbClr val="002060"/>
              </a:solidFill>
            </a:endParaRPr>
          </a:p>
        </p:txBody>
      </p:sp>
      <p:sp>
        <p:nvSpPr>
          <p:cNvPr id="13" name="TextBox 12"/>
          <p:cNvSpPr txBox="1"/>
          <p:nvPr/>
        </p:nvSpPr>
        <p:spPr>
          <a:xfrm>
            <a:off x="2724399" y="3574078"/>
            <a:ext cx="911497" cy="369332"/>
          </a:xfrm>
          <a:prstGeom prst="rect">
            <a:avLst/>
          </a:prstGeom>
          <a:noFill/>
        </p:spPr>
        <p:txBody>
          <a:bodyPr wrap="square" rtlCol="0">
            <a:spAutoFit/>
          </a:bodyPr>
          <a:lstStyle/>
          <a:p>
            <a:r>
              <a:rPr lang="en-GB" dirty="0"/>
              <a:t>M</a:t>
            </a:r>
            <a:r>
              <a:rPr lang="en-GB" dirty="0" smtClean="0"/>
              <a:t>um</a:t>
            </a:r>
            <a:endParaRPr lang="en-GB" dirty="0"/>
          </a:p>
        </p:txBody>
      </p:sp>
      <p:sp>
        <p:nvSpPr>
          <p:cNvPr id="9" name="Content Placeholder 9"/>
          <p:cNvSpPr>
            <a:spLocks noGrp="1"/>
          </p:cNvSpPr>
          <p:nvPr>
            <p:ph sz="half" idx="1"/>
          </p:nvPr>
        </p:nvSpPr>
        <p:spPr>
          <a:xfrm>
            <a:off x="611560" y="2372525"/>
            <a:ext cx="1883080" cy="1855409"/>
          </a:xfrm>
          <a:prstGeom prst="ellipse">
            <a:avLst/>
          </a:prstGeom>
          <a:solidFill>
            <a:srgbClr val="C0504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b="1" kern="0" dirty="0">
                <a:solidFill>
                  <a:schemeClr val="tx2">
                    <a:lumMod val="50000"/>
                  </a:schemeClr>
                </a:solidFill>
                <a:latin typeface="Calibri"/>
              </a:rPr>
              <a:t>L</a:t>
            </a:r>
            <a:r>
              <a:rPr lang="en-GB" b="1" kern="0" dirty="0" smtClean="0">
                <a:solidFill>
                  <a:schemeClr val="tx2">
                    <a:lumMod val="50000"/>
                  </a:schemeClr>
                </a:solidFill>
                <a:latin typeface="Calibri"/>
              </a:rPr>
              <a:t>ola </a:t>
            </a:r>
            <a:endParaRPr kumimoji="0" lang="en-GB" sz="1800" b="1" i="0" u="none" strike="noStrike" kern="0" cap="none" spc="0" normalizeH="0" baseline="0" noProof="0" dirty="0" smtClean="0">
              <a:ln>
                <a:noFill/>
              </a:ln>
              <a:solidFill>
                <a:schemeClr val="tx2">
                  <a:lumMod val="50000"/>
                </a:schemeClr>
              </a:solidFill>
              <a:effectLst/>
              <a:uLnTx/>
              <a:uFillTx/>
              <a:latin typeface="Calibri"/>
            </a:endParaRPr>
          </a:p>
        </p:txBody>
      </p:sp>
    </p:spTree>
    <p:extLst>
      <p:ext uri="{BB962C8B-B14F-4D97-AF65-F5344CB8AC3E}">
        <p14:creationId xmlns:p14="http://schemas.microsoft.com/office/powerpoint/2010/main" val="315800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Wider networks</a:t>
            </a:r>
            <a:endParaRPr lang="en-GB" dirty="0"/>
          </a:p>
        </p:txBody>
      </p:sp>
      <p:sp>
        <p:nvSpPr>
          <p:cNvPr id="9" name="Content Placeholder 8"/>
          <p:cNvSpPr>
            <a:spLocks noGrp="1"/>
          </p:cNvSpPr>
          <p:nvPr>
            <p:ph sz="half" idx="2"/>
          </p:nvPr>
        </p:nvSpPr>
        <p:spPr>
          <a:xfrm>
            <a:off x="4932040" y="1851669"/>
            <a:ext cx="3816424" cy="2742953"/>
          </a:xfrm>
        </p:spPr>
        <p:txBody>
          <a:bodyPr/>
          <a:lstStyle/>
          <a:p>
            <a:r>
              <a:rPr lang="en-GB" sz="1800" dirty="0" smtClean="0"/>
              <a:t>Proactive and supportive school</a:t>
            </a:r>
          </a:p>
          <a:p>
            <a:r>
              <a:rPr lang="en-GB" sz="1800" dirty="0" smtClean="0"/>
              <a:t>Lola was excluded and reintroduced to school</a:t>
            </a:r>
          </a:p>
          <a:p>
            <a:r>
              <a:rPr lang="en-GB" sz="1800" dirty="0" smtClean="0"/>
              <a:t>Referred concerns appropriately to CASS (</a:t>
            </a:r>
            <a:r>
              <a:rPr lang="en-GB" sz="1800" dirty="0" err="1" smtClean="0"/>
              <a:t>ie</a:t>
            </a:r>
            <a:r>
              <a:rPr lang="en-GB" sz="1800" dirty="0" smtClean="0"/>
              <a:t>, self-harm) and a FSW allocated to support the family.</a:t>
            </a:r>
          </a:p>
          <a:p>
            <a:endParaRPr lang="en-GB" sz="1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352" y="3040004"/>
            <a:ext cx="1725613" cy="153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1871088"/>
            <a:ext cx="1743075"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flipH="1">
            <a:off x="1475656" y="3435847"/>
            <a:ext cx="1008112" cy="369332"/>
          </a:xfrm>
          <a:prstGeom prst="rect">
            <a:avLst/>
          </a:prstGeom>
          <a:noFill/>
        </p:spPr>
        <p:txBody>
          <a:bodyPr wrap="square" rtlCol="0">
            <a:spAutoFit/>
          </a:bodyPr>
          <a:lstStyle/>
          <a:p>
            <a:r>
              <a:rPr lang="en-GB" dirty="0"/>
              <a:t>M</a:t>
            </a:r>
            <a:r>
              <a:rPr lang="en-GB" dirty="0" smtClean="0"/>
              <a:t>um</a:t>
            </a:r>
            <a:endParaRPr lang="en-GB" dirty="0"/>
          </a:p>
        </p:txBody>
      </p:sp>
      <p:sp>
        <p:nvSpPr>
          <p:cNvPr id="11" name="Oval 10"/>
          <p:cNvSpPr/>
          <p:nvPr/>
        </p:nvSpPr>
        <p:spPr>
          <a:xfrm>
            <a:off x="2483768" y="3153246"/>
            <a:ext cx="2517770" cy="1533401"/>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School</a:t>
            </a:r>
            <a:endParaRPr lang="en-GB" dirty="0">
              <a:solidFill>
                <a:srgbClr val="002060"/>
              </a:solidFill>
            </a:endParaRPr>
          </a:p>
        </p:txBody>
      </p:sp>
      <p:pic>
        <p:nvPicPr>
          <p:cNvPr id="4" name="Picture 2"/>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755576" y="1995686"/>
            <a:ext cx="1728192" cy="1440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92092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supportive networks</a:t>
            </a:r>
            <a:endParaRPr lang="en-GB" dirty="0"/>
          </a:p>
        </p:txBody>
      </p:sp>
      <p:sp>
        <p:nvSpPr>
          <p:cNvPr id="13" name="Content Placeholder 12"/>
          <p:cNvSpPr>
            <a:spLocks noGrp="1"/>
          </p:cNvSpPr>
          <p:nvPr>
            <p:ph sz="half" idx="2"/>
          </p:nvPr>
        </p:nvSpPr>
        <p:spPr>
          <a:xfrm>
            <a:off x="5148472" y="1851669"/>
            <a:ext cx="3671999" cy="2742953"/>
          </a:xfrm>
        </p:spPr>
        <p:txBody>
          <a:bodyPr/>
          <a:lstStyle/>
          <a:p>
            <a:r>
              <a:rPr lang="en-GB" sz="1800" dirty="0" smtClean="0"/>
              <a:t>Sexual Health Services</a:t>
            </a:r>
          </a:p>
          <a:p>
            <a:r>
              <a:rPr lang="en-GB" sz="1800" dirty="0" smtClean="0"/>
              <a:t>GP</a:t>
            </a:r>
          </a:p>
          <a:p>
            <a:r>
              <a:rPr lang="en-GB" sz="1800" dirty="0" smtClean="0"/>
              <a:t>Asthma Clinic/hospital</a:t>
            </a:r>
          </a:p>
          <a:p>
            <a:r>
              <a:rPr lang="en-GB" sz="1800" dirty="0" smtClean="0"/>
              <a:t>Mental health services (mum)</a:t>
            </a:r>
          </a:p>
          <a:p>
            <a:r>
              <a:rPr lang="en-GB" sz="1800" dirty="0" smtClean="0"/>
              <a:t>Substance Misuse Service (mum)</a:t>
            </a:r>
          </a:p>
          <a:p>
            <a:r>
              <a:rPr lang="en-GB" sz="1800" dirty="0" smtClean="0"/>
              <a:t>Family Support Worker</a:t>
            </a:r>
          </a:p>
          <a:p>
            <a:r>
              <a:rPr lang="en-GB" sz="1800" dirty="0" smtClean="0"/>
              <a:t>Early Help Plan in place</a:t>
            </a:r>
          </a:p>
          <a:p>
            <a:endParaRPr lang="en-GB" sz="1800" dirty="0" smtClean="0"/>
          </a:p>
          <a:p>
            <a:endParaRPr lang="en-GB" sz="1800" dirty="0" smtClean="0"/>
          </a:p>
          <a:p>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991482"/>
            <a:ext cx="1743075"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Oval 7"/>
          <p:cNvSpPr/>
          <p:nvPr/>
        </p:nvSpPr>
        <p:spPr>
          <a:xfrm>
            <a:off x="621557" y="3420132"/>
            <a:ext cx="2890092" cy="1249499"/>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School</a:t>
            </a:r>
            <a:endParaRPr lang="en-GB" dirty="0">
              <a:solidFill>
                <a:srgbClr val="00206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5138" y="2015402"/>
            <a:ext cx="1725613" cy="1404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Oval 10"/>
          <p:cNvSpPr/>
          <p:nvPr/>
        </p:nvSpPr>
        <p:spPr>
          <a:xfrm>
            <a:off x="2987415" y="3192524"/>
            <a:ext cx="2161058" cy="161629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2"/>
                </a:solidFill>
              </a:rPr>
              <a:t>Health and Children’s Services</a:t>
            </a:r>
            <a:endParaRPr lang="en-GB" dirty="0">
              <a:solidFill>
                <a:schemeClr val="tx2"/>
              </a:solidFill>
            </a:endParaRPr>
          </a:p>
        </p:txBody>
      </p:sp>
      <p:sp>
        <p:nvSpPr>
          <p:cNvPr id="12" name="TextBox 11"/>
          <p:cNvSpPr txBox="1"/>
          <p:nvPr/>
        </p:nvSpPr>
        <p:spPr>
          <a:xfrm>
            <a:off x="3779912" y="2533101"/>
            <a:ext cx="864095" cy="369332"/>
          </a:xfrm>
          <a:prstGeom prst="rect">
            <a:avLst/>
          </a:prstGeom>
          <a:noFill/>
        </p:spPr>
        <p:txBody>
          <a:bodyPr wrap="square" rtlCol="0">
            <a:spAutoFit/>
          </a:bodyPr>
          <a:lstStyle/>
          <a:p>
            <a:r>
              <a:rPr lang="en-GB" dirty="0"/>
              <a:t>M</a:t>
            </a:r>
            <a:r>
              <a:rPr lang="en-GB" dirty="0" smtClean="0"/>
              <a:t>um</a:t>
            </a:r>
            <a:endParaRPr lang="en-GB" dirty="0"/>
          </a:p>
        </p:txBody>
      </p:sp>
      <p:pic>
        <p:nvPicPr>
          <p:cNvPr id="14" name="Picture 2"/>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1691680" y="1775853"/>
            <a:ext cx="1908213" cy="188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2562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Did We Learn from this Review?</a:t>
            </a:r>
            <a:endParaRPr lang="en-GB" dirty="0"/>
          </a:p>
        </p:txBody>
      </p:sp>
      <p:sp>
        <p:nvSpPr>
          <p:cNvPr id="5" name="Content Placeholder 4"/>
          <p:cNvSpPr>
            <a:spLocks noGrp="1"/>
          </p:cNvSpPr>
          <p:nvPr>
            <p:ph idx="1"/>
          </p:nvPr>
        </p:nvSpPr>
        <p:spPr/>
        <p:txBody>
          <a:bodyPr/>
          <a:lstStyle/>
          <a:p>
            <a:r>
              <a:rPr lang="en-GB" i="1" dirty="0" smtClean="0"/>
              <a:t>‘It cannot be said that neglect directly led to Lola’s death</a:t>
            </a:r>
            <a:r>
              <a:rPr lang="en-GB" dirty="0" smtClean="0"/>
              <a:t>’ however</a:t>
            </a:r>
          </a:p>
          <a:p>
            <a:r>
              <a:rPr lang="en-GB" dirty="0" smtClean="0"/>
              <a:t>There were indicators of adolescent neglect and poor emotional wellbeing</a:t>
            </a:r>
          </a:p>
          <a:p>
            <a:r>
              <a:rPr lang="en-GB" b="1" i="1" dirty="0" smtClean="0">
                <a:solidFill>
                  <a:schemeClr val="tx2"/>
                </a:solidFill>
              </a:rPr>
              <a:t>‘None of the agencies working closely with Lola identified her as suffering neglect’.</a:t>
            </a:r>
          </a:p>
          <a:p>
            <a:endParaRPr lang="en-GB" dirty="0" smtClean="0"/>
          </a:p>
          <a:p>
            <a:endParaRPr lang="en-GB" dirty="0" smtClean="0"/>
          </a:p>
          <a:p>
            <a:endParaRPr lang="en-GB" dirty="0"/>
          </a:p>
        </p:txBody>
      </p:sp>
    </p:spTree>
    <p:extLst>
      <p:ext uri="{BB962C8B-B14F-4D97-AF65-F5344CB8AC3E}">
        <p14:creationId xmlns:p14="http://schemas.microsoft.com/office/powerpoint/2010/main" val="25861979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continued</a:t>
            </a:r>
            <a:endParaRPr lang="en-GB" dirty="0"/>
          </a:p>
        </p:txBody>
      </p:sp>
      <p:sp>
        <p:nvSpPr>
          <p:cNvPr id="3" name="Content Placeholder 2"/>
          <p:cNvSpPr>
            <a:spLocks noGrp="1"/>
          </p:cNvSpPr>
          <p:nvPr>
            <p:ph idx="1"/>
          </p:nvPr>
        </p:nvSpPr>
        <p:spPr>
          <a:xfrm>
            <a:off x="284131" y="1923678"/>
            <a:ext cx="8519980" cy="2952328"/>
          </a:xfrm>
        </p:spPr>
        <p:txBody>
          <a:bodyPr/>
          <a:lstStyle/>
          <a:p>
            <a:r>
              <a:rPr lang="en-GB" sz="1800" dirty="0" smtClean="0"/>
              <a:t>Lack of communication and joined-up work across agencies</a:t>
            </a:r>
          </a:p>
          <a:p>
            <a:r>
              <a:rPr lang="en-GB" sz="1800" dirty="0" smtClean="0"/>
              <a:t>Poor understanding of parental mental health problems and the impact on the child (especially when compounded by substance abuse and domestic abuse)</a:t>
            </a:r>
          </a:p>
          <a:p>
            <a:r>
              <a:rPr lang="en-GB" sz="1800" dirty="0" smtClean="0"/>
              <a:t>Complex cases being managed at Family Support Level</a:t>
            </a:r>
          </a:p>
          <a:p>
            <a:r>
              <a:rPr lang="en-GB" sz="1800" dirty="0" smtClean="0"/>
              <a:t>Escalation of concerns</a:t>
            </a:r>
          </a:p>
          <a:p>
            <a:r>
              <a:rPr lang="en-GB" sz="1800" dirty="0" smtClean="0"/>
              <a:t>Poor understanding of adolescent neglect and how this manifests itself (self harm, young carer, weight loss, worsening asthma)</a:t>
            </a:r>
          </a:p>
          <a:p>
            <a:r>
              <a:rPr lang="en-GB" sz="1800" dirty="0" smtClean="0"/>
              <a:t>Viewing and responding to Lola’s difficulties at an individual level and not collectively</a:t>
            </a:r>
            <a:endParaRPr lang="en-GB" sz="1800" dirty="0"/>
          </a:p>
        </p:txBody>
      </p:sp>
    </p:spTree>
    <p:extLst>
      <p:ext uri="{BB962C8B-B14F-4D97-AF65-F5344CB8AC3E}">
        <p14:creationId xmlns:p14="http://schemas.microsoft.com/office/powerpoint/2010/main" val="16887356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can we respond more effectively?</a:t>
            </a:r>
            <a:endParaRPr lang="en-GB" dirty="0"/>
          </a:p>
        </p:txBody>
      </p:sp>
      <p:sp>
        <p:nvSpPr>
          <p:cNvPr id="3" name="Content Placeholder 2"/>
          <p:cNvSpPr>
            <a:spLocks noGrp="1"/>
          </p:cNvSpPr>
          <p:nvPr>
            <p:ph idx="1"/>
          </p:nvPr>
        </p:nvSpPr>
        <p:spPr/>
        <p:txBody>
          <a:bodyPr/>
          <a:lstStyle/>
          <a:p>
            <a:r>
              <a:rPr lang="en-GB" dirty="0" smtClean="0"/>
              <a:t>Group to feedback thoughts and suggestions on how we would support a child in a similar situation</a:t>
            </a:r>
          </a:p>
          <a:p>
            <a:r>
              <a:rPr lang="en-GB" dirty="0" smtClean="0"/>
              <a:t>How can this learning shape our practice?</a:t>
            </a:r>
          </a:p>
          <a:p>
            <a:r>
              <a:rPr lang="en-GB" dirty="0" smtClean="0"/>
              <a:t>What has changed?</a:t>
            </a:r>
          </a:p>
          <a:p>
            <a:pPr marL="0" indent="0">
              <a:buNone/>
            </a:pPr>
            <a:endParaRPr lang="en-GB" dirty="0"/>
          </a:p>
        </p:txBody>
      </p:sp>
    </p:spTree>
    <p:extLst>
      <p:ext uri="{BB962C8B-B14F-4D97-AF65-F5344CB8AC3E}">
        <p14:creationId xmlns:p14="http://schemas.microsoft.com/office/powerpoint/2010/main" val="1121007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Welcome and Introduction</a:t>
            </a:r>
            <a:endParaRPr lang="en-GB" dirty="0"/>
          </a:p>
        </p:txBody>
      </p:sp>
      <p:sp>
        <p:nvSpPr>
          <p:cNvPr id="3" name="Content Placeholder 2"/>
          <p:cNvSpPr>
            <a:spLocks noGrp="1"/>
          </p:cNvSpPr>
          <p:nvPr>
            <p:ph idx="1"/>
          </p:nvPr>
        </p:nvSpPr>
        <p:spPr/>
        <p:txBody>
          <a:bodyPr/>
          <a:lstStyle/>
          <a:p>
            <a:endParaRPr lang="en-GB" dirty="0"/>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308912"/>
            <a:ext cx="21463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1478" y="2296212"/>
            <a:ext cx="2146300" cy="214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64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fade">
                                      <p:cBhvr>
                                        <p:cTn id="12"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 and A ?</a:t>
            </a:r>
            <a:endParaRPr lang="en-GB" dirty="0"/>
          </a:p>
        </p:txBody>
      </p:sp>
      <p:sp>
        <p:nvSpPr>
          <p:cNvPr id="3" name="Content Placeholder 2"/>
          <p:cNvSpPr>
            <a:spLocks noGrp="1"/>
          </p:cNvSpPr>
          <p:nvPr>
            <p:ph idx="1"/>
          </p:nvPr>
        </p:nvSpPr>
        <p:spPr/>
        <p:txBody>
          <a:bodyPr/>
          <a:lstStyle/>
          <a:p>
            <a:r>
              <a:rPr lang="en-GB" dirty="0" smtClean="0"/>
              <a:t>Any final questions?</a:t>
            </a:r>
          </a:p>
          <a:p>
            <a:r>
              <a:rPr lang="en-GB" dirty="0"/>
              <a:t>Thank you for your time!</a:t>
            </a:r>
          </a:p>
          <a:p>
            <a:endParaRPr lang="en-GB" dirty="0" smtClean="0"/>
          </a:p>
          <a:p>
            <a:r>
              <a:rPr lang="en-GB" dirty="0" smtClean="0"/>
              <a:t>BSMHFT Safeguarding Team: 	0121 301 1100</a:t>
            </a:r>
          </a:p>
          <a:p>
            <a:r>
              <a:rPr lang="en-GB" dirty="0" smtClean="0"/>
              <a:t>SPOA 				0121 301 4000</a:t>
            </a:r>
          </a:p>
        </p:txBody>
      </p:sp>
    </p:spTree>
    <p:extLst>
      <p:ext uri="{BB962C8B-B14F-4D97-AF65-F5344CB8AC3E}">
        <p14:creationId xmlns:p14="http://schemas.microsoft.com/office/powerpoint/2010/main" val="1483912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Outcomes</a:t>
            </a:r>
            <a:endParaRPr lang="en-GB" dirty="0"/>
          </a:p>
        </p:txBody>
      </p:sp>
      <p:sp>
        <p:nvSpPr>
          <p:cNvPr id="3" name="Content Placeholder 2"/>
          <p:cNvSpPr>
            <a:spLocks noGrp="1"/>
          </p:cNvSpPr>
          <p:nvPr>
            <p:ph idx="1"/>
          </p:nvPr>
        </p:nvSpPr>
        <p:spPr>
          <a:xfrm>
            <a:off x="284131" y="1923678"/>
            <a:ext cx="8519980" cy="3024336"/>
          </a:xfrm>
        </p:spPr>
        <p:txBody>
          <a:bodyPr/>
          <a:lstStyle/>
          <a:p>
            <a:r>
              <a:rPr lang="en-GB" sz="2000" dirty="0" smtClean="0"/>
              <a:t>Understand ‘mental health problems’ and the effect they might have on the person and services available (10 minutes)</a:t>
            </a:r>
          </a:p>
          <a:p>
            <a:r>
              <a:rPr lang="en-GB" sz="2000" dirty="0" smtClean="0"/>
              <a:t>Understand the potential links between parental mental health problems and childhood neglect (20 minutes)</a:t>
            </a:r>
          </a:p>
          <a:p>
            <a:r>
              <a:rPr lang="en-GB" sz="2000" dirty="0" smtClean="0"/>
              <a:t>Responding effectively to the needs of the child and parent (10 minutes)</a:t>
            </a:r>
          </a:p>
          <a:p>
            <a:r>
              <a:rPr lang="en-GB" sz="2000" dirty="0" smtClean="0"/>
              <a:t>Any questions? (5 minutes)</a:t>
            </a:r>
          </a:p>
          <a:p>
            <a:endParaRPr lang="en-GB" dirty="0"/>
          </a:p>
        </p:txBody>
      </p:sp>
    </p:spTree>
    <p:extLst>
      <p:ext uri="{BB962C8B-B14F-4D97-AF65-F5344CB8AC3E}">
        <p14:creationId xmlns:p14="http://schemas.microsoft.com/office/powerpoint/2010/main" val="397195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Understand the IMPACT….</a:t>
            </a:r>
            <a:endParaRPr lang="en-GB" dirty="0"/>
          </a:p>
        </p:txBody>
      </p:sp>
      <p:sp>
        <p:nvSpPr>
          <p:cNvPr id="3" name="Content Placeholder 2"/>
          <p:cNvSpPr>
            <a:spLocks noGrp="1"/>
          </p:cNvSpPr>
          <p:nvPr>
            <p:ph idx="1"/>
          </p:nvPr>
        </p:nvSpPr>
        <p:spPr/>
        <p:txBody>
          <a:bodyPr/>
          <a:lstStyle/>
          <a:p>
            <a:r>
              <a:rPr lang="en-GB" dirty="0" smtClean="0"/>
              <a:t>We need to know </a:t>
            </a:r>
            <a:r>
              <a:rPr lang="en-GB" dirty="0" smtClean="0">
                <a:solidFill>
                  <a:srgbClr val="00B050"/>
                </a:solidFill>
              </a:rPr>
              <a:t>3</a:t>
            </a:r>
            <a:r>
              <a:rPr lang="en-GB" dirty="0" smtClean="0"/>
              <a:t> things:</a:t>
            </a:r>
          </a:p>
          <a:p>
            <a:r>
              <a:rPr lang="en-GB" dirty="0" smtClean="0"/>
              <a:t>The </a:t>
            </a:r>
            <a:r>
              <a:rPr lang="en-GB" i="1" dirty="0" smtClean="0">
                <a:solidFill>
                  <a:srgbClr val="00B050"/>
                </a:solidFill>
              </a:rPr>
              <a:t>nature</a:t>
            </a:r>
            <a:r>
              <a:rPr lang="en-GB" dirty="0" smtClean="0"/>
              <a:t> of the parent’s mental health condition and how it affects them day to day </a:t>
            </a:r>
          </a:p>
          <a:p>
            <a:r>
              <a:rPr lang="en-GB" dirty="0" smtClean="0"/>
              <a:t>The </a:t>
            </a:r>
            <a:r>
              <a:rPr lang="en-GB" i="1" dirty="0" smtClean="0">
                <a:solidFill>
                  <a:srgbClr val="00B050"/>
                </a:solidFill>
              </a:rPr>
              <a:t>age/developmental stage/needs </a:t>
            </a:r>
            <a:r>
              <a:rPr lang="en-GB" dirty="0" smtClean="0"/>
              <a:t>of the child</a:t>
            </a:r>
          </a:p>
          <a:p>
            <a:r>
              <a:rPr lang="en-GB" dirty="0" smtClean="0"/>
              <a:t>The </a:t>
            </a:r>
            <a:r>
              <a:rPr lang="en-GB" i="1" dirty="0" smtClean="0">
                <a:solidFill>
                  <a:srgbClr val="00B050"/>
                </a:solidFill>
              </a:rPr>
              <a:t>context</a:t>
            </a:r>
            <a:r>
              <a:rPr lang="en-GB" dirty="0" smtClean="0"/>
              <a:t> in which they live their lives</a:t>
            </a:r>
            <a:endParaRPr lang="en-GB" dirty="0"/>
          </a:p>
        </p:txBody>
      </p:sp>
    </p:spTree>
    <p:extLst>
      <p:ext uri="{BB962C8B-B14F-4D97-AF65-F5344CB8AC3E}">
        <p14:creationId xmlns:p14="http://schemas.microsoft.com/office/powerpoint/2010/main" val="1459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it….?</a:t>
            </a:r>
            <a:endParaRPr lang="en-GB" dirty="0"/>
          </a:p>
        </p:txBody>
      </p:sp>
      <p:sp>
        <p:nvSpPr>
          <p:cNvPr id="3" name="Content Placeholder 2"/>
          <p:cNvSpPr>
            <a:spLocks noGrp="1"/>
          </p:cNvSpPr>
          <p:nvPr>
            <p:ph idx="1"/>
          </p:nvPr>
        </p:nvSpPr>
        <p:spPr/>
        <p:txBody>
          <a:bodyPr/>
          <a:lstStyle/>
          <a:p>
            <a:r>
              <a:rPr lang="en-GB" sz="3200" b="1" dirty="0" smtClean="0">
                <a:solidFill>
                  <a:srgbClr val="005EB8"/>
                </a:solidFill>
                <a:ea typeface="+mj-ea"/>
              </a:rPr>
              <a:t>A Mental </a:t>
            </a:r>
            <a:r>
              <a:rPr lang="en-GB" sz="3200" b="1" dirty="0">
                <a:solidFill>
                  <a:srgbClr val="005EB8"/>
                </a:solidFill>
                <a:ea typeface="+mj-ea"/>
              </a:rPr>
              <a:t>Health Problem or </a:t>
            </a:r>
            <a:endParaRPr lang="en-GB" sz="3200" b="1" dirty="0" smtClean="0">
              <a:solidFill>
                <a:srgbClr val="005EB8"/>
              </a:solidFill>
              <a:ea typeface="+mj-ea"/>
            </a:endParaRPr>
          </a:p>
          <a:p>
            <a:r>
              <a:rPr lang="en-GB" sz="3200" b="1" dirty="0" smtClean="0">
                <a:solidFill>
                  <a:srgbClr val="00B050"/>
                </a:solidFill>
                <a:ea typeface="+mj-ea"/>
              </a:rPr>
              <a:t> Mental </a:t>
            </a:r>
            <a:r>
              <a:rPr lang="en-GB" sz="3200" b="1" dirty="0">
                <a:solidFill>
                  <a:srgbClr val="00B050"/>
                </a:solidFill>
                <a:ea typeface="+mj-ea"/>
              </a:rPr>
              <a:t>Illness</a:t>
            </a:r>
            <a:r>
              <a:rPr lang="en-GB" sz="3200" b="1" dirty="0" smtClean="0">
                <a:solidFill>
                  <a:srgbClr val="00B050"/>
                </a:solidFill>
                <a:ea typeface="+mj-ea"/>
              </a:rPr>
              <a:t>?</a:t>
            </a:r>
          </a:p>
          <a:p>
            <a:endParaRPr lang="en-GB" sz="3200" b="1" dirty="0">
              <a:solidFill>
                <a:srgbClr val="00B050"/>
              </a:solidFill>
              <a:ea typeface="+mj-ea"/>
            </a:endParaRPr>
          </a:p>
          <a:p>
            <a:r>
              <a:rPr lang="en-GB" sz="3200" b="1" dirty="0" smtClean="0">
                <a:solidFill>
                  <a:srgbClr val="002060"/>
                </a:solidFill>
                <a:ea typeface="+mj-ea"/>
              </a:rPr>
              <a:t>What is the difference? Does it matter?</a:t>
            </a:r>
            <a:endParaRPr lang="en-GB" dirty="0">
              <a:solidFill>
                <a:srgbClr val="002060"/>
              </a:solidFill>
            </a:endParaRPr>
          </a:p>
        </p:txBody>
      </p:sp>
    </p:spTree>
    <p:extLst>
      <p:ext uri="{BB962C8B-B14F-4D97-AF65-F5344CB8AC3E}">
        <p14:creationId xmlns:p14="http://schemas.microsoft.com/office/powerpoint/2010/main" val="4252710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Mental health problems are common</a:t>
            </a:r>
            <a:endParaRPr lang="en-GB" dirty="0"/>
          </a:p>
        </p:txBody>
      </p:sp>
      <p:sp>
        <p:nvSpPr>
          <p:cNvPr id="3" name="Content Placeholder 2"/>
          <p:cNvSpPr>
            <a:spLocks noGrp="1"/>
          </p:cNvSpPr>
          <p:nvPr>
            <p:ph idx="1"/>
          </p:nvPr>
        </p:nvSpPr>
        <p:spPr/>
        <p:txBody>
          <a:bodyPr/>
          <a:lstStyle/>
          <a:p>
            <a:r>
              <a:rPr lang="en-GB" sz="2000" dirty="0" smtClean="0"/>
              <a:t>Most people will have a ‘mental health problem’ at some point in their lives (1 in 4)</a:t>
            </a:r>
          </a:p>
          <a:p>
            <a:r>
              <a:rPr lang="en-GB" sz="2000" dirty="0" smtClean="0"/>
              <a:t>The most common is mixed depression and anxiety</a:t>
            </a:r>
          </a:p>
          <a:p>
            <a:r>
              <a:rPr lang="en-GB" sz="2000" dirty="0" smtClean="0"/>
              <a:t>A smaller percentage of people will be diagnosed with a ‘mental illness’ </a:t>
            </a:r>
            <a:r>
              <a:rPr lang="en-GB" sz="2000" dirty="0" err="1" smtClean="0"/>
              <a:t>ie</a:t>
            </a:r>
            <a:r>
              <a:rPr lang="en-GB" sz="2000" dirty="0" smtClean="0"/>
              <a:t> schizophrenia, bipolar disorder (1 to 2 in every 100)</a:t>
            </a:r>
          </a:p>
          <a:p>
            <a:r>
              <a:rPr lang="en-GB" sz="2000" dirty="0" smtClean="0"/>
              <a:t>Personality Disorders</a:t>
            </a:r>
          </a:p>
          <a:p>
            <a:r>
              <a:rPr lang="en-GB" sz="2000" i="1" dirty="0" smtClean="0"/>
              <a:t>Source: Mental Health Foundation</a:t>
            </a:r>
          </a:p>
          <a:p>
            <a:r>
              <a:rPr lang="en-GB" sz="2000" dirty="0" smtClean="0">
                <a:solidFill>
                  <a:srgbClr val="00B050"/>
                </a:solidFill>
              </a:rPr>
              <a:t>https</a:t>
            </a:r>
            <a:r>
              <a:rPr lang="en-GB" sz="2000" dirty="0">
                <a:solidFill>
                  <a:srgbClr val="00B050"/>
                </a:solidFill>
              </a:rPr>
              <a:t>://www.mentalhealth.org.uk/a-to-z </a:t>
            </a:r>
          </a:p>
        </p:txBody>
      </p:sp>
    </p:spTree>
    <p:extLst>
      <p:ext uri="{BB962C8B-B14F-4D97-AF65-F5344CB8AC3E}">
        <p14:creationId xmlns:p14="http://schemas.microsoft.com/office/powerpoint/2010/main" val="482690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DO YOU KNOW YOUR AOT FROM YOUR HTT?</a:t>
            </a:r>
            <a:endParaRPr lang="en-GB" sz="2400" dirty="0"/>
          </a:p>
        </p:txBody>
      </p:sp>
      <p:sp>
        <p:nvSpPr>
          <p:cNvPr id="3" name="Content Placeholder 2"/>
          <p:cNvSpPr>
            <a:spLocks noGrp="1"/>
          </p:cNvSpPr>
          <p:nvPr>
            <p:ph sz="half" idx="1"/>
          </p:nvPr>
        </p:nvSpPr>
        <p:spPr>
          <a:xfrm>
            <a:off x="251520" y="1851669"/>
            <a:ext cx="2952328" cy="2808313"/>
          </a:xfrm>
        </p:spPr>
        <p:txBody>
          <a:bodyPr/>
          <a:lstStyle/>
          <a:p>
            <a:r>
              <a:rPr lang="en-GB" sz="1800" dirty="0" smtClean="0">
                <a:solidFill>
                  <a:srgbClr val="002060"/>
                </a:solidFill>
              </a:rPr>
              <a:t>BHM </a:t>
            </a:r>
          </a:p>
          <a:p>
            <a:r>
              <a:rPr lang="en-GB" sz="1800" dirty="0" smtClean="0">
                <a:solidFill>
                  <a:srgbClr val="002060"/>
                </a:solidFill>
              </a:rPr>
              <a:t>CMHT </a:t>
            </a:r>
          </a:p>
          <a:p>
            <a:r>
              <a:rPr lang="en-GB" sz="1800" dirty="0" smtClean="0">
                <a:solidFill>
                  <a:srgbClr val="002060"/>
                </a:solidFill>
              </a:rPr>
              <a:t>AOT</a:t>
            </a:r>
          </a:p>
          <a:p>
            <a:r>
              <a:rPr lang="en-GB" sz="1800" dirty="0" smtClean="0">
                <a:solidFill>
                  <a:srgbClr val="002060"/>
                </a:solidFill>
              </a:rPr>
              <a:t>HTT</a:t>
            </a:r>
          </a:p>
          <a:p>
            <a:r>
              <a:rPr lang="en-GB" sz="1800" dirty="0" smtClean="0">
                <a:solidFill>
                  <a:srgbClr val="002060"/>
                </a:solidFill>
              </a:rPr>
              <a:t>FCAMHS</a:t>
            </a:r>
          </a:p>
          <a:p>
            <a:endParaRPr lang="en-GB" sz="1800" dirty="0" smtClean="0">
              <a:solidFill>
                <a:srgbClr val="002060"/>
              </a:solidFill>
            </a:endParaRPr>
          </a:p>
          <a:p>
            <a:r>
              <a:rPr lang="en-GB" sz="1800" dirty="0" smtClean="0">
                <a:solidFill>
                  <a:srgbClr val="002060"/>
                </a:solidFill>
              </a:rPr>
              <a:t>Psychiatric Liaison</a:t>
            </a:r>
          </a:p>
          <a:p>
            <a:r>
              <a:rPr lang="en-GB" sz="1800" dirty="0" smtClean="0">
                <a:solidFill>
                  <a:srgbClr val="002060"/>
                </a:solidFill>
              </a:rPr>
              <a:t>FTB </a:t>
            </a:r>
            <a:endParaRPr lang="en-GB" sz="1800" dirty="0">
              <a:solidFill>
                <a:srgbClr val="002060"/>
              </a:solidFill>
            </a:endParaRPr>
          </a:p>
        </p:txBody>
      </p:sp>
      <p:sp>
        <p:nvSpPr>
          <p:cNvPr id="4" name="Content Placeholder 3"/>
          <p:cNvSpPr>
            <a:spLocks noGrp="1"/>
          </p:cNvSpPr>
          <p:nvPr>
            <p:ph sz="half" idx="2"/>
          </p:nvPr>
        </p:nvSpPr>
        <p:spPr>
          <a:xfrm>
            <a:off x="3275856" y="1851669"/>
            <a:ext cx="5688632" cy="2742953"/>
          </a:xfrm>
        </p:spPr>
        <p:txBody>
          <a:bodyPr/>
          <a:lstStyle/>
          <a:p>
            <a:r>
              <a:rPr lang="en-GB" sz="1800" dirty="0">
                <a:solidFill>
                  <a:srgbClr val="002060"/>
                </a:solidFill>
              </a:rPr>
              <a:t>Birmingham Healthy Minds</a:t>
            </a:r>
            <a:endParaRPr lang="en-GB" sz="1800" dirty="0" smtClean="0"/>
          </a:p>
          <a:p>
            <a:r>
              <a:rPr lang="en-GB" sz="1800" dirty="0" smtClean="0">
                <a:solidFill>
                  <a:srgbClr val="002060"/>
                </a:solidFill>
              </a:rPr>
              <a:t>Community </a:t>
            </a:r>
            <a:r>
              <a:rPr lang="en-GB" sz="1800" dirty="0">
                <a:solidFill>
                  <a:srgbClr val="002060"/>
                </a:solidFill>
              </a:rPr>
              <a:t>Mental Health Team</a:t>
            </a:r>
          </a:p>
          <a:p>
            <a:r>
              <a:rPr lang="en-GB" sz="1800" dirty="0" smtClean="0">
                <a:solidFill>
                  <a:srgbClr val="002060"/>
                </a:solidFill>
              </a:rPr>
              <a:t>Assertive </a:t>
            </a:r>
            <a:r>
              <a:rPr lang="en-GB" sz="1800" dirty="0">
                <a:solidFill>
                  <a:srgbClr val="002060"/>
                </a:solidFill>
              </a:rPr>
              <a:t>Outreach </a:t>
            </a:r>
            <a:r>
              <a:rPr lang="en-GB" sz="1800" dirty="0" smtClean="0">
                <a:solidFill>
                  <a:srgbClr val="002060"/>
                </a:solidFill>
              </a:rPr>
              <a:t>Team</a:t>
            </a:r>
          </a:p>
          <a:p>
            <a:r>
              <a:rPr lang="en-GB" sz="1800" dirty="0" smtClean="0">
                <a:solidFill>
                  <a:srgbClr val="002060"/>
                </a:solidFill>
              </a:rPr>
              <a:t>Home </a:t>
            </a:r>
            <a:r>
              <a:rPr lang="en-GB" sz="1800" dirty="0">
                <a:solidFill>
                  <a:srgbClr val="002060"/>
                </a:solidFill>
              </a:rPr>
              <a:t>Treatment </a:t>
            </a:r>
            <a:r>
              <a:rPr lang="en-GB" sz="1800" dirty="0" smtClean="0">
                <a:solidFill>
                  <a:srgbClr val="002060"/>
                </a:solidFill>
              </a:rPr>
              <a:t>Team</a:t>
            </a:r>
          </a:p>
          <a:p>
            <a:r>
              <a:rPr lang="en-GB" sz="1800" dirty="0" smtClean="0">
                <a:solidFill>
                  <a:srgbClr val="002060"/>
                </a:solidFill>
              </a:rPr>
              <a:t>Forensic </a:t>
            </a:r>
            <a:r>
              <a:rPr lang="en-GB" sz="1800" dirty="0">
                <a:solidFill>
                  <a:srgbClr val="002060"/>
                </a:solidFill>
              </a:rPr>
              <a:t>Child and Adolescent Mental Health </a:t>
            </a:r>
            <a:r>
              <a:rPr lang="en-GB" sz="1800" dirty="0" smtClean="0">
                <a:solidFill>
                  <a:srgbClr val="002060"/>
                </a:solidFill>
              </a:rPr>
              <a:t>Services</a:t>
            </a:r>
          </a:p>
          <a:p>
            <a:pPr lvl="0"/>
            <a:r>
              <a:rPr lang="en-GB" sz="1800" dirty="0">
                <a:solidFill>
                  <a:srgbClr val="002060"/>
                </a:solidFill>
              </a:rPr>
              <a:t>M</a:t>
            </a:r>
            <a:r>
              <a:rPr lang="en-GB" sz="1800" dirty="0" smtClean="0">
                <a:solidFill>
                  <a:srgbClr val="002060"/>
                </a:solidFill>
              </a:rPr>
              <a:t>ental </a:t>
            </a:r>
            <a:r>
              <a:rPr lang="en-GB" sz="1800" dirty="0">
                <a:solidFill>
                  <a:srgbClr val="002060"/>
                </a:solidFill>
              </a:rPr>
              <a:t>health services in A and </a:t>
            </a:r>
            <a:r>
              <a:rPr lang="en-GB" sz="1800" dirty="0" smtClean="0">
                <a:solidFill>
                  <a:srgbClr val="002060"/>
                </a:solidFill>
              </a:rPr>
              <a:t>E</a:t>
            </a:r>
            <a:endParaRPr lang="en-GB" dirty="0"/>
          </a:p>
          <a:p>
            <a:pPr lvl="0"/>
            <a:r>
              <a:rPr lang="en-GB" sz="1800" dirty="0" smtClean="0">
                <a:solidFill>
                  <a:srgbClr val="002060"/>
                </a:solidFill>
              </a:rPr>
              <a:t>Forward Thinking Birmingham (0-25 years)</a:t>
            </a:r>
          </a:p>
        </p:txBody>
      </p:sp>
    </p:spTree>
    <p:extLst>
      <p:ext uri="{BB962C8B-B14F-4D97-AF65-F5344CB8AC3E}">
        <p14:creationId xmlns:p14="http://schemas.microsoft.com/office/powerpoint/2010/main" val="356842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0" end="0"/>
                                            </p:txEl>
                                          </p:spTgt>
                                        </p:tgtEl>
                                        <p:attrNameLst>
                                          <p:attrName>style.visibility</p:attrName>
                                        </p:attrNameLst>
                                      </p:cBhvr>
                                      <p:to>
                                        <p:strVal val="visible"/>
                                      </p:to>
                                    </p:set>
                                    <p:animEffect transition="in" filter="fade">
                                      <p:cBhvr>
                                        <p:cTn id="47" dur="500"/>
                                        <p:tgtEl>
                                          <p:spTgt spid="4">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1" end="1"/>
                                            </p:txEl>
                                          </p:spTgt>
                                        </p:tgtEl>
                                        <p:attrNameLst>
                                          <p:attrName>style.visibility</p:attrName>
                                        </p:attrNameLst>
                                      </p:cBhvr>
                                      <p:to>
                                        <p:strVal val="visible"/>
                                      </p:to>
                                    </p:set>
                                    <p:animEffect transition="in" filter="fade">
                                      <p:cBhvr>
                                        <p:cTn id="52" dur="500"/>
                                        <p:tgtEl>
                                          <p:spTgt spid="4">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2" end="2"/>
                                            </p:txEl>
                                          </p:spTgt>
                                        </p:tgtEl>
                                        <p:attrNameLst>
                                          <p:attrName>style.visibility</p:attrName>
                                        </p:attrNameLst>
                                      </p:cBhvr>
                                      <p:to>
                                        <p:strVal val="visible"/>
                                      </p:to>
                                    </p:set>
                                    <p:animEffect transition="in" filter="fade">
                                      <p:cBhvr>
                                        <p:cTn id="57" dur="500"/>
                                        <p:tgtEl>
                                          <p:spTgt spid="4">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3" end="3"/>
                                            </p:txEl>
                                          </p:spTgt>
                                        </p:tgtEl>
                                        <p:attrNameLst>
                                          <p:attrName>style.visibility</p:attrName>
                                        </p:attrNameLst>
                                      </p:cBhvr>
                                      <p:to>
                                        <p:strVal val="visible"/>
                                      </p:to>
                                    </p:set>
                                    <p:animEffect transition="in" filter="fade">
                                      <p:cBhvr>
                                        <p:cTn id="62" dur="500"/>
                                        <p:tgtEl>
                                          <p:spTgt spid="4">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4" end="4"/>
                                            </p:txEl>
                                          </p:spTgt>
                                        </p:tgtEl>
                                        <p:attrNameLst>
                                          <p:attrName>style.visibility</p:attrName>
                                        </p:attrNameLst>
                                      </p:cBhvr>
                                      <p:to>
                                        <p:strVal val="visible"/>
                                      </p:to>
                                    </p:set>
                                    <p:animEffect transition="in" filter="fade">
                                      <p:cBhvr>
                                        <p:cTn id="67" dur="500"/>
                                        <p:tgtEl>
                                          <p:spTgt spid="4">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5" end="5"/>
                                            </p:txEl>
                                          </p:spTgt>
                                        </p:tgtEl>
                                        <p:attrNameLst>
                                          <p:attrName>style.visibility</p:attrName>
                                        </p:attrNameLst>
                                      </p:cBhvr>
                                      <p:to>
                                        <p:strVal val="visible"/>
                                      </p:to>
                                    </p:set>
                                    <p:animEffect transition="in" filter="fade">
                                      <p:cBhvr>
                                        <p:cTn id="72" dur="500"/>
                                        <p:tgtEl>
                                          <p:spTgt spid="4">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6" end="6"/>
                                            </p:txEl>
                                          </p:spTgt>
                                        </p:tgtEl>
                                        <p:attrNameLst>
                                          <p:attrName>style.visibility</p:attrName>
                                        </p:attrNameLst>
                                      </p:cBhvr>
                                      <p:to>
                                        <p:strVal val="visible"/>
                                      </p:to>
                                    </p:set>
                                    <p:animEffect transition="in" filter="fade">
                                      <p:cBhvr>
                                        <p:cTn id="7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Test Your Knowledge!</a:t>
            </a:r>
            <a:endParaRPr lang="en-GB" sz="2400" dirty="0"/>
          </a:p>
        </p:txBody>
      </p:sp>
      <p:sp>
        <p:nvSpPr>
          <p:cNvPr id="3" name="Content Placeholder 2"/>
          <p:cNvSpPr>
            <a:spLocks noGrp="1"/>
          </p:cNvSpPr>
          <p:nvPr>
            <p:ph idx="1"/>
          </p:nvPr>
        </p:nvSpPr>
        <p:spPr/>
        <p:txBody>
          <a:bodyPr/>
          <a:lstStyle/>
          <a:p>
            <a:r>
              <a:rPr lang="en-GB" sz="1800" b="1" dirty="0">
                <a:solidFill>
                  <a:schemeClr val="accent6">
                    <a:lumMod val="75000"/>
                  </a:schemeClr>
                </a:solidFill>
              </a:rPr>
              <a:t>How might a person be affected by…</a:t>
            </a:r>
            <a:r>
              <a:rPr lang="en-GB" sz="1800" dirty="0">
                <a:solidFill>
                  <a:schemeClr val="accent6">
                    <a:lumMod val="75000"/>
                  </a:schemeClr>
                </a:solidFill>
              </a:rPr>
              <a:t>.</a:t>
            </a:r>
          </a:p>
          <a:p>
            <a:r>
              <a:rPr lang="en-GB" sz="1800" dirty="0" smtClean="0"/>
              <a:t>Schizophrenia</a:t>
            </a:r>
          </a:p>
          <a:p>
            <a:r>
              <a:rPr lang="en-GB" sz="1800" dirty="0" smtClean="0"/>
              <a:t>Personality Disorder</a:t>
            </a:r>
          </a:p>
          <a:p>
            <a:r>
              <a:rPr lang="en-GB" sz="1800" dirty="0" smtClean="0"/>
              <a:t>PTSD</a:t>
            </a:r>
          </a:p>
          <a:p>
            <a:r>
              <a:rPr lang="en-GB" sz="1800" dirty="0" smtClean="0"/>
              <a:t>Bipolar disorder</a:t>
            </a:r>
          </a:p>
          <a:p>
            <a:r>
              <a:rPr lang="en-GB" sz="1800" dirty="0" smtClean="0"/>
              <a:t>Anxiety</a:t>
            </a:r>
          </a:p>
          <a:p>
            <a:r>
              <a:rPr lang="en-GB" sz="1800" dirty="0" smtClean="0"/>
              <a:t>Depression</a:t>
            </a:r>
          </a:p>
          <a:p>
            <a:r>
              <a:rPr lang="en-GB" sz="1800" dirty="0" smtClean="0"/>
              <a:t>Psychosis</a:t>
            </a:r>
          </a:p>
          <a:p>
            <a:r>
              <a:rPr lang="en-GB" sz="1800" dirty="0" smtClean="0"/>
              <a:t>………………………..ALWAYS ASK THEM!</a:t>
            </a:r>
          </a:p>
          <a:p>
            <a:endParaRPr lang="en-GB" dirty="0" smtClean="0"/>
          </a:p>
          <a:p>
            <a:pPr marL="0" indent="0">
              <a:buNone/>
            </a:pPr>
            <a:endParaRPr lang="en-GB" dirty="0" smtClean="0"/>
          </a:p>
          <a:p>
            <a:endParaRPr lang="en-GB" dirty="0"/>
          </a:p>
        </p:txBody>
      </p:sp>
    </p:spTree>
    <p:extLst>
      <p:ext uri="{BB962C8B-B14F-4D97-AF65-F5344CB8AC3E}">
        <p14:creationId xmlns:p14="http://schemas.microsoft.com/office/powerpoint/2010/main" val="2334422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15566"/>
            <a:ext cx="8519980" cy="792088"/>
          </a:xfrm>
        </p:spPr>
        <p:txBody>
          <a:bodyPr/>
          <a:lstStyle/>
          <a:p>
            <a:r>
              <a:rPr lang="en-GB" sz="2000" dirty="0" smtClean="0"/>
              <a:t/>
            </a:r>
            <a:br>
              <a:rPr lang="en-GB" sz="2000" dirty="0" smtClean="0"/>
            </a:br>
            <a:r>
              <a:rPr lang="en-GB" sz="2000" dirty="0"/>
              <a:t/>
            </a:r>
            <a:br>
              <a:rPr lang="en-GB" sz="2000" dirty="0"/>
            </a:br>
            <a:r>
              <a:rPr lang="en-GB" sz="2000" dirty="0" smtClean="0"/>
              <a:t>What happens when someone has a mental health problem?</a:t>
            </a:r>
            <a:br>
              <a:rPr lang="en-GB" sz="2000" dirty="0" smtClean="0"/>
            </a:br>
            <a:r>
              <a:rPr lang="en-GB" sz="2400" dirty="0" smtClean="0"/>
              <a:t/>
            </a:r>
            <a:br>
              <a:rPr lang="en-GB" sz="2400" dirty="0" smtClean="0"/>
            </a:br>
            <a:endParaRPr lang="en-GB" sz="2400" dirty="0"/>
          </a:p>
        </p:txBody>
      </p:sp>
      <p:sp>
        <p:nvSpPr>
          <p:cNvPr id="3" name="Content Placeholder 2"/>
          <p:cNvSpPr>
            <a:spLocks noGrp="1"/>
          </p:cNvSpPr>
          <p:nvPr>
            <p:ph idx="1"/>
          </p:nvPr>
        </p:nvSpPr>
        <p:spPr/>
        <p:txBody>
          <a:bodyPr/>
          <a:lstStyle/>
          <a:p>
            <a:r>
              <a:rPr lang="en-GB" dirty="0" smtClean="0">
                <a:solidFill>
                  <a:srgbClr val="00B050"/>
                </a:solidFill>
              </a:rPr>
              <a:t>Behavioural/thoughts/mood</a:t>
            </a:r>
          </a:p>
          <a:p>
            <a:r>
              <a:rPr lang="en-GB" dirty="0" smtClean="0">
                <a:solidFill>
                  <a:schemeClr val="accent5">
                    <a:lumMod val="75000"/>
                  </a:schemeClr>
                </a:solidFill>
              </a:rPr>
              <a:t>Health and wellbeing</a:t>
            </a:r>
          </a:p>
          <a:p>
            <a:r>
              <a:rPr lang="en-GB" dirty="0" smtClean="0">
                <a:solidFill>
                  <a:srgbClr val="7030A0"/>
                </a:solidFill>
              </a:rPr>
              <a:t>Relationships</a:t>
            </a:r>
          </a:p>
          <a:p>
            <a:r>
              <a:rPr lang="en-GB" dirty="0" smtClean="0">
                <a:solidFill>
                  <a:srgbClr val="FFC000"/>
                </a:solidFill>
              </a:rPr>
              <a:t>Socially</a:t>
            </a:r>
            <a:endParaRPr lang="en-GB" dirty="0">
              <a:solidFill>
                <a:srgbClr val="FFC00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2427734"/>
            <a:ext cx="25527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09973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trust template [getting bet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a089ea68-b45f-4598-ba83-6078082cf10f">BSMHFT-336-22</_dlc_DocId>
    <_dlc_DocIdUrl xmlns="a089ea68-b45f-4598-ba83-6078082cf10f">
      <Url>http://connect/corporate/communications/_layouts/DocIdRedir.aspx?ID=BSMHFT-336-22</Url>
      <Description>BSMHFT-336-22</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01/02/2012 09:01:34</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01/02/2012 09:01:34</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01/02/2012 09:01:34</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98AEE4FB510CE549883FEFDD8E671A55" ma:contentTypeVersion="0" ma:contentTypeDescription="Create a new document." ma:contentTypeScope="" ma:versionID="d919f92a1b1a2bb053ba67628d2d5947">
  <xsd:schema xmlns:xsd="http://www.w3.org/2001/XMLSchema" xmlns:xs="http://www.w3.org/2001/XMLSchema" xmlns:p="http://schemas.microsoft.com/office/2006/metadata/properties" xmlns:ns2="a089ea68-b45f-4598-ba83-6078082cf10f" targetNamespace="http://schemas.microsoft.com/office/2006/metadata/properties" ma:root="true" ma:fieldsID="79fb19ab3b980b917e8b76b25cdc073a" ns2:_="">
    <xsd:import namespace="a089ea68-b45f-4598-ba83-6078082cf10f"/>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89ea68-b45f-4598-ba83-6078082cf10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1472C1-FB1F-4B7A-B51B-8792C3902C35}">
  <ds:schemaRefs>
    <ds:schemaRef ds:uri="http://schemas.microsoft.com/sharepoint/v3/contenttype/forms"/>
  </ds:schemaRefs>
</ds:datastoreItem>
</file>

<file path=customXml/itemProps2.xml><?xml version="1.0" encoding="utf-8"?>
<ds:datastoreItem xmlns:ds="http://schemas.openxmlformats.org/officeDocument/2006/customXml" ds:itemID="{1F4FC3A4-FAC2-41F6-A466-2B3DB18B677E}">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a089ea68-b45f-4598-ba83-6078082cf10f"/>
    <ds:schemaRef ds:uri="http://www.w3.org/XML/1998/namespace"/>
    <ds:schemaRef ds:uri="http://purl.org/dc/dcmitype/"/>
  </ds:schemaRefs>
</ds:datastoreItem>
</file>

<file path=customXml/itemProps3.xml><?xml version="1.0" encoding="utf-8"?>
<ds:datastoreItem xmlns:ds="http://schemas.openxmlformats.org/officeDocument/2006/customXml" ds:itemID="{F8217E7B-718A-4386-A601-248486D97A88}">
  <ds:schemaRefs>
    <ds:schemaRef ds:uri="http://schemas.microsoft.com/sharepoint/events"/>
  </ds:schemaRefs>
</ds:datastoreItem>
</file>

<file path=customXml/itemProps4.xml><?xml version="1.0" encoding="utf-8"?>
<ds:datastoreItem xmlns:ds="http://schemas.openxmlformats.org/officeDocument/2006/customXml" ds:itemID="{151D909B-267E-4836-BFDF-A49BC1D58A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89ea68-b45f-4598-ba83-6078082cf1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5056</TotalTime>
  <Words>1008</Words>
  <Application>Microsoft Office PowerPoint</Application>
  <PresentationFormat>On-screen Show (16:9)</PresentationFormat>
  <Paragraphs>170</Paragraphs>
  <Slides>20</Slides>
  <Notes>12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PowerPoint trust template [getting better]</vt:lpstr>
      <vt:lpstr>Understanding the Impact of Parental Mental Health Problems on Childhood Neglect</vt:lpstr>
      <vt:lpstr>Welcome and Introduction</vt:lpstr>
      <vt:lpstr>Learning Outcomes</vt:lpstr>
      <vt:lpstr>To Understand the IMPACT….</vt:lpstr>
      <vt:lpstr>Is it….?</vt:lpstr>
      <vt:lpstr>Mental health problems are common</vt:lpstr>
      <vt:lpstr>DO YOU KNOW YOUR AOT FROM YOUR HTT?</vt:lpstr>
      <vt:lpstr>Test Your Knowledge!</vt:lpstr>
      <vt:lpstr>  What happens when someone has a mental health problem?  </vt:lpstr>
      <vt:lpstr>How would parenting be affected?</vt:lpstr>
      <vt:lpstr>The Context </vt:lpstr>
      <vt:lpstr>Learning about neglect from SCR’s</vt:lpstr>
      <vt:lpstr>What do we know about Lola’s family?</vt:lpstr>
      <vt:lpstr>Wider family</vt:lpstr>
      <vt:lpstr>Wider networks</vt:lpstr>
      <vt:lpstr>Other supportive networks</vt:lpstr>
      <vt:lpstr>What Did We Learn from this Review?</vt:lpstr>
      <vt:lpstr>Learning continued</vt:lpstr>
      <vt:lpstr>How can we respond more effectively?</vt:lpstr>
      <vt:lpstr>Q and A ?</vt:lpstr>
    </vt:vector>
  </TitlesOfParts>
  <Company>BSMHFT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Francis Dora</dc:creator>
  <cp:lastModifiedBy>Jane Daniel</cp:lastModifiedBy>
  <cp:revision>73</cp:revision>
  <cp:lastPrinted>2019-06-24T16:06:29Z</cp:lastPrinted>
  <dcterms:created xsi:type="dcterms:W3CDTF">2012-01-06T16:50:53Z</dcterms:created>
  <dcterms:modified xsi:type="dcterms:W3CDTF">2019-07-05T08:32:14Z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0a056137-41de-4463-ab04-6ae4f275ba33</vt:lpwstr>
  </property>
  <property fmtid="{D5CDD505-2E9C-101B-9397-08002B2CF9AE}" pid="3" name="DocumentType">
    <vt:lpwstr>4;#Document template|fd68ab5f-dacd-4951-90a6-0edafcee8db7</vt:lpwstr>
  </property>
  <property fmtid="{D5CDD505-2E9C-101B-9397-08002B2CF9AE}" pid="4" name="ContentTypeId">
    <vt:lpwstr>0x01010098AEE4FB510CE549883FEFDD8E671A55</vt:lpwstr>
  </property>
  <property fmtid="{D5CDD505-2E9C-101B-9397-08002B2CF9AE}" pid="5" name="TaxCatchAll">
    <vt:lpwstr>4;#</vt:lpwstr>
  </property>
  <property fmtid="{D5CDD505-2E9C-101B-9397-08002B2CF9AE}" pid="6" name="DocumentTypeTaxHTField0">
    <vt:lpwstr>Document template|fd68ab5f-dacd-4951-90a6-0edafcee8db7</vt:lpwstr>
  </property>
</Properties>
</file>