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8" r:id="rId2"/>
    <p:sldId id="262" r:id="rId3"/>
    <p:sldId id="261" r:id="rId4"/>
    <p:sldId id="263" r:id="rId5"/>
    <p:sldId id="264"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74" autoAdjust="0"/>
    <p:restoredTop sz="94660"/>
  </p:normalViewPr>
  <p:slideViewPr>
    <p:cSldViewPr>
      <p:cViewPr>
        <p:scale>
          <a:sx n="100" d="100"/>
          <a:sy n="100" d="100"/>
        </p:scale>
        <p:origin x="-1944" y="-6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CF6BEFC-2EF2-4F45-8BAD-DA6F1B8E57D5}" type="datetimeFigureOut">
              <a:rPr lang="en-GB" smtClean="0"/>
              <a:t>02/10/2018</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A95FBE0-C4A6-4D35-B482-1C8D63346F3A}" type="slidenum">
              <a:rPr lang="en-GB" smtClean="0"/>
              <a:t>‹#›</a:t>
            </a:fld>
            <a:endParaRPr lang="en-GB"/>
          </a:p>
        </p:txBody>
      </p:sp>
    </p:spTree>
    <p:extLst>
      <p:ext uri="{BB962C8B-B14F-4D97-AF65-F5344CB8AC3E}">
        <p14:creationId xmlns:p14="http://schemas.microsoft.com/office/powerpoint/2010/main" val="6598078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7C7230D-2433-4302-87D5-3F58E4D61ED7}" type="slidenum">
              <a:rPr lang="en-GB" smtClean="0">
                <a:solidFill>
                  <a:prstClr val="black"/>
                </a:solidFill>
              </a:rPr>
              <a:pPr/>
              <a:t>1</a:t>
            </a:fld>
            <a:endParaRPr lang="en-GB" dirty="0">
              <a:solidFill>
                <a:prstClr val="black"/>
              </a:solidFill>
            </a:endParaRPr>
          </a:p>
        </p:txBody>
      </p:sp>
    </p:spTree>
    <p:extLst>
      <p:ext uri="{BB962C8B-B14F-4D97-AF65-F5344CB8AC3E}">
        <p14:creationId xmlns:p14="http://schemas.microsoft.com/office/powerpoint/2010/main" val="19248226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7C7230D-2433-4302-87D5-3F58E4D61ED7}" type="slidenum">
              <a:rPr lang="en-GB" smtClean="0">
                <a:solidFill>
                  <a:prstClr val="black"/>
                </a:solidFill>
              </a:rPr>
              <a:pPr/>
              <a:t>2</a:t>
            </a:fld>
            <a:endParaRPr lang="en-GB" dirty="0">
              <a:solidFill>
                <a:prstClr val="black"/>
              </a:solidFill>
            </a:endParaRPr>
          </a:p>
        </p:txBody>
      </p:sp>
    </p:spTree>
    <p:extLst>
      <p:ext uri="{BB962C8B-B14F-4D97-AF65-F5344CB8AC3E}">
        <p14:creationId xmlns:p14="http://schemas.microsoft.com/office/powerpoint/2010/main" val="4926296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7C7230D-2433-4302-87D5-3F58E4D61ED7}" type="slidenum">
              <a:rPr lang="en-GB" smtClean="0">
                <a:solidFill>
                  <a:prstClr val="black"/>
                </a:solidFill>
              </a:rPr>
              <a:pPr/>
              <a:t>3</a:t>
            </a:fld>
            <a:endParaRPr lang="en-GB" dirty="0">
              <a:solidFill>
                <a:prstClr val="black"/>
              </a:solidFill>
            </a:endParaRPr>
          </a:p>
        </p:txBody>
      </p:sp>
    </p:spTree>
    <p:extLst>
      <p:ext uri="{BB962C8B-B14F-4D97-AF65-F5344CB8AC3E}">
        <p14:creationId xmlns:p14="http://schemas.microsoft.com/office/powerpoint/2010/main" val="34343710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7C7230D-2433-4302-87D5-3F58E4D61ED7}" type="slidenum">
              <a:rPr lang="en-GB" smtClean="0">
                <a:solidFill>
                  <a:prstClr val="black"/>
                </a:solidFill>
              </a:rPr>
              <a:pPr/>
              <a:t>4</a:t>
            </a:fld>
            <a:endParaRPr lang="en-GB" dirty="0">
              <a:solidFill>
                <a:prstClr val="black"/>
              </a:solidFill>
            </a:endParaRPr>
          </a:p>
        </p:txBody>
      </p:sp>
    </p:spTree>
    <p:extLst>
      <p:ext uri="{BB962C8B-B14F-4D97-AF65-F5344CB8AC3E}">
        <p14:creationId xmlns:p14="http://schemas.microsoft.com/office/powerpoint/2010/main" val="22152069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7C7230D-2433-4302-87D5-3F58E4D61ED7}" type="slidenum">
              <a:rPr lang="en-GB" smtClean="0">
                <a:solidFill>
                  <a:prstClr val="black"/>
                </a:solidFill>
              </a:rPr>
              <a:pPr/>
              <a:t>5</a:t>
            </a:fld>
            <a:endParaRPr lang="en-GB" dirty="0">
              <a:solidFill>
                <a:prstClr val="black"/>
              </a:solidFill>
            </a:endParaRPr>
          </a:p>
        </p:txBody>
      </p:sp>
    </p:spTree>
    <p:extLst>
      <p:ext uri="{BB962C8B-B14F-4D97-AF65-F5344CB8AC3E}">
        <p14:creationId xmlns:p14="http://schemas.microsoft.com/office/powerpoint/2010/main" val="25531543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97B97823-90CB-40EB-A56E-2CEFF37C6BB2}" type="datetimeFigureOut">
              <a:rPr lang="en-GB" smtClean="0"/>
              <a:t>02/10/2018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1415807-3561-4D8C-87FF-5E255E7FC31E}" type="slidenum">
              <a:rPr lang="en-GB" smtClean="0"/>
              <a:t>‹#›</a:t>
            </a:fld>
            <a:endParaRPr lang="en-GB"/>
          </a:p>
        </p:txBody>
      </p:sp>
    </p:spTree>
    <p:extLst>
      <p:ext uri="{BB962C8B-B14F-4D97-AF65-F5344CB8AC3E}">
        <p14:creationId xmlns:p14="http://schemas.microsoft.com/office/powerpoint/2010/main" val="466213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7B97823-90CB-40EB-A56E-2CEFF37C6BB2}" type="datetimeFigureOut">
              <a:rPr lang="en-GB" smtClean="0"/>
              <a:t>02/10/2018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1415807-3561-4D8C-87FF-5E255E7FC31E}" type="slidenum">
              <a:rPr lang="en-GB" smtClean="0"/>
              <a:t>‹#›</a:t>
            </a:fld>
            <a:endParaRPr lang="en-GB"/>
          </a:p>
        </p:txBody>
      </p:sp>
    </p:spTree>
    <p:extLst>
      <p:ext uri="{BB962C8B-B14F-4D97-AF65-F5344CB8AC3E}">
        <p14:creationId xmlns:p14="http://schemas.microsoft.com/office/powerpoint/2010/main" val="2009773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7B97823-90CB-40EB-A56E-2CEFF37C6BB2}" type="datetimeFigureOut">
              <a:rPr lang="en-GB" smtClean="0"/>
              <a:t>02/10/2018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1415807-3561-4D8C-87FF-5E255E7FC31E}" type="slidenum">
              <a:rPr lang="en-GB" smtClean="0"/>
              <a:t>‹#›</a:t>
            </a:fld>
            <a:endParaRPr lang="en-GB"/>
          </a:p>
        </p:txBody>
      </p:sp>
    </p:spTree>
    <p:extLst>
      <p:ext uri="{BB962C8B-B14F-4D97-AF65-F5344CB8AC3E}">
        <p14:creationId xmlns:p14="http://schemas.microsoft.com/office/powerpoint/2010/main" val="2313751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7B97823-90CB-40EB-A56E-2CEFF37C6BB2}" type="datetimeFigureOut">
              <a:rPr lang="en-GB" smtClean="0"/>
              <a:t>02/10/2018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1415807-3561-4D8C-87FF-5E255E7FC31E}" type="slidenum">
              <a:rPr lang="en-GB" smtClean="0"/>
              <a:t>‹#›</a:t>
            </a:fld>
            <a:endParaRPr lang="en-GB"/>
          </a:p>
        </p:txBody>
      </p:sp>
    </p:spTree>
    <p:extLst>
      <p:ext uri="{BB962C8B-B14F-4D97-AF65-F5344CB8AC3E}">
        <p14:creationId xmlns:p14="http://schemas.microsoft.com/office/powerpoint/2010/main" val="7318833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B97823-90CB-40EB-A56E-2CEFF37C6BB2}" type="datetimeFigureOut">
              <a:rPr lang="en-GB" smtClean="0"/>
              <a:t>02/10/2018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1415807-3561-4D8C-87FF-5E255E7FC31E}" type="slidenum">
              <a:rPr lang="en-GB" smtClean="0"/>
              <a:t>‹#›</a:t>
            </a:fld>
            <a:endParaRPr lang="en-GB"/>
          </a:p>
        </p:txBody>
      </p:sp>
    </p:spTree>
    <p:extLst>
      <p:ext uri="{BB962C8B-B14F-4D97-AF65-F5344CB8AC3E}">
        <p14:creationId xmlns:p14="http://schemas.microsoft.com/office/powerpoint/2010/main" val="2164029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7B97823-90CB-40EB-A56E-2CEFF37C6BB2}" type="datetimeFigureOut">
              <a:rPr lang="en-GB" smtClean="0"/>
              <a:t>02/10/2018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1415807-3561-4D8C-87FF-5E255E7FC31E}" type="slidenum">
              <a:rPr lang="en-GB" smtClean="0"/>
              <a:t>‹#›</a:t>
            </a:fld>
            <a:endParaRPr lang="en-GB"/>
          </a:p>
        </p:txBody>
      </p:sp>
    </p:spTree>
    <p:extLst>
      <p:ext uri="{BB962C8B-B14F-4D97-AF65-F5344CB8AC3E}">
        <p14:creationId xmlns:p14="http://schemas.microsoft.com/office/powerpoint/2010/main" val="39826091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97B97823-90CB-40EB-A56E-2CEFF37C6BB2}" type="datetimeFigureOut">
              <a:rPr lang="en-GB" smtClean="0"/>
              <a:t>02/10/2018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1415807-3561-4D8C-87FF-5E255E7FC31E}" type="slidenum">
              <a:rPr lang="en-GB" smtClean="0"/>
              <a:t>‹#›</a:t>
            </a:fld>
            <a:endParaRPr lang="en-GB"/>
          </a:p>
        </p:txBody>
      </p:sp>
    </p:spTree>
    <p:extLst>
      <p:ext uri="{BB962C8B-B14F-4D97-AF65-F5344CB8AC3E}">
        <p14:creationId xmlns:p14="http://schemas.microsoft.com/office/powerpoint/2010/main" val="2753835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97B97823-90CB-40EB-A56E-2CEFF37C6BB2}" type="datetimeFigureOut">
              <a:rPr lang="en-GB" smtClean="0"/>
              <a:t>02/10/2018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1415807-3561-4D8C-87FF-5E255E7FC31E}" type="slidenum">
              <a:rPr lang="en-GB" smtClean="0"/>
              <a:t>‹#›</a:t>
            </a:fld>
            <a:endParaRPr lang="en-GB"/>
          </a:p>
        </p:txBody>
      </p:sp>
    </p:spTree>
    <p:extLst>
      <p:ext uri="{BB962C8B-B14F-4D97-AF65-F5344CB8AC3E}">
        <p14:creationId xmlns:p14="http://schemas.microsoft.com/office/powerpoint/2010/main" val="21090102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B97823-90CB-40EB-A56E-2CEFF37C6BB2}" type="datetimeFigureOut">
              <a:rPr lang="en-GB" smtClean="0"/>
              <a:t>02/10/2018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1415807-3561-4D8C-87FF-5E255E7FC31E}" type="slidenum">
              <a:rPr lang="en-GB" smtClean="0"/>
              <a:t>‹#›</a:t>
            </a:fld>
            <a:endParaRPr lang="en-GB"/>
          </a:p>
        </p:txBody>
      </p:sp>
    </p:spTree>
    <p:extLst>
      <p:ext uri="{BB962C8B-B14F-4D97-AF65-F5344CB8AC3E}">
        <p14:creationId xmlns:p14="http://schemas.microsoft.com/office/powerpoint/2010/main" val="4137361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B97823-90CB-40EB-A56E-2CEFF37C6BB2}" type="datetimeFigureOut">
              <a:rPr lang="en-GB" smtClean="0"/>
              <a:t>02/10/2018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1415807-3561-4D8C-87FF-5E255E7FC31E}" type="slidenum">
              <a:rPr lang="en-GB" smtClean="0"/>
              <a:t>‹#›</a:t>
            </a:fld>
            <a:endParaRPr lang="en-GB"/>
          </a:p>
        </p:txBody>
      </p:sp>
    </p:spTree>
    <p:extLst>
      <p:ext uri="{BB962C8B-B14F-4D97-AF65-F5344CB8AC3E}">
        <p14:creationId xmlns:p14="http://schemas.microsoft.com/office/powerpoint/2010/main" val="4273735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B97823-90CB-40EB-A56E-2CEFF37C6BB2}" type="datetimeFigureOut">
              <a:rPr lang="en-GB" smtClean="0"/>
              <a:t>02/10/2018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1415807-3561-4D8C-87FF-5E255E7FC31E}" type="slidenum">
              <a:rPr lang="en-GB" smtClean="0"/>
              <a:t>‹#›</a:t>
            </a:fld>
            <a:endParaRPr lang="en-GB"/>
          </a:p>
        </p:txBody>
      </p:sp>
    </p:spTree>
    <p:extLst>
      <p:ext uri="{BB962C8B-B14F-4D97-AF65-F5344CB8AC3E}">
        <p14:creationId xmlns:p14="http://schemas.microsoft.com/office/powerpoint/2010/main" val="21641158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B97823-90CB-40EB-A56E-2CEFF37C6BB2}" type="datetimeFigureOut">
              <a:rPr lang="en-GB" smtClean="0"/>
              <a:t>02/10/2018</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415807-3561-4D8C-87FF-5E255E7FC31E}" type="slidenum">
              <a:rPr lang="en-GB" smtClean="0"/>
              <a:t>‹#›</a:t>
            </a:fld>
            <a:endParaRPr lang="en-GB"/>
          </a:p>
        </p:txBody>
      </p:sp>
    </p:spTree>
    <p:extLst>
      <p:ext uri="{BB962C8B-B14F-4D97-AF65-F5344CB8AC3E}">
        <p14:creationId xmlns:p14="http://schemas.microsoft.com/office/powerpoint/2010/main" val="29781269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4.emf"/><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flipV="1">
            <a:off x="0" y="-2"/>
            <a:ext cx="9144000" cy="6858002"/>
          </a:xfrm>
          <a:prstGeom prst="rect">
            <a:avLst/>
          </a:prstGeom>
          <a:solidFill>
            <a:srgbClr val="773A8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773A87"/>
              </a:solidFill>
            </a:endParaRPr>
          </a:p>
        </p:txBody>
      </p:sp>
      <p:pic>
        <p:nvPicPr>
          <p:cNvPr id="8" name="Picture 7" descr="Arrow_Logo-01.png"/>
          <p:cNvPicPr>
            <a:picLocks noChangeAspect="1"/>
          </p:cNvPicPr>
          <p:nvPr/>
        </p:nvPicPr>
        <p:blipFill>
          <a:blip r:embed="rId3" cstate="print">
            <a:alphaModFix amt="12000"/>
            <a:extLst>
              <a:ext uri="{28A0092B-C50C-407E-A947-70E740481C1C}">
                <a14:useLocalDpi xmlns:a14="http://schemas.microsoft.com/office/drawing/2010/main" val="0"/>
              </a:ext>
            </a:extLst>
          </a:blip>
          <a:stretch>
            <a:fillRect/>
          </a:stretch>
        </p:blipFill>
        <p:spPr>
          <a:xfrm>
            <a:off x="2472388" y="701438"/>
            <a:ext cx="6133136" cy="5413355"/>
          </a:xfrm>
          <a:prstGeom prst="rect">
            <a:avLst/>
          </a:prstGeom>
        </p:spPr>
      </p:pic>
      <p:sp>
        <p:nvSpPr>
          <p:cNvPr id="9" name="TextBox 8"/>
          <p:cNvSpPr txBox="1"/>
          <p:nvPr/>
        </p:nvSpPr>
        <p:spPr>
          <a:xfrm>
            <a:off x="474133" y="3141133"/>
            <a:ext cx="4292600" cy="646331"/>
          </a:xfrm>
          <a:prstGeom prst="rect">
            <a:avLst/>
          </a:prstGeom>
          <a:noFill/>
        </p:spPr>
        <p:txBody>
          <a:bodyPr wrap="square" rtlCol="0">
            <a:spAutoFit/>
          </a:bodyPr>
          <a:lstStyle/>
          <a:p>
            <a:r>
              <a:rPr lang="en-US" sz="3600" kern="400" dirty="0" smtClean="0">
                <a:solidFill>
                  <a:prstClr val="white"/>
                </a:solidFill>
                <a:latin typeface="Avenir Medium"/>
                <a:cs typeface="Avenir Medium"/>
              </a:rPr>
              <a:t>STICK Team</a:t>
            </a:r>
            <a:endParaRPr lang="en-US" sz="3600" kern="400" dirty="0">
              <a:solidFill>
                <a:prstClr val="white"/>
              </a:solidFill>
              <a:latin typeface="Avenir Medium"/>
              <a:cs typeface="Avenir Medium"/>
            </a:endParaRPr>
          </a:p>
        </p:txBody>
      </p:sp>
    </p:spTree>
    <p:extLst>
      <p:ext uri="{BB962C8B-B14F-4D97-AF65-F5344CB8AC3E}">
        <p14:creationId xmlns:p14="http://schemas.microsoft.com/office/powerpoint/2010/main" val="21626815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3" cstate="print">
            <a:extLst>
              <a:ext uri="{28A0092B-C50C-407E-A947-70E740481C1C}">
                <a14:useLocalDpi xmlns:a14="http://schemas.microsoft.com/office/drawing/2010/main" val="0"/>
              </a:ext>
            </a:extLst>
          </a:blip>
          <a:stretch>
            <a:fillRect/>
          </a:stretch>
        </p:blipFill>
        <p:spPr>
          <a:xfrm>
            <a:off x="-9058" y="0"/>
            <a:ext cx="2857500" cy="1080135"/>
          </a:xfrm>
          <a:prstGeom prst="rect">
            <a:avLst/>
          </a:prstGeom>
        </p:spPr>
      </p:pic>
      <p:pic>
        <p:nvPicPr>
          <p:cNvPr id="7" name="Picture 6"/>
          <p:cNvPicPr/>
          <p:nvPr/>
        </p:nvPicPr>
        <p:blipFill>
          <a:blip r:embed="rId4" cstate="print">
            <a:extLst>
              <a:ext uri="{28A0092B-C50C-407E-A947-70E740481C1C}">
                <a14:useLocalDpi xmlns:a14="http://schemas.microsoft.com/office/drawing/2010/main" val="0"/>
              </a:ext>
            </a:extLst>
          </a:blip>
          <a:stretch>
            <a:fillRect/>
          </a:stretch>
        </p:blipFill>
        <p:spPr>
          <a:xfrm>
            <a:off x="0" y="5966225"/>
            <a:ext cx="9162000" cy="903600"/>
          </a:xfrm>
          <a:prstGeom prst="rect">
            <a:avLst/>
          </a:prstGeom>
        </p:spPr>
      </p:pic>
      <p:sp>
        <p:nvSpPr>
          <p:cNvPr id="3" name="TextBox 2"/>
          <p:cNvSpPr txBox="1"/>
          <p:nvPr/>
        </p:nvSpPr>
        <p:spPr>
          <a:xfrm>
            <a:off x="512548" y="836712"/>
            <a:ext cx="8136904" cy="830997"/>
          </a:xfrm>
          <a:prstGeom prst="rect">
            <a:avLst/>
          </a:prstGeom>
          <a:noFill/>
        </p:spPr>
        <p:txBody>
          <a:bodyPr wrap="square" rtlCol="0">
            <a:spAutoFit/>
          </a:bodyPr>
          <a:lstStyle/>
          <a:p>
            <a:pPr algn="ctr">
              <a:spcBef>
                <a:spcPts val="600"/>
              </a:spcBef>
            </a:pPr>
            <a:r>
              <a:rPr lang="en-GB" sz="4800" dirty="0" smtClean="0">
                <a:solidFill>
                  <a:srgbClr val="8C4799"/>
                </a:solidFill>
                <a:latin typeface="Franklin Gothic Medium" pitchFamily="34" charset="0"/>
              </a:rPr>
              <a:t>STICK Team</a:t>
            </a:r>
          </a:p>
        </p:txBody>
      </p:sp>
      <p:sp>
        <p:nvSpPr>
          <p:cNvPr id="2" name="TextBox 1"/>
          <p:cNvSpPr txBox="1"/>
          <p:nvPr/>
        </p:nvSpPr>
        <p:spPr>
          <a:xfrm>
            <a:off x="755576" y="1667709"/>
            <a:ext cx="7776864" cy="4401205"/>
          </a:xfrm>
          <a:prstGeom prst="rect">
            <a:avLst/>
          </a:prstGeom>
          <a:noFill/>
        </p:spPr>
        <p:txBody>
          <a:bodyPr wrap="square" rtlCol="0">
            <a:spAutoFit/>
          </a:bodyPr>
          <a:lstStyle/>
          <a:p>
            <a:pPr marL="285750" indent="-285750">
              <a:buFont typeface="Arial" panose="020B0604020202020204" pitchFamily="34" charset="0"/>
              <a:buChar char="•"/>
            </a:pPr>
            <a:r>
              <a:rPr lang="en-GB" sz="2000" dirty="0" smtClean="0"/>
              <a:t>The team was born out of a transformation bid for an “Early Help” offer from FTB. </a:t>
            </a:r>
          </a:p>
          <a:p>
            <a:pPr marL="285750" indent="-285750">
              <a:buFont typeface="Arial" panose="020B0604020202020204" pitchFamily="34" charset="0"/>
              <a:buChar char="•"/>
            </a:pPr>
            <a:r>
              <a:rPr lang="en-GB" sz="2000" dirty="0" smtClean="0"/>
              <a:t>Considering and combining the recommendations from the Five Year Forward View, Green Paper and Transforming CAMHS from the Ground Up papers, the vision grew to include the 5 core elements of the team. </a:t>
            </a:r>
          </a:p>
          <a:p>
            <a:pPr marL="285750" indent="-285750">
              <a:buFont typeface="Arial" panose="020B0604020202020204" pitchFamily="34" charset="0"/>
              <a:buChar char="•"/>
            </a:pPr>
            <a:r>
              <a:rPr lang="en-GB" sz="2000" dirty="0" smtClean="0"/>
              <a:t>The team are working with strategic partners including Birmingham Children’s Trust, Birmingham City Council Safeguarding Board, SEMH Pathfinder, Birmingham Educational Partnership and several voluntary agencies. </a:t>
            </a:r>
          </a:p>
          <a:p>
            <a:pPr marL="285750" indent="-285750">
              <a:buFont typeface="Arial" panose="020B0604020202020204" pitchFamily="34" charset="0"/>
              <a:buChar char="•"/>
            </a:pPr>
            <a:r>
              <a:rPr lang="en-GB" sz="2000" dirty="0" smtClean="0"/>
              <a:t>The team are committed to increasing therapeutic interventions in CYP, increasing knowledge on trauma and the ACES across professionals in Birmingham and equipping these professionals to appropriately support the CYP’s in their care, preventing their needs escalating to requiring secondary care </a:t>
            </a:r>
            <a:endParaRPr lang="en-GB" sz="2000" dirty="0"/>
          </a:p>
        </p:txBody>
      </p:sp>
    </p:spTree>
    <p:extLst>
      <p:ext uri="{BB962C8B-B14F-4D97-AF65-F5344CB8AC3E}">
        <p14:creationId xmlns:p14="http://schemas.microsoft.com/office/powerpoint/2010/main" val="8475610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3" cstate="print">
            <a:extLst>
              <a:ext uri="{28A0092B-C50C-407E-A947-70E740481C1C}">
                <a14:useLocalDpi xmlns:a14="http://schemas.microsoft.com/office/drawing/2010/main" val="0"/>
              </a:ext>
            </a:extLst>
          </a:blip>
          <a:stretch>
            <a:fillRect/>
          </a:stretch>
        </p:blipFill>
        <p:spPr>
          <a:xfrm>
            <a:off x="-9058" y="0"/>
            <a:ext cx="2857500" cy="1080135"/>
          </a:xfrm>
          <a:prstGeom prst="rect">
            <a:avLst/>
          </a:prstGeom>
        </p:spPr>
      </p:pic>
      <p:pic>
        <p:nvPicPr>
          <p:cNvPr id="7" name="Picture 6"/>
          <p:cNvPicPr/>
          <p:nvPr/>
        </p:nvPicPr>
        <p:blipFill>
          <a:blip r:embed="rId4" cstate="print">
            <a:extLst>
              <a:ext uri="{28A0092B-C50C-407E-A947-70E740481C1C}">
                <a14:useLocalDpi xmlns:a14="http://schemas.microsoft.com/office/drawing/2010/main" val="0"/>
              </a:ext>
            </a:extLst>
          </a:blip>
          <a:stretch>
            <a:fillRect/>
          </a:stretch>
        </p:blipFill>
        <p:spPr>
          <a:xfrm>
            <a:off x="0" y="5966225"/>
            <a:ext cx="9162000" cy="903600"/>
          </a:xfrm>
          <a:prstGeom prst="rect">
            <a:avLst/>
          </a:prstGeom>
        </p:spPr>
      </p:pic>
      <p:sp>
        <p:nvSpPr>
          <p:cNvPr id="2" name="TextBox 1"/>
          <p:cNvSpPr txBox="1"/>
          <p:nvPr/>
        </p:nvSpPr>
        <p:spPr>
          <a:xfrm>
            <a:off x="323528" y="1404212"/>
            <a:ext cx="8496944" cy="4708981"/>
          </a:xfrm>
          <a:prstGeom prst="rect">
            <a:avLst/>
          </a:prstGeom>
          <a:noFill/>
        </p:spPr>
        <p:txBody>
          <a:bodyPr wrap="square" rtlCol="0">
            <a:spAutoFit/>
          </a:bodyPr>
          <a:lstStyle/>
          <a:p>
            <a:pPr marL="285750" indent="-285750">
              <a:spcBef>
                <a:spcPts val="1200"/>
              </a:spcBef>
              <a:buFont typeface="Arial" pitchFamily="34" charset="0"/>
              <a:buChar char="•"/>
            </a:pPr>
            <a:r>
              <a:rPr lang="en-GB" sz="2000" b="1" dirty="0" smtClean="0">
                <a:solidFill>
                  <a:prstClr val="black"/>
                </a:solidFill>
                <a:latin typeface="Franklin Gothic Book" pitchFamily="34" charset="0"/>
              </a:rPr>
              <a:t>SCREENING</a:t>
            </a:r>
            <a:r>
              <a:rPr lang="en-GB" sz="2000" dirty="0" smtClean="0">
                <a:solidFill>
                  <a:prstClr val="black"/>
                </a:solidFill>
                <a:latin typeface="Franklin Gothic Book" pitchFamily="34" charset="0"/>
              </a:rPr>
              <a:t> – Providing assessment and screening of CYP within schools, GP surgeries and family support services to increase early intervention and identify emerging symptoms</a:t>
            </a:r>
          </a:p>
          <a:p>
            <a:pPr marL="285750" indent="-285750">
              <a:spcBef>
                <a:spcPts val="1200"/>
              </a:spcBef>
              <a:buFont typeface="Arial" pitchFamily="34" charset="0"/>
              <a:buChar char="•"/>
            </a:pPr>
            <a:r>
              <a:rPr lang="en-GB" sz="2000" b="1" dirty="0" smtClean="0">
                <a:solidFill>
                  <a:prstClr val="black"/>
                </a:solidFill>
                <a:latin typeface="Franklin Gothic Book" pitchFamily="34" charset="0"/>
              </a:rPr>
              <a:t>TRAINING</a:t>
            </a:r>
            <a:r>
              <a:rPr lang="en-GB" sz="2000" dirty="0" smtClean="0">
                <a:solidFill>
                  <a:prstClr val="black"/>
                </a:solidFill>
                <a:latin typeface="Franklin Gothic Book" pitchFamily="34" charset="0"/>
              </a:rPr>
              <a:t> – Providing specialist training to professionals working alongside CYP to up skill and equip them to provide low level interventions</a:t>
            </a:r>
          </a:p>
          <a:p>
            <a:pPr marL="285750" indent="-285750">
              <a:spcBef>
                <a:spcPts val="1200"/>
              </a:spcBef>
              <a:buFont typeface="Arial" pitchFamily="34" charset="0"/>
              <a:buChar char="•"/>
            </a:pPr>
            <a:r>
              <a:rPr lang="en-GB" sz="2000" b="1" dirty="0" smtClean="0">
                <a:solidFill>
                  <a:prstClr val="black"/>
                </a:solidFill>
                <a:latin typeface="Franklin Gothic Book" pitchFamily="34" charset="0"/>
              </a:rPr>
              <a:t>INTERVENTION</a:t>
            </a:r>
            <a:r>
              <a:rPr lang="en-GB" sz="2000" dirty="0" smtClean="0">
                <a:solidFill>
                  <a:prstClr val="black"/>
                </a:solidFill>
                <a:latin typeface="Franklin Gothic Book" pitchFamily="34" charset="0"/>
              </a:rPr>
              <a:t> – Therapeutic menu of interventions for CYP who traditionally would not have met thresholds for a CAMHS Service</a:t>
            </a:r>
          </a:p>
          <a:p>
            <a:pPr marL="285750" indent="-285750">
              <a:spcBef>
                <a:spcPts val="1200"/>
              </a:spcBef>
              <a:buFont typeface="Arial" pitchFamily="34" charset="0"/>
              <a:buChar char="•"/>
            </a:pPr>
            <a:r>
              <a:rPr lang="en-GB" sz="2000" b="1" dirty="0" smtClean="0">
                <a:solidFill>
                  <a:prstClr val="black"/>
                </a:solidFill>
                <a:latin typeface="Franklin Gothic Book" pitchFamily="34" charset="0"/>
              </a:rPr>
              <a:t>CONSULTATION </a:t>
            </a:r>
            <a:r>
              <a:rPr lang="en-GB" sz="2000" dirty="0" smtClean="0">
                <a:solidFill>
                  <a:prstClr val="black"/>
                </a:solidFill>
                <a:latin typeface="Franklin Gothic Book" pitchFamily="34" charset="0"/>
              </a:rPr>
              <a:t>– Specialist consultation for those working in education, children’s services and GP practice – encouraging wrap around care when it is most needed</a:t>
            </a:r>
          </a:p>
          <a:p>
            <a:pPr marL="285750" indent="-285750">
              <a:spcBef>
                <a:spcPts val="1200"/>
              </a:spcBef>
              <a:buFont typeface="Arial" pitchFamily="34" charset="0"/>
              <a:buChar char="•"/>
            </a:pPr>
            <a:r>
              <a:rPr lang="en-GB" sz="2000" b="1" dirty="0" smtClean="0">
                <a:solidFill>
                  <a:prstClr val="black"/>
                </a:solidFill>
                <a:latin typeface="Franklin Gothic Book" pitchFamily="34" charset="0"/>
              </a:rPr>
              <a:t>KNOWLEDGE</a:t>
            </a:r>
            <a:r>
              <a:rPr lang="en-GB" sz="2000" dirty="0" smtClean="0">
                <a:solidFill>
                  <a:prstClr val="black"/>
                </a:solidFill>
                <a:latin typeface="Franklin Gothic Book" pitchFamily="34" charset="0"/>
              </a:rPr>
              <a:t> – Practitioners include nurses, social workers, teachers and youth workers. The combined skill of this team brings a specialist knowledge and a comprehensive service</a:t>
            </a:r>
            <a:endParaRPr lang="en-GB" sz="2000" dirty="0">
              <a:solidFill>
                <a:prstClr val="black"/>
              </a:solidFill>
              <a:latin typeface="Franklin Gothic Book" pitchFamily="34" charset="0"/>
            </a:endParaRPr>
          </a:p>
        </p:txBody>
      </p:sp>
      <p:sp>
        <p:nvSpPr>
          <p:cNvPr id="6" name="TextBox 5"/>
          <p:cNvSpPr txBox="1"/>
          <p:nvPr/>
        </p:nvSpPr>
        <p:spPr>
          <a:xfrm>
            <a:off x="-9058" y="573215"/>
            <a:ext cx="9144000" cy="830997"/>
          </a:xfrm>
          <a:prstGeom prst="rect">
            <a:avLst/>
          </a:prstGeom>
          <a:noFill/>
        </p:spPr>
        <p:txBody>
          <a:bodyPr wrap="square" rtlCol="0">
            <a:spAutoFit/>
          </a:bodyPr>
          <a:lstStyle/>
          <a:p>
            <a:pPr algn="ctr">
              <a:spcBef>
                <a:spcPts val="600"/>
              </a:spcBef>
            </a:pPr>
            <a:r>
              <a:rPr lang="en-GB" sz="4800" dirty="0" smtClean="0">
                <a:solidFill>
                  <a:srgbClr val="8C4799"/>
                </a:solidFill>
                <a:latin typeface="Franklin Gothic Medium" pitchFamily="34" charset="0"/>
              </a:rPr>
              <a:t>STICK TEAM</a:t>
            </a:r>
          </a:p>
        </p:txBody>
      </p:sp>
    </p:spTree>
    <p:extLst>
      <p:ext uri="{BB962C8B-B14F-4D97-AF65-F5344CB8AC3E}">
        <p14:creationId xmlns:p14="http://schemas.microsoft.com/office/powerpoint/2010/main" val="18468691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3" cstate="print">
            <a:extLst>
              <a:ext uri="{28A0092B-C50C-407E-A947-70E740481C1C}">
                <a14:useLocalDpi xmlns:a14="http://schemas.microsoft.com/office/drawing/2010/main" val="0"/>
              </a:ext>
            </a:extLst>
          </a:blip>
          <a:stretch>
            <a:fillRect/>
          </a:stretch>
        </p:blipFill>
        <p:spPr>
          <a:xfrm>
            <a:off x="-9058" y="0"/>
            <a:ext cx="2857500" cy="1080135"/>
          </a:xfrm>
          <a:prstGeom prst="rect">
            <a:avLst/>
          </a:prstGeom>
        </p:spPr>
      </p:pic>
      <p:pic>
        <p:nvPicPr>
          <p:cNvPr id="5" name="Picture 4"/>
          <p:cNvPicPr/>
          <p:nvPr/>
        </p:nvPicPr>
        <p:blipFill>
          <a:blip r:embed="rId4" cstate="print">
            <a:extLst>
              <a:ext uri="{28A0092B-C50C-407E-A947-70E740481C1C}">
                <a14:useLocalDpi xmlns:a14="http://schemas.microsoft.com/office/drawing/2010/main" val="0"/>
              </a:ext>
            </a:extLst>
          </a:blip>
          <a:stretch>
            <a:fillRect/>
          </a:stretch>
        </p:blipFill>
        <p:spPr>
          <a:xfrm>
            <a:off x="0" y="5966225"/>
            <a:ext cx="9162000" cy="903600"/>
          </a:xfrm>
          <a:prstGeom prst="rect">
            <a:avLst/>
          </a:prstGeom>
        </p:spPr>
      </p:pic>
      <p:sp>
        <p:nvSpPr>
          <p:cNvPr id="2" name="TextBox 1"/>
          <p:cNvSpPr txBox="1"/>
          <p:nvPr/>
        </p:nvSpPr>
        <p:spPr>
          <a:xfrm>
            <a:off x="611560" y="980728"/>
            <a:ext cx="7992888" cy="646331"/>
          </a:xfrm>
          <a:prstGeom prst="rect">
            <a:avLst/>
          </a:prstGeom>
          <a:noFill/>
        </p:spPr>
        <p:txBody>
          <a:bodyPr wrap="square" rtlCol="0">
            <a:spAutoFit/>
          </a:bodyPr>
          <a:lstStyle/>
          <a:p>
            <a:pPr algn="ctr"/>
            <a:r>
              <a:rPr lang="en-GB" dirty="0" smtClean="0"/>
              <a:t>Service is accessible by all 450+ schools across Birmingham and is  aligned with Right Help, Right Time to increase confidence and streamline access to Early Help</a:t>
            </a:r>
            <a:endParaRPr lang="en-GB" dirty="0"/>
          </a:p>
        </p:txBody>
      </p:sp>
      <p:pic>
        <p:nvPicPr>
          <p:cNvPr id="2076" name="Picture 2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4565" y="1627059"/>
            <a:ext cx="8399883" cy="4466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054549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3" cstate="print">
            <a:extLst>
              <a:ext uri="{28A0092B-C50C-407E-A947-70E740481C1C}">
                <a14:useLocalDpi xmlns:a14="http://schemas.microsoft.com/office/drawing/2010/main" val="0"/>
              </a:ext>
            </a:extLst>
          </a:blip>
          <a:stretch>
            <a:fillRect/>
          </a:stretch>
        </p:blipFill>
        <p:spPr>
          <a:xfrm>
            <a:off x="-9058" y="0"/>
            <a:ext cx="2857500" cy="1080135"/>
          </a:xfrm>
          <a:prstGeom prst="rect">
            <a:avLst/>
          </a:prstGeom>
        </p:spPr>
      </p:pic>
      <p:pic>
        <p:nvPicPr>
          <p:cNvPr id="7" name="Picture 6"/>
          <p:cNvPicPr/>
          <p:nvPr/>
        </p:nvPicPr>
        <p:blipFill>
          <a:blip r:embed="rId4" cstate="print">
            <a:extLst>
              <a:ext uri="{28A0092B-C50C-407E-A947-70E740481C1C}">
                <a14:useLocalDpi xmlns:a14="http://schemas.microsoft.com/office/drawing/2010/main" val="0"/>
              </a:ext>
            </a:extLst>
          </a:blip>
          <a:stretch>
            <a:fillRect/>
          </a:stretch>
        </p:blipFill>
        <p:spPr>
          <a:xfrm>
            <a:off x="0" y="5966225"/>
            <a:ext cx="9162000" cy="903600"/>
          </a:xfrm>
          <a:prstGeom prst="rect">
            <a:avLst/>
          </a:prstGeom>
        </p:spPr>
      </p:pic>
      <p:sp>
        <p:nvSpPr>
          <p:cNvPr id="3" name="TextBox 2"/>
          <p:cNvSpPr txBox="1"/>
          <p:nvPr/>
        </p:nvSpPr>
        <p:spPr>
          <a:xfrm>
            <a:off x="512548" y="836712"/>
            <a:ext cx="8136904" cy="1523494"/>
          </a:xfrm>
          <a:prstGeom prst="rect">
            <a:avLst/>
          </a:prstGeom>
          <a:noFill/>
        </p:spPr>
        <p:txBody>
          <a:bodyPr wrap="square" rtlCol="0">
            <a:spAutoFit/>
          </a:bodyPr>
          <a:lstStyle/>
          <a:p>
            <a:pPr algn="ctr">
              <a:spcBef>
                <a:spcPts val="600"/>
              </a:spcBef>
            </a:pPr>
            <a:r>
              <a:rPr lang="en-GB" sz="4800" dirty="0" smtClean="0">
                <a:solidFill>
                  <a:srgbClr val="8C4799"/>
                </a:solidFill>
                <a:latin typeface="Franklin Gothic Medium" pitchFamily="34" charset="0"/>
              </a:rPr>
              <a:t>STICK Team</a:t>
            </a:r>
          </a:p>
          <a:p>
            <a:pPr>
              <a:spcBef>
                <a:spcPts val="600"/>
              </a:spcBef>
            </a:pPr>
            <a:r>
              <a:rPr lang="en-GB" sz="4000" dirty="0" smtClean="0">
                <a:solidFill>
                  <a:srgbClr val="8C4799"/>
                </a:solidFill>
                <a:latin typeface="Franklin Gothic Medium" pitchFamily="34" charset="0"/>
              </a:rPr>
              <a:t>Coming Soon……</a:t>
            </a:r>
          </a:p>
        </p:txBody>
      </p:sp>
      <p:sp>
        <p:nvSpPr>
          <p:cNvPr id="2" name="TextBox 1"/>
          <p:cNvSpPr txBox="1"/>
          <p:nvPr/>
        </p:nvSpPr>
        <p:spPr>
          <a:xfrm>
            <a:off x="755576" y="2708920"/>
            <a:ext cx="7056784" cy="2708434"/>
          </a:xfrm>
          <a:prstGeom prst="rect">
            <a:avLst/>
          </a:prstGeom>
          <a:noFill/>
        </p:spPr>
        <p:txBody>
          <a:bodyPr wrap="square" rtlCol="0">
            <a:spAutoFit/>
          </a:bodyPr>
          <a:lstStyle/>
          <a:p>
            <a:pPr marL="285750" indent="-285750">
              <a:spcBef>
                <a:spcPts val="1200"/>
              </a:spcBef>
              <a:buFont typeface="Arial" pitchFamily="34" charset="0"/>
              <a:buChar char="•"/>
            </a:pPr>
            <a:r>
              <a:rPr lang="en-GB" sz="2800" dirty="0" smtClean="0">
                <a:solidFill>
                  <a:prstClr val="black"/>
                </a:solidFill>
                <a:latin typeface="Franklin Gothic Book" pitchFamily="34" charset="0"/>
              </a:rPr>
              <a:t>Residential Trips</a:t>
            </a:r>
          </a:p>
          <a:p>
            <a:pPr marL="285750" indent="-285750">
              <a:spcBef>
                <a:spcPts val="1200"/>
              </a:spcBef>
              <a:buFont typeface="Arial" pitchFamily="34" charset="0"/>
              <a:buChar char="•"/>
            </a:pPr>
            <a:r>
              <a:rPr lang="en-GB" sz="2800" dirty="0" smtClean="0">
                <a:solidFill>
                  <a:prstClr val="black"/>
                </a:solidFill>
                <a:latin typeface="Franklin Gothic Book" pitchFamily="34" charset="0"/>
              </a:rPr>
              <a:t>STICK Tool Kit </a:t>
            </a:r>
          </a:p>
          <a:p>
            <a:pPr marL="285750" indent="-285750">
              <a:spcBef>
                <a:spcPts val="1200"/>
              </a:spcBef>
              <a:buFont typeface="Arial" pitchFamily="34" charset="0"/>
              <a:buChar char="•"/>
            </a:pPr>
            <a:r>
              <a:rPr lang="en-GB" sz="2800" dirty="0" smtClean="0">
                <a:solidFill>
                  <a:prstClr val="black"/>
                </a:solidFill>
                <a:latin typeface="Franklin Gothic Book" pitchFamily="34" charset="0"/>
              </a:rPr>
              <a:t>ACE reduction agenda – trauma informed Birmingham</a:t>
            </a:r>
          </a:p>
          <a:p>
            <a:pPr marL="285750" indent="-285750">
              <a:spcBef>
                <a:spcPts val="1200"/>
              </a:spcBef>
              <a:buFont typeface="Arial" pitchFamily="34" charset="0"/>
              <a:buChar char="•"/>
            </a:pPr>
            <a:r>
              <a:rPr lang="en-GB" sz="2800" dirty="0" smtClean="0">
                <a:solidFill>
                  <a:prstClr val="black"/>
                </a:solidFill>
                <a:latin typeface="Franklin Gothic Book" pitchFamily="34" charset="0"/>
              </a:rPr>
              <a:t>Building a new workforce</a:t>
            </a:r>
            <a:endParaRPr lang="en-GB" sz="2800" dirty="0">
              <a:solidFill>
                <a:prstClr val="black"/>
              </a:solidFill>
              <a:latin typeface="Franklin Gothic Book" pitchFamily="34" charset="0"/>
            </a:endParaRPr>
          </a:p>
        </p:txBody>
      </p:sp>
    </p:spTree>
    <p:extLst>
      <p:ext uri="{BB962C8B-B14F-4D97-AF65-F5344CB8AC3E}">
        <p14:creationId xmlns:p14="http://schemas.microsoft.com/office/powerpoint/2010/main" val="224668557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205</TotalTime>
  <Words>305</Words>
  <Application>Microsoft Office PowerPoint</Application>
  <PresentationFormat>On-screen Show (4:3)</PresentationFormat>
  <Paragraphs>24</Paragraphs>
  <Slides>5</Slides>
  <Notes>5</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PowerPoint Presentation</vt:lpstr>
      <vt:lpstr>PowerPoint Presentation</vt:lpstr>
      <vt:lpstr>PowerPoint Presentation</vt:lpstr>
      <vt:lpstr>PowerPoint Presentation</vt:lpstr>
      <vt:lpstr>PowerPoint Presentation</vt:lpstr>
    </vt:vector>
  </TitlesOfParts>
  <Company>Birmingham Childrens Hospital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McLoughlin Conor (RQ3) BCH</dc:creator>
  <cp:lastModifiedBy>Service Birmingham</cp:lastModifiedBy>
  <cp:revision>10</cp:revision>
  <dcterms:created xsi:type="dcterms:W3CDTF">2018-07-16T16:04:54Z</dcterms:created>
  <dcterms:modified xsi:type="dcterms:W3CDTF">2018-10-02T10:01:53Z</dcterms:modified>
</cp:coreProperties>
</file>