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 ContentType="image/tif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84" r:id="rId2"/>
    <p:sldId id="285" r:id="rId3"/>
    <p:sldId id="286" r:id="rId4"/>
    <p:sldId id="292" r:id="rId5"/>
    <p:sldId id="293" r:id="rId6"/>
    <p:sldId id="289" r:id="rId7"/>
    <p:sldId id="295" r:id="rId8"/>
    <p:sldId id="296" r:id="rId9"/>
    <p:sldId id="267" r:id="rId10"/>
    <p:sldId id="287" r:id="rId11"/>
    <p:sldId id="288" r:id="rId12"/>
    <p:sldId id="271" r:id="rId13"/>
    <p:sldId id="273" r:id="rId14"/>
    <p:sldId id="274" r:id="rId15"/>
    <p:sldId id="275" r:id="rId16"/>
    <p:sldId id="282" r:id="rId17"/>
    <p:sldId id="283" r:id="rId18"/>
    <p:sldId id="281" r:id="rId19"/>
    <p:sldId id="294" r:id="rId20"/>
    <p:sldId id="290" r:id="rId21"/>
    <p:sldId id="258" r:id="rId2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3373" autoAdjust="0"/>
  </p:normalViewPr>
  <p:slideViewPr>
    <p:cSldViewPr>
      <p:cViewPr>
        <p:scale>
          <a:sx n="87" d="100"/>
          <a:sy n="87" d="100"/>
        </p:scale>
        <p:origin x="-654"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F1A0951-166D-4F6F-BF41-DA8C529AED56}" type="datetimeFigureOut">
              <a:rPr lang="en-GB" smtClean="0"/>
              <a:t>13/06/2019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A09C40F-3D8E-4419-A3CD-37298B48FF59}" type="slidenum">
              <a:rPr lang="en-GB" smtClean="0"/>
              <a:t>‹#›</a:t>
            </a:fld>
            <a:endParaRPr lang="en-GB"/>
          </a:p>
        </p:txBody>
      </p:sp>
    </p:spTree>
    <p:extLst>
      <p:ext uri="{BB962C8B-B14F-4D97-AF65-F5344CB8AC3E}">
        <p14:creationId xmlns:p14="http://schemas.microsoft.com/office/powerpoint/2010/main" val="1951315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B9DEBD3-C79D-4962-9AB5-117631DC9BE4}" type="datetimeFigureOut">
              <a:rPr lang="en-GB" smtClean="0"/>
              <a:t>13/06/2019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3EB959AB-0754-45D0-A5F2-7728D9280758}" type="slidenum">
              <a:rPr lang="en-GB" smtClean="0"/>
              <a:t>‹#›</a:t>
            </a:fld>
            <a:endParaRPr lang="en-GB"/>
          </a:p>
        </p:txBody>
      </p:sp>
    </p:spTree>
    <p:extLst>
      <p:ext uri="{BB962C8B-B14F-4D97-AF65-F5344CB8AC3E}">
        <p14:creationId xmlns:p14="http://schemas.microsoft.com/office/powerpoint/2010/main" val="2438438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1F490D7D-4EE1-4D22-A5D7-1D00E3B97AFE}" type="slidenum">
              <a:rPr lang="en-GB" smtClean="0"/>
              <a:pPr>
                <a:defRPr/>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D737CA55-D71E-482C-9895-F48352ECBC1D}" type="slidenum">
              <a:rPr lang="en-GB" smtClean="0">
                <a:solidFill>
                  <a:prstClr val="black"/>
                </a:solidFill>
              </a:rPr>
              <a:pPr>
                <a:defRPr/>
              </a:pPr>
              <a:t>3</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CONTEST 3 update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New intensive tailored interventions and practical support, including mentoring, psychological and ideological.</a:t>
            </a:r>
          </a:p>
          <a:p>
            <a:pPr eaLnBrk="1" hangingPunct="1"/>
            <a:endParaRPr lang="en-GB" alt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847259D-CFFF-45AF-82E2-66622D9C7FF0}" type="slidenum">
              <a:rPr lang="en-GB" altLang="en-US">
                <a:solidFill>
                  <a:srgbClr val="000000"/>
                </a:solidFill>
              </a:rPr>
              <a:pPr eaLnBrk="1" hangingPunct="1">
                <a:spcBef>
                  <a:spcPct val="0"/>
                </a:spcBef>
              </a:pPr>
              <a:t>5</a:t>
            </a:fld>
            <a:endParaRPr lang="en-GB"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Syrian returners – new de-radicalisation programme will be crucial in managing these individuals</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B3957A4-0258-4261-87CC-D0218399823A}" type="slidenum">
              <a:rPr lang="en-GB" altLang="en-US" smtClean="0">
                <a:solidFill>
                  <a:prstClr val="black"/>
                </a:solidFill>
              </a:rPr>
              <a:pPr eaLnBrk="1" hangingPunct="1"/>
              <a:t>10</a:t>
            </a:fld>
            <a:endParaRPr lang="en-GB" alt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DFD8EE1-394C-4490-9328-F76181C3D745}" type="slidenum">
              <a:rPr lang="en-US" altLang="en-US" smtClean="0">
                <a:latin typeface="Arial" charset="0"/>
              </a:rPr>
              <a:pPr eaLnBrk="1" hangingPunct="1">
                <a:spcBef>
                  <a:spcPct val="0"/>
                </a:spcBef>
              </a:pPr>
              <a:t>14</a:t>
            </a:fld>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Answers</a:t>
            </a:r>
          </a:p>
          <a:p>
            <a:r>
              <a:rPr lang="en-GB" dirty="0" smtClean="0"/>
              <a:t>Belinda has broken the law by taking pictures of Jamal property without his knowledge or permission and secretly recording his private conversations. She may lose her place on the post sixteen centre for her action – may need to involve</a:t>
            </a:r>
            <a:r>
              <a:rPr lang="en-GB" baseline="0" dirty="0" smtClean="0"/>
              <a:t> LADO.</a:t>
            </a:r>
          </a:p>
          <a:p>
            <a:r>
              <a:rPr lang="en-GB" baseline="0" dirty="0" smtClean="0"/>
              <a:t>Jamal’s review about Syria are not unique and are certainly not illegal.</a:t>
            </a:r>
          </a:p>
          <a:p>
            <a:r>
              <a:rPr lang="en-GB" baseline="0" dirty="0" smtClean="0"/>
              <a:t>Jamal is Muslim, and praying regularly is an integral part of his religion. The pad Belinda took photo of is part of his course.</a:t>
            </a:r>
          </a:p>
          <a:p>
            <a:r>
              <a:rPr lang="en-GB" baseline="0" dirty="0" smtClean="0"/>
              <a:t>Before resorting to photographing and recording Jamal, she could have gone to her DSL first.</a:t>
            </a:r>
            <a:endParaRPr lang="en-GB" dirty="0"/>
          </a:p>
        </p:txBody>
      </p:sp>
      <p:sp>
        <p:nvSpPr>
          <p:cNvPr id="4" name="Slide Number Placeholder 3"/>
          <p:cNvSpPr>
            <a:spLocks noGrp="1"/>
          </p:cNvSpPr>
          <p:nvPr>
            <p:ph type="sldNum" sz="quarter" idx="10"/>
          </p:nvPr>
        </p:nvSpPr>
        <p:spPr/>
        <p:txBody>
          <a:bodyPr/>
          <a:lstStyle/>
          <a:p>
            <a:fld id="{3EB959AB-0754-45D0-A5F2-7728D9280758}" type="slidenum">
              <a:rPr lang="en-GB" smtClean="0"/>
              <a:t>17</a:t>
            </a:fld>
            <a:endParaRPr lang="en-GB"/>
          </a:p>
        </p:txBody>
      </p:sp>
    </p:spTree>
    <p:extLst>
      <p:ext uri="{BB962C8B-B14F-4D97-AF65-F5344CB8AC3E}">
        <p14:creationId xmlns:p14="http://schemas.microsoft.com/office/powerpoint/2010/main" val="49784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268760"/>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41345973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88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254765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tif"/><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01"/>
            <a:ext cx="3271167" cy="316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5949280"/>
            <a:ext cx="3312368" cy="655527"/>
          </a:xfrm>
          <a:prstGeom prst="rect">
            <a:avLst/>
          </a:prstGeom>
        </p:spPr>
      </p:pic>
      <p:cxnSp>
        <p:nvCxnSpPr>
          <p:cNvPr id="9" name="Straight Connector 8"/>
          <p:cNvCxnSpPr/>
          <p:nvPr/>
        </p:nvCxnSpPr>
        <p:spPr>
          <a:xfrm>
            <a:off x="323528" y="5733256"/>
            <a:ext cx="84969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435356"/>
      </p:ext>
    </p:extLst>
  </p:cSld>
  <p:clrMap bg1="lt1" tx1="dk1" bg2="lt2" tx2="dk2" accent1="accent1" accent2="accent2" accent3="accent3" accent4="accent4" accent5="accent5" accent6="accent6" hlink="hlink" folHlink="folHlink"/>
  <p:sldLayoutIdLst>
    <p:sldLayoutId id="2147483661" r:id="rId1"/>
    <p:sldLayoutId id="2147483734" r:id="rId2"/>
    <p:sldLayoutId id="2147483735" r:id="rId3"/>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Colvin.X.White@birmingham.gcsx.gov.uk" TargetMode="External"/><Relationship Id="rId2" Type="http://schemas.openxmlformats.org/officeDocument/2006/relationships/hyperlink" Target="mailto:colvin.white@birminghamchildrenstrust.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Microsoft_Word_97_-_2003_Document1.doc"/></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independent.co.uk/news/uk/home-news/finsbury-park-attack-mosque-threats-muslim-welfare-house-darren-osborne-a8405231.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596965" y="1268760"/>
            <a:ext cx="727261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GB" altLang="en-US" sz="3600" b="1" dirty="0" smtClean="0">
                <a:solidFill>
                  <a:srgbClr val="FFC000"/>
                </a:solidFill>
                <a:latin typeface="Arial" charset="0"/>
              </a:rPr>
              <a:t>‘Diverting Young People </a:t>
            </a:r>
          </a:p>
          <a:p>
            <a:pPr algn="ctr" eaLnBrk="1" hangingPunct="1">
              <a:defRPr/>
            </a:pPr>
            <a:r>
              <a:rPr lang="en-GB" altLang="en-US" sz="3600" b="1" dirty="0" smtClean="0">
                <a:solidFill>
                  <a:srgbClr val="FFC000"/>
                </a:solidFill>
                <a:latin typeface="Arial" charset="0"/>
              </a:rPr>
              <a:t>Away From </a:t>
            </a:r>
          </a:p>
          <a:p>
            <a:pPr algn="ctr" eaLnBrk="1" hangingPunct="1">
              <a:defRPr/>
            </a:pPr>
            <a:r>
              <a:rPr lang="en-GB" altLang="en-US" sz="3600" b="1" dirty="0" smtClean="0">
                <a:solidFill>
                  <a:srgbClr val="FFC000"/>
                </a:solidFill>
                <a:latin typeface="Arial" charset="0"/>
              </a:rPr>
              <a:t>Extremism and Radicalisation’</a:t>
            </a:r>
          </a:p>
          <a:p>
            <a:pPr algn="ctr" eaLnBrk="1" hangingPunct="1">
              <a:defRPr/>
            </a:pPr>
            <a:endParaRPr lang="en-GB" altLang="en-US" sz="3200" b="1" dirty="0">
              <a:solidFill>
                <a:srgbClr val="000000"/>
              </a:solidFill>
              <a:latin typeface="Arial" charset="0"/>
            </a:endParaRPr>
          </a:p>
        </p:txBody>
      </p:sp>
      <p:sp>
        <p:nvSpPr>
          <p:cNvPr id="91139" name="TextBox 4"/>
          <p:cNvSpPr txBox="1">
            <a:spLocks noChangeArrowheads="1"/>
          </p:cNvSpPr>
          <p:nvPr/>
        </p:nvSpPr>
        <p:spPr bwMode="auto">
          <a:xfrm>
            <a:off x="467544" y="5176031"/>
            <a:ext cx="59046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b="1" dirty="0"/>
              <a:t>Colvin White – </a:t>
            </a:r>
            <a:r>
              <a:rPr lang="en-GB" altLang="en-US" b="1" dirty="0" smtClean="0"/>
              <a:t>BCT Prevent Lead </a:t>
            </a:r>
            <a:endParaRPr lang="en-GB" altLang="en-US" b="1" dirty="0"/>
          </a:p>
        </p:txBody>
      </p:sp>
    </p:spTree>
    <p:extLst>
      <p:ext uri="{BB962C8B-B14F-4D97-AF65-F5344CB8AC3E}">
        <p14:creationId xmlns:p14="http://schemas.microsoft.com/office/powerpoint/2010/main" val="3070550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7544" y="260648"/>
            <a:ext cx="8229600" cy="1143000"/>
          </a:xfrm>
        </p:spPr>
        <p:txBody>
          <a:bodyPr/>
          <a:lstStyle/>
          <a:p>
            <a:r>
              <a:rPr lang="en-US" altLang="en-US" sz="3200" b="1" dirty="0" smtClean="0">
                <a:solidFill>
                  <a:srgbClr val="FFC000"/>
                </a:solidFill>
                <a:latin typeface="Arial" panose="020B0604020202020204" pitchFamily="34" charset="0"/>
                <a:cs typeface="Arial" panose="020B0604020202020204" pitchFamily="34" charset="0"/>
              </a:rPr>
              <a:t>Radicalisation? Extremism? Terrorism?</a:t>
            </a:r>
          </a:p>
        </p:txBody>
      </p:sp>
      <p:sp>
        <p:nvSpPr>
          <p:cNvPr id="3" name="Content Placeholder 2"/>
          <p:cNvSpPr>
            <a:spLocks noGrp="1"/>
          </p:cNvSpPr>
          <p:nvPr>
            <p:ph idx="1"/>
          </p:nvPr>
        </p:nvSpPr>
        <p:spPr>
          <a:xfrm>
            <a:off x="251520" y="1412776"/>
            <a:ext cx="8756650" cy="3983038"/>
          </a:xfrm>
        </p:spPr>
        <p:txBody>
          <a:bodyPr>
            <a:normAutofit fontScale="25000" lnSpcReduction="20000"/>
          </a:bodyPr>
          <a:lstStyle/>
          <a:p>
            <a:pPr>
              <a:buFont typeface="Arial" pitchFamily="34" charset="0"/>
              <a:buChar char="•"/>
              <a:defRPr/>
            </a:pPr>
            <a:r>
              <a:rPr lang="en-US" sz="8000" b="1" dirty="0" smtClean="0">
                <a:latin typeface="Arial" panose="020B0604020202020204" pitchFamily="34" charset="0"/>
                <a:cs typeface="Arial" panose="020B0604020202020204" pitchFamily="34" charset="0"/>
              </a:rPr>
              <a:t>Radicalisation </a:t>
            </a:r>
            <a:r>
              <a:rPr lang="en-US" sz="8000" dirty="0" smtClean="0">
                <a:latin typeface="Arial" panose="020B0604020202020204" pitchFamily="34" charset="0"/>
                <a:cs typeface="Arial" panose="020B0604020202020204" pitchFamily="34" charset="0"/>
              </a:rPr>
              <a:t>(Prevent Strategy)</a:t>
            </a:r>
            <a:br>
              <a:rPr lang="en-US" sz="8000" dirty="0" smtClean="0">
                <a:latin typeface="Arial" panose="020B0604020202020204" pitchFamily="34" charset="0"/>
                <a:cs typeface="Arial" panose="020B0604020202020204" pitchFamily="34" charset="0"/>
              </a:rPr>
            </a:br>
            <a:r>
              <a:rPr lang="en-US" sz="8000" dirty="0" smtClean="0">
                <a:latin typeface="Arial" panose="020B0604020202020204" pitchFamily="34" charset="0"/>
                <a:cs typeface="Arial" panose="020B0604020202020204" pitchFamily="34" charset="0"/>
              </a:rPr>
              <a:t>“the process by which a person comes to support terrorism and forms of extremism leading to terrorism.” </a:t>
            </a:r>
          </a:p>
          <a:p>
            <a:pPr>
              <a:buFont typeface="Arial" pitchFamily="34" charset="0"/>
              <a:buChar char="•"/>
              <a:defRPr/>
            </a:pPr>
            <a:endParaRPr lang="en-US" sz="8000" dirty="0" smtClean="0">
              <a:latin typeface="Arial" panose="020B0604020202020204" pitchFamily="34" charset="0"/>
              <a:cs typeface="Arial" panose="020B0604020202020204" pitchFamily="34" charset="0"/>
            </a:endParaRPr>
          </a:p>
          <a:p>
            <a:pPr>
              <a:buFont typeface="Arial" pitchFamily="34" charset="0"/>
              <a:buChar char="•"/>
              <a:defRPr/>
            </a:pPr>
            <a:r>
              <a:rPr lang="en-US" sz="8000" b="1" dirty="0" smtClean="0">
                <a:latin typeface="Arial" panose="020B0604020202020204" pitchFamily="34" charset="0"/>
                <a:cs typeface="Arial" panose="020B0604020202020204" pitchFamily="34" charset="0"/>
              </a:rPr>
              <a:t>Extremism </a:t>
            </a:r>
            <a:r>
              <a:rPr lang="en-US" sz="8000" dirty="0" smtClean="0">
                <a:latin typeface="Arial" panose="020B0604020202020204" pitchFamily="34" charset="0"/>
                <a:cs typeface="Arial" panose="020B0604020202020204" pitchFamily="34" charset="0"/>
              </a:rPr>
              <a:t>(Prevent Strategy)</a:t>
            </a:r>
            <a:br>
              <a:rPr lang="en-US" sz="8000" dirty="0" smtClean="0">
                <a:latin typeface="Arial" panose="020B0604020202020204" pitchFamily="34" charset="0"/>
                <a:cs typeface="Arial" panose="020B0604020202020204" pitchFamily="34" charset="0"/>
              </a:rPr>
            </a:br>
            <a:r>
              <a:rPr lang="en-US" sz="8000" dirty="0" smtClean="0">
                <a:latin typeface="Arial" panose="020B0604020202020204" pitchFamily="34" charset="0"/>
                <a:cs typeface="Arial" panose="020B0604020202020204" pitchFamily="34" charset="0"/>
              </a:rPr>
              <a:t>“Vocal or active opposition to fundamental British Values, including democracy, the rule of law, individual liberty and mutual respect and tolerance of different faith and beliefs.” </a:t>
            </a:r>
          </a:p>
          <a:p>
            <a:pPr>
              <a:buFont typeface="Arial" pitchFamily="34" charset="0"/>
              <a:buChar char="•"/>
              <a:defRPr/>
            </a:pPr>
            <a:endParaRPr lang="en-US" sz="8000" dirty="0" smtClean="0">
              <a:latin typeface="Arial" panose="020B0604020202020204" pitchFamily="34" charset="0"/>
              <a:cs typeface="Arial" panose="020B0604020202020204" pitchFamily="34" charset="0"/>
            </a:endParaRPr>
          </a:p>
          <a:p>
            <a:pPr>
              <a:buFont typeface="Arial" pitchFamily="34" charset="0"/>
              <a:buChar char="•"/>
              <a:defRPr/>
            </a:pPr>
            <a:r>
              <a:rPr lang="en-US" sz="8000" b="1" dirty="0" smtClean="0">
                <a:latin typeface="Arial" panose="020B0604020202020204" pitchFamily="34" charset="0"/>
                <a:cs typeface="Arial" panose="020B0604020202020204" pitchFamily="34" charset="0"/>
              </a:rPr>
              <a:t>Terrorism</a:t>
            </a:r>
            <a:r>
              <a:rPr lang="en-US" sz="8000" dirty="0" smtClean="0">
                <a:latin typeface="Arial" panose="020B0604020202020204" pitchFamily="34" charset="0"/>
                <a:cs typeface="Arial" panose="020B0604020202020204" pitchFamily="34" charset="0"/>
              </a:rPr>
              <a:t> (Terrorism Act 2000) </a:t>
            </a:r>
          </a:p>
          <a:p>
            <a:pPr>
              <a:buFont typeface="Arial" pitchFamily="34" charset="0"/>
              <a:buChar char="•"/>
              <a:defRPr/>
            </a:pPr>
            <a:r>
              <a:rPr lang="en-US" sz="8000" dirty="0" smtClean="0">
                <a:latin typeface="Arial" panose="020B0604020202020204" pitchFamily="34" charset="0"/>
                <a:cs typeface="Arial" panose="020B0604020202020204" pitchFamily="34" charset="0"/>
              </a:rPr>
              <a:t> Violence/property damage/endanger life/disrupt electronic systems </a:t>
            </a:r>
          </a:p>
          <a:p>
            <a:pPr>
              <a:buFont typeface="Arial" pitchFamily="34" charset="0"/>
              <a:buChar char="•"/>
              <a:defRPr/>
            </a:pPr>
            <a:r>
              <a:rPr lang="en-US" sz="8000" dirty="0" smtClean="0">
                <a:latin typeface="Arial" panose="020B0604020202020204" pitchFamily="34" charset="0"/>
                <a:cs typeface="Arial" panose="020B0604020202020204" pitchFamily="34" charset="0"/>
              </a:rPr>
              <a:t> Designed to influence government or intimidate the public </a:t>
            </a:r>
          </a:p>
          <a:p>
            <a:pPr>
              <a:buFont typeface="Arial" pitchFamily="34" charset="0"/>
              <a:buChar char="•"/>
              <a:defRPr/>
            </a:pPr>
            <a:r>
              <a:rPr lang="en-US" sz="8000" dirty="0" smtClean="0">
                <a:latin typeface="Arial" panose="020B0604020202020204" pitchFamily="34" charset="0"/>
                <a:cs typeface="Arial" panose="020B0604020202020204" pitchFamily="34" charset="0"/>
              </a:rPr>
              <a:t> Purpose to advance a political, religious, racial or ideological cause of</a:t>
            </a:r>
          </a:p>
          <a:p>
            <a:pPr marL="0" indent="0">
              <a:buFont typeface="Arial" pitchFamily="34" charset="0"/>
              <a:buNone/>
              <a:defRPr/>
            </a:pPr>
            <a:r>
              <a:rPr lang="en-US" sz="8000" dirty="0">
                <a:latin typeface="Arial" panose="020B0604020202020204" pitchFamily="34" charset="0"/>
                <a:cs typeface="Arial" panose="020B0604020202020204" pitchFamily="34" charset="0"/>
              </a:rPr>
              <a:t> </a:t>
            </a:r>
            <a:r>
              <a:rPr lang="en-US" sz="8000" dirty="0" smtClean="0">
                <a:latin typeface="Arial" panose="020B0604020202020204" pitchFamily="34" charset="0"/>
                <a:cs typeface="Arial" panose="020B0604020202020204" pitchFamily="34" charset="0"/>
              </a:rPr>
              <a:t>     extremism leading to terrorism.” </a:t>
            </a:r>
          </a:p>
          <a:p>
            <a:pPr>
              <a:buFont typeface="Arial" pitchFamily="34" charset="0"/>
              <a:buChar char="•"/>
              <a:defRPr/>
            </a:pPr>
            <a:endParaRPr lang="en-US" dirty="0"/>
          </a:p>
        </p:txBody>
      </p:sp>
    </p:spTree>
    <p:extLst>
      <p:ext uri="{BB962C8B-B14F-4D97-AF65-F5344CB8AC3E}">
        <p14:creationId xmlns:p14="http://schemas.microsoft.com/office/powerpoint/2010/main" val="31859577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bwMode="auto">
          <a:xfrm>
            <a:off x="323850" y="620713"/>
            <a:ext cx="8229600" cy="849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GB" altLang="en-US" sz="3200" b="1" dirty="0" smtClean="0">
                <a:solidFill>
                  <a:srgbClr val="FFC000"/>
                </a:solidFill>
                <a:latin typeface="Arial" panose="020B0604020202020204" pitchFamily="34" charset="0"/>
                <a:cs typeface="Arial" panose="020B0604020202020204" pitchFamily="34" charset="0"/>
              </a:rPr>
              <a:t>Currently in Birmingham Childrens Trust</a:t>
            </a:r>
          </a:p>
        </p:txBody>
      </p:sp>
      <p:sp>
        <p:nvSpPr>
          <p:cNvPr id="99331" name="Content Placeholder 2"/>
          <p:cNvSpPr>
            <a:spLocks noGrp="1"/>
          </p:cNvSpPr>
          <p:nvPr>
            <p:ph idx="1"/>
          </p:nvPr>
        </p:nvSpPr>
        <p:spPr bwMode="auto">
          <a:xfrm>
            <a:off x="467544" y="1340768"/>
            <a:ext cx="8218239" cy="3960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endParaRPr lang="en-GB" altLang="en-US" sz="1800" dirty="0" smtClean="0"/>
          </a:p>
          <a:p>
            <a:pPr eaLnBrk="1" hangingPunct="1"/>
            <a:r>
              <a:rPr lang="en-GB" altLang="en-US" sz="2200" dirty="0" smtClean="0"/>
              <a:t>Children services work with the RHRT framework to determine threshold of concern to enable support.  </a:t>
            </a:r>
          </a:p>
          <a:p>
            <a:pPr eaLnBrk="1" hangingPunct="1"/>
            <a:r>
              <a:rPr lang="en-GB" altLang="en-US" sz="2200" dirty="0" smtClean="0"/>
              <a:t>Practitioner, Parents and professional can request support through CASS – were risk will be explored and assessed to determine whether threshold met for Universal/ additional or complex and significant. Where there is an imminent concerns a crime is being or will be committed the WMCTU police should be informed.</a:t>
            </a:r>
          </a:p>
          <a:p>
            <a:pPr eaLnBrk="1" hangingPunct="1"/>
            <a:r>
              <a:rPr lang="en-GB" altLang="en-US" sz="2200" dirty="0" smtClean="0"/>
              <a:t>Referral to, Prevent gateway is made to access Channel panel support or to share information to request specialist mentor if needed</a:t>
            </a:r>
          </a:p>
          <a:p>
            <a:pPr eaLnBrk="1" hangingPunct="1"/>
            <a:r>
              <a:rPr lang="en-GB" altLang="en-US" sz="2200" dirty="0" smtClean="0"/>
              <a:t>All request for support and accompanying extremism screening through CASS. </a:t>
            </a:r>
          </a:p>
          <a:p>
            <a:pPr eaLnBrk="1" hangingPunct="1"/>
            <a:r>
              <a:rPr lang="en-GB" altLang="en-US" sz="2200" dirty="0" smtClean="0"/>
              <a:t>Dedicated prevent staff were professionals can access information and guidance.</a:t>
            </a:r>
          </a:p>
        </p:txBody>
      </p:sp>
    </p:spTree>
    <p:extLst>
      <p:ext uri="{BB962C8B-B14F-4D97-AF65-F5344CB8AC3E}">
        <p14:creationId xmlns:p14="http://schemas.microsoft.com/office/powerpoint/2010/main" val="601831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a:bodyPr>
          <a:lstStyle/>
          <a:p>
            <a:r>
              <a:rPr lang="en-GB" altLang="en-US" sz="3200" b="1" dirty="0" smtClean="0">
                <a:solidFill>
                  <a:srgbClr val="FFC000"/>
                </a:solidFill>
                <a:latin typeface="Arial" panose="020B0604020202020204" pitchFamily="34" charset="0"/>
                <a:cs typeface="Arial" panose="020B0604020202020204" pitchFamily="34" charset="0"/>
              </a:rPr>
              <a:t>Safeguarding vulnerable people </a:t>
            </a:r>
            <a:br>
              <a:rPr lang="en-GB" altLang="en-US" sz="3200" b="1" dirty="0" smtClean="0">
                <a:solidFill>
                  <a:srgbClr val="FFC000"/>
                </a:solidFill>
                <a:latin typeface="Arial" panose="020B0604020202020204" pitchFamily="34" charset="0"/>
                <a:cs typeface="Arial" panose="020B0604020202020204" pitchFamily="34" charset="0"/>
              </a:rPr>
            </a:br>
            <a:r>
              <a:rPr lang="en-GB" altLang="en-US" sz="3200" b="1" i="1" dirty="0" smtClean="0">
                <a:solidFill>
                  <a:srgbClr val="FFC000"/>
                </a:solidFill>
                <a:latin typeface="Arial" panose="020B0604020202020204" pitchFamily="34" charset="0"/>
                <a:cs typeface="Arial" panose="020B0604020202020204" pitchFamily="34" charset="0"/>
              </a:rPr>
              <a:t>for frontline practioners</a:t>
            </a:r>
            <a:endParaRPr lang="en-US" altLang="en-US" sz="3200" b="1" i="1" dirty="0" smtClean="0">
              <a:solidFill>
                <a:srgbClr val="FFC000"/>
              </a:solidFill>
              <a:latin typeface="Arial" panose="020B0604020202020204" pitchFamily="34" charset="0"/>
              <a:cs typeface="Arial" panose="020B0604020202020204" pitchFamily="34" charset="0"/>
            </a:endParaRPr>
          </a:p>
        </p:txBody>
      </p:sp>
      <p:sp>
        <p:nvSpPr>
          <p:cNvPr id="51203" name="Content Placeholder 2"/>
          <p:cNvSpPr>
            <a:spLocks noGrp="1"/>
          </p:cNvSpPr>
          <p:nvPr>
            <p:ph idx="1"/>
          </p:nvPr>
        </p:nvSpPr>
        <p:spPr>
          <a:xfrm>
            <a:off x="457200" y="1600200"/>
            <a:ext cx="8229600" cy="3629000"/>
          </a:xfrm>
        </p:spPr>
        <p:txBody>
          <a:bodyPr/>
          <a:lstStyle/>
          <a:p>
            <a:pPr>
              <a:spcBef>
                <a:spcPts val="1200"/>
              </a:spcBef>
            </a:pPr>
            <a:r>
              <a:rPr lang="en-GB" altLang="en-US" sz="1800" dirty="0" smtClean="0"/>
              <a:t>Prevent screening / Request for support</a:t>
            </a:r>
          </a:p>
          <a:p>
            <a:pPr>
              <a:spcBef>
                <a:spcPts val="1200"/>
              </a:spcBef>
            </a:pPr>
            <a:r>
              <a:rPr lang="en-GB" altLang="en-US" sz="1800" dirty="0" smtClean="0"/>
              <a:t>Early Help / Family Assessment. whole family approach</a:t>
            </a:r>
          </a:p>
          <a:p>
            <a:pPr>
              <a:spcBef>
                <a:spcPts val="1200"/>
              </a:spcBef>
            </a:pPr>
            <a:r>
              <a:rPr lang="en-GB" altLang="en-US" sz="1800" dirty="0" smtClean="0"/>
              <a:t>Family assessment / 47s</a:t>
            </a:r>
          </a:p>
          <a:p>
            <a:pPr>
              <a:spcBef>
                <a:spcPts val="1200"/>
              </a:spcBef>
            </a:pPr>
            <a:r>
              <a:rPr lang="en-GB" altLang="en-US" sz="1800" dirty="0" smtClean="0"/>
              <a:t>SOS wellbeing - Strength base assessment</a:t>
            </a:r>
          </a:p>
          <a:p>
            <a:pPr>
              <a:spcBef>
                <a:spcPts val="1200"/>
              </a:spcBef>
            </a:pPr>
            <a:r>
              <a:rPr lang="en-GB" altLang="en-US" sz="1800" dirty="0" smtClean="0"/>
              <a:t>Three Houses – to enable conversation</a:t>
            </a:r>
          </a:p>
          <a:p>
            <a:pPr>
              <a:spcBef>
                <a:spcPts val="1200"/>
              </a:spcBef>
            </a:pPr>
            <a:r>
              <a:rPr lang="en-GB" altLang="en-US" sz="1800" dirty="0" smtClean="0"/>
              <a:t>Vulnerbility Assessment – IAT8 to determine strength and protective factor</a:t>
            </a:r>
          </a:p>
          <a:p>
            <a:pPr>
              <a:spcBef>
                <a:spcPts val="1200"/>
              </a:spcBef>
            </a:pPr>
            <a:r>
              <a:rPr lang="en-GB" altLang="en-US" sz="1800" dirty="0" smtClean="0"/>
              <a:t>Channel Panel – de-confliction to determine whether 3Ms. Malicious, Misguided, Maligned intent also to enable multi agency partnership to affect reduction in risk. </a:t>
            </a:r>
          </a:p>
          <a:p>
            <a:pPr>
              <a:spcBef>
                <a:spcPts val="1200"/>
              </a:spcBef>
            </a:pPr>
            <a:endParaRPr lang="en-GB" altLang="en-US" sz="1800" dirty="0" smtClean="0"/>
          </a:p>
          <a:p>
            <a:endParaRPr lang="en-US" altLang="en-US" dirty="0" smtClean="0"/>
          </a:p>
        </p:txBody>
      </p:sp>
      <p:pic>
        <p:nvPicPr>
          <p:cNvPr id="51204" name="Picture 4" descr="assess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1196752"/>
            <a:ext cx="1296119" cy="169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831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975" y="1236937"/>
            <a:ext cx="8531225" cy="4525963"/>
          </a:xfrm>
        </p:spPr>
        <p:txBody>
          <a:bodyPr>
            <a:normAutofit/>
          </a:bodyPr>
          <a:lstStyle/>
          <a:p>
            <a:pPr marL="0" indent="0">
              <a:spcBef>
                <a:spcPts val="0"/>
              </a:spcBef>
              <a:buFont typeface="Arial" pitchFamily="34" charset="0"/>
              <a:buNone/>
              <a:defRPr/>
            </a:pPr>
            <a:r>
              <a:rPr lang="en-GB" sz="2400" dirty="0" smtClean="0">
                <a:solidFill>
                  <a:srgbClr val="FFC000"/>
                </a:solidFill>
                <a:latin typeface="Arial" panose="020B0604020202020204" pitchFamily="34" charset="0"/>
                <a:cs typeface="Arial" panose="020B0604020202020204" pitchFamily="34" charset="0"/>
              </a:rPr>
              <a:t>Terrorist material could include:</a:t>
            </a:r>
          </a:p>
          <a:p>
            <a:pPr marL="0" indent="0">
              <a:spcBef>
                <a:spcPts val="0"/>
              </a:spcBef>
              <a:buFont typeface="Arial" pitchFamily="34" charset="0"/>
              <a:buNone/>
              <a:defRPr/>
            </a:pPr>
            <a:endParaRPr lang="en-GB" sz="2400" dirty="0" smtClean="0"/>
          </a:p>
          <a:p>
            <a:pPr>
              <a:spcBef>
                <a:spcPts val="0"/>
              </a:spcBef>
              <a:buFont typeface="Arial" pitchFamily="34" charset="0"/>
              <a:buChar char="•"/>
              <a:defRPr/>
            </a:pPr>
            <a:r>
              <a:rPr lang="en-GB" sz="2400" dirty="0" smtClean="0"/>
              <a:t>Articles, images, speeches or </a:t>
            </a:r>
          </a:p>
          <a:p>
            <a:pPr marL="0" indent="0">
              <a:spcBef>
                <a:spcPts val="0"/>
              </a:spcBef>
              <a:buFont typeface="Arial" pitchFamily="34" charset="0"/>
              <a:buNone/>
              <a:defRPr/>
            </a:pPr>
            <a:r>
              <a:rPr lang="en-GB" sz="2400" dirty="0" smtClean="0"/>
              <a:t>     videos that promote terrorism</a:t>
            </a:r>
          </a:p>
          <a:p>
            <a:pPr>
              <a:spcBef>
                <a:spcPts val="0"/>
              </a:spcBef>
              <a:buFont typeface="Arial" pitchFamily="34" charset="0"/>
              <a:buChar char="•"/>
              <a:defRPr/>
            </a:pPr>
            <a:endParaRPr lang="en-GB" sz="2400" dirty="0" smtClean="0"/>
          </a:p>
          <a:p>
            <a:pPr>
              <a:spcBef>
                <a:spcPts val="0"/>
              </a:spcBef>
              <a:buFont typeface="Arial" pitchFamily="34" charset="0"/>
              <a:buChar char="•"/>
              <a:defRPr/>
            </a:pPr>
            <a:r>
              <a:rPr lang="en-GB" sz="2400" dirty="0" smtClean="0"/>
              <a:t>Content encouraging people</a:t>
            </a:r>
          </a:p>
          <a:p>
            <a:pPr marL="0" indent="0">
              <a:spcBef>
                <a:spcPts val="0"/>
              </a:spcBef>
              <a:buFont typeface="Arial" pitchFamily="34" charset="0"/>
              <a:buNone/>
              <a:defRPr/>
            </a:pPr>
            <a:r>
              <a:rPr lang="en-GB" sz="2400" dirty="0" smtClean="0"/>
              <a:t>     to commit acts of terrorism</a:t>
            </a:r>
          </a:p>
          <a:p>
            <a:pPr marL="0" indent="0">
              <a:spcBef>
                <a:spcPts val="0"/>
              </a:spcBef>
              <a:buFont typeface="Arial" pitchFamily="34" charset="0"/>
              <a:buNone/>
              <a:defRPr/>
            </a:pPr>
            <a:endParaRPr lang="en-GB" sz="2400" dirty="0"/>
          </a:p>
          <a:p>
            <a:pPr>
              <a:spcBef>
                <a:spcPts val="0"/>
              </a:spcBef>
              <a:buFont typeface="Arial" pitchFamily="34" charset="0"/>
              <a:buChar char="•"/>
              <a:defRPr/>
            </a:pPr>
            <a:r>
              <a:rPr lang="en-GB" sz="2400" dirty="0" smtClean="0"/>
              <a:t>Websites made by terrorist </a:t>
            </a:r>
          </a:p>
          <a:p>
            <a:pPr marL="0" indent="0">
              <a:spcBef>
                <a:spcPts val="0"/>
              </a:spcBef>
              <a:buFont typeface="Arial" pitchFamily="34" charset="0"/>
              <a:buNone/>
              <a:defRPr/>
            </a:pPr>
            <a:r>
              <a:rPr lang="en-GB" sz="2400" dirty="0"/>
              <a:t> </a:t>
            </a:r>
            <a:r>
              <a:rPr lang="en-GB" sz="2400" dirty="0" smtClean="0"/>
              <a:t>    organisations</a:t>
            </a:r>
          </a:p>
          <a:p>
            <a:pPr marL="0" indent="0">
              <a:spcBef>
                <a:spcPts val="0"/>
              </a:spcBef>
              <a:buFont typeface="Arial" pitchFamily="34" charset="0"/>
              <a:buNone/>
              <a:defRPr/>
            </a:pPr>
            <a:endParaRPr lang="en-GB" sz="2400" dirty="0"/>
          </a:p>
          <a:p>
            <a:pPr>
              <a:spcBef>
                <a:spcPts val="0"/>
              </a:spcBef>
              <a:buFont typeface="Arial" pitchFamily="34" charset="0"/>
              <a:buChar char="•"/>
              <a:defRPr/>
            </a:pPr>
            <a:r>
              <a:rPr lang="en-GB" sz="2400" dirty="0" smtClean="0"/>
              <a:t>Videos of terrorist attacks</a:t>
            </a:r>
            <a:endParaRPr lang="en-GB" sz="2400" dirty="0"/>
          </a:p>
        </p:txBody>
      </p:sp>
      <p:sp>
        <p:nvSpPr>
          <p:cNvPr id="54284" name="AutoShape 4" descr="Image result for female isis image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solidFill>
                <a:srgbClr val="000000"/>
              </a:solidFill>
              <a:ea typeface="ＭＳ Ｐゴシック" pitchFamily="34" charset="-128"/>
            </a:endParaRPr>
          </a:p>
        </p:txBody>
      </p:sp>
      <p:sp>
        <p:nvSpPr>
          <p:cNvPr id="54285" name="AutoShape 6" descr="Image result for female isis images"/>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solidFill>
                <a:srgbClr val="000000"/>
              </a:solidFill>
              <a:ea typeface="ＭＳ Ｐゴシック" pitchFamily="34" charset="-128"/>
            </a:endParaRPr>
          </a:p>
        </p:txBody>
      </p:sp>
      <p:sp>
        <p:nvSpPr>
          <p:cNvPr id="54286" name="AutoShape 8" descr="Image result for female isis images"/>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solidFill>
                <a:srgbClr val="000000"/>
              </a:solidFill>
              <a:ea typeface="ＭＳ Ｐゴシック" pitchFamily="34" charset="-128"/>
            </a:endParaRPr>
          </a:p>
        </p:txBody>
      </p:sp>
      <p:sp>
        <p:nvSpPr>
          <p:cNvPr id="4" name="TextBox 3"/>
          <p:cNvSpPr txBox="1"/>
          <p:nvPr/>
        </p:nvSpPr>
        <p:spPr>
          <a:xfrm>
            <a:off x="615335" y="347144"/>
            <a:ext cx="7128792" cy="584775"/>
          </a:xfrm>
          <a:prstGeom prst="rect">
            <a:avLst/>
          </a:prstGeom>
          <a:noFill/>
        </p:spPr>
        <p:txBody>
          <a:bodyPr wrap="square" rtlCol="0">
            <a:spAutoFit/>
          </a:bodyPr>
          <a:lstStyle/>
          <a:p>
            <a:pPr algn="ctr"/>
            <a:r>
              <a:rPr lang="en-GB" sz="3200" b="1" dirty="0" smtClean="0">
                <a:solidFill>
                  <a:srgbClr val="FFC000"/>
                </a:solidFill>
                <a:latin typeface="Arial" panose="020B0604020202020204" pitchFamily="34" charset="0"/>
                <a:cs typeface="Arial" panose="020B0604020202020204" pitchFamily="34" charset="0"/>
              </a:rPr>
              <a:t>The internet and radicalisation</a:t>
            </a:r>
            <a:endParaRPr lang="en-GB" sz="3200"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65805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51520" y="548680"/>
            <a:ext cx="8229600" cy="1143000"/>
          </a:xfrm>
        </p:spPr>
        <p:txBody>
          <a:bodyPr>
            <a:normAutofit/>
          </a:bodyPr>
          <a:lstStyle/>
          <a:p>
            <a:pPr eaLnBrk="1" hangingPunct="1"/>
            <a:r>
              <a:rPr lang="en-GB" altLang="en-US" sz="3200" b="1" dirty="0" smtClean="0">
                <a:solidFill>
                  <a:srgbClr val="FFC000"/>
                </a:solidFill>
                <a:latin typeface="Arial" panose="020B0604020202020204" pitchFamily="34" charset="0"/>
                <a:cs typeface="Arial" panose="020B0604020202020204" pitchFamily="34" charset="0"/>
              </a:rPr>
              <a:t>Prevent Intervention</a:t>
            </a:r>
            <a:br>
              <a:rPr lang="en-GB" altLang="en-US" sz="3200" b="1" dirty="0" smtClean="0">
                <a:solidFill>
                  <a:srgbClr val="FFC000"/>
                </a:solidFill>
                <a:latin typeface="Arial" panose="020B0604020202020204" pitchFamily="34" charset="0"/>
                <a:cs typeface="Arial" panose="020B0604020202020204" pitchFamily="34" charset="0"/>
              </a:rPr>
            </a:br>
            <a:endParaRPr lang="en-GB" altLang="en-US" sz="3200" dirty="0" smtClean="0">
              <a:solidFill>
                <a:srgbClr val="FFC000"/>
              </a:solidFill>
              <a:latin typeface="Arial" panose="020B0604020202020204" pitchFamily="34" charset="0"/>
              <a:cs typeface="Arial" panose="020B0604020202020204" pitchFamily="34" charset="0"/>
            </a:endParaRPr>
          </a:p>
        </p:txBody>
      </p:sp>
      <p:sp>
        <p:nvSpPr>
          <p:cNvPr id="55299" name="Content Placeholder 2"/>
          <p:cNvSpPr>
            <a:spLocks noGrp="1"/>
          </p:cNvSpPr>
          <p:nvPr>
            <p:ph idx="1"/>
          </p:nvPr>
        </p:nvSpPr>
        <p:spPr>
          <a:xfrm>
            <a:off x="539552" y="1196752"/>
            <a:ext cx="7560840" cy="3888432"/>
          </a:xfrm>
        </p:spPr>
        <p:txBody>
          <a:bodyPr>
            <a:normAutofit fontScale="92500" lnSpcReduction="20000"/>
          </a:bodyPr>
          <a:lstStyle/>
          <a:p>
            <a:pPr marL="0" indent="0" eaLnBrk="1" hangingPunct="1">
              <a:buNone/>
            </a:pPr>
            <a:endParaRPr lang="en-GB" altLang="en-US" sz="2400" dirty="0" smtClean="0"/>
          </a:p>
          <a:p>
            <a:pPr eaLnBrk="1" hangingPunct="1"/>
            <a:r>
              <a:rPr lang="en-GB" altLang="en-US" sz="2000" b="1" dirty="0" smtClean="0"/>
              <a:t>1: Educative:</a:t>
            </a:r>
            <a:r>
              <a:rPr lang="en-GB" altLang="en-US" sz="2000" dirty="0" smtClean="0"/>
              <a:t> Generic in nature. Addressing disaffection and  alienation by using goal setting workshops discussion based, allowing young people to let off steam and air their views and concerns in a safe and comforting environment. Safe space. </a:t>
            </a:r>
          </a:p>
          <a:p>
            <a:pPr eaLnBrk="1" hangingPunct="1"/>
            <a:endParaRPr lang="en-GB" altLang="en-US" sz="2000" dirty="0" smtClean="0"/>
          </a:p>
          <a:p>
            <a:pPr eaLnBrk="1" hangingPunct="1"/>
            <a:r>
              <a:rPr lang="en-GB" altLang="en-US" sz="2000" b="1" dirty="0" smtClean="0"/>
              <a:t>2: Diversionary</a:t>
            </a:r>
            <a:r>
              <a:rPr lang="en-GB" altLang="en-US" sz="2000" dirty="0" smtClean="0"/>
              <a:t>: Taking groups of young people and allowing them to experience “Other” cultures. Foods, places of worship etc... To enable inclusion. </a:t>
            </a:r>
          </a:p>
          <a:p>
            <a:pPr eaLnBrk="1" hangingPunct="1"/>
            <a:r>
              <a:rPr lang="en-GB" altLang="en-US" sz="2000" b="1" dirty="0" smtClean="0"/>
              <a:t>3: Inclusion: </a:t>
            </a:r>
            <a:r>
              <a:rPr lang="en-GB" altLang="en-US" sz="2000" dirty="0" smtClean="0"/>
              <a:t>appreciation of other communities and culture through joint initiative to provide understanding. </a:t>
            </a:r>
          </a:p>
          <a:p>
            <a:pPr eaLnBrk="1" hangingPunct="1"/>
            <a:endParaRPr lang="en-GB" altLang="en-US" sz="2000" dirty="0" smtClean="0"/>
          </a:p>
          <a:p>
            <a:r>
              <a:rPr lang="en-GB" altLang="en-US" sz="2000" b="1" dirty="0" smtClean="0"/>
              <a:t>4: Challenging narratives:  </a:t>
            </a:r>
            <a:r>
              <a:rPr lang="en-GB" altLang="en-US" sz="2000" dirty="0" smtClean="0"/>
              <a:t>KIKIT, ODARA, Channel Mentor,  Multi Agency/single agency support </a:t>
            </a:r>
          </a:p>
          <a:p>
            <a:pPr eaLnBrk="1" hangingPunct="1"/>
            <a:endParaRPr lang="en-GB" altLang="en-US" sz="2000" dirty="0" smtClean="0"/>
          </a:p>
          <a:p>
            <a:pPr eaLnBrk="1" hangingPunct="1"/>
            <a:endParaRPr lang="en-GB" altLang="en-US" sz="2000" dirty="0" smtClean="0"/>
          </a:p>
          <a:p>
            <a:pPr eaLnBrk="1" hangingPunct="1"/>
            <a:endParaRPr lang="en-US" altLang="en-US" sz="2000" dirty="0" smtClean="0"/>
          </a:p>
        </p:txBody>
      </p:sp>
    </p:spTree>
    <p:extLst>
      <p:ext uri="{BB962C8B-B14F-4D97-AF65-F5344CB8AC3E}">
        <p14:creationId xmlns:p14="http://schemas.microsoft.com/office/powerpoint/2010/main" val="553715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50825" y="260350"/>
            <a:ext cx="8229600" cy="1143000"/>
          </a:xfrm>
        </p:spPr>
        <p:txBody>
          <a:bodyPr anchor="t"/>
          <a:lstStyle/>
          <a:p>
            <a:pPr eaLnBrk="1" hangingPunct="1"/>
            <a:r>
              <a:rPr lang="en-GB" altLang="en-US" sz="3200" b="1" dirty="0" smtClean="0">
                <a:solidFill>
                  <a:srgbClr val="FFC000"/>
                </a:solidFill>
                <a:latin typeface="Arial" panose="020B0604020202020204" pitchFamily="34" charset="0"/>
                <a:cs typeface="Arial" panose="020B0604020202020204" pitchFamily="34" charset="0"/>
              </a:rPr>
              <a:t>Intervention’s for frontline workers</a:t>
            </a:r>
            <a:br>
              <a:rPr lang="en-GB" altLang="en-US" sz="3200" b="1" dirty="0" smtClean="0">
                <a:solidFill>
                  <a:srgbClr val="FFC000"/>
                </a:solidFill>
                <a:latin typeface="Arial" panose="020B0604020202020204" pitchFamily="34" charset="0"/>
                <a:cs typeface="Arial" panose="020B0604020202020204" pitchFamily="34" charset="0"/>
              </a:rPr>
            </a:br>
            <a:r>
              <a:rPr lang="en-GB" altLang="en-US" sz="3200" b="1" dirty="0" smtClean="0">
                <a:solidFill>
                  <a:srgbClr val="FFC000"/>
                </a:solidFill>
                <a:latin typeface="Arial" panose="020B0604020202020204" pitchFamily="34" charset="0"/>
                <a:cs typeface="Arial" panose="020B0604020202020204" pitchFamily="34" charset="0"/>
              </a:rPr>
              <a:t>Extremism Guidance</a:t>
            </a:r>
          </a:p>
        </p:txBody>
      </p:sp>
      <p:sp>
        <p:nvSpPr>
          <p:cNvPr id="56323" name="Content Placeholder 2"/>
          <p:cNvSpPr>
            <a:spLocks noGrp="1"/>
          </p:cNvSpPr>
          <p:nvPr>
            <p:ph idx="1"/>
          </p:nvPr>
        </p:nvSpPr>
        <p:spPr>
          <a:xfrm>
            <a:off x="323528" y="1484784"/>
            <a:ext cx="8229600" cy="3743325"/>
          </a:xfrm>
        </p:spPr>
        <p:txBody>
          <a:bodyPr/>
          <a:lstStyle/>
          <a:p>
            <a:pPr marL="0" indent="0" eaLnBrk="1" hangingPunct="1">
              <a:buNone/>
            </a:pPr>
            <a:endParaRPr lang="en-GB" altLang="en-US" sz="2000" dirty="0" smtClean="0">
              <a:latin typeface="Arial" charset="0"/>
              <a:cs typeface="Arial" charset="0"/>
            </a:endParaRPr>
          </a:p>
          <a:p>
            <a:pPr eaLnBrk="1" hangingPunct="1"/>
            <a:r>
              <a:rPr lang="en-GB" altLang="en-US" sz="2000" dirty="0" smtClean="0">
                <a:latin typeface="Arial" charset="0"/>
                <a:cs typeface="Arial" charset="0"/>
              </a:rPr>
              <a:t>Prevent in Birmingham EY, EH, SG, - </a:t>
            </a:r>
            <a:r>
              <a:rPr lang="en-GB" altLang="en-US" sz="1400" i="1" dirty="0" smtClean="0">
                <a:latin typeface="Arial" charset="0"/>
                <a:cs typeface="Arial" charset="0"/>
              </a:rPr>
              <a:t>Adults guidance for practioners</a:t>
            </a:r>
          </a:p>
          <a:p>
            <a:pPr eaLnBrk="1" hangingPunct="1"/>
            <a:r>
              <a:rPr lang="en-GB" altLang="en-US" sz="2000" dirty="0" smtClean="0">
                <a:latin typeface="Arial" charset="0"/>
                <a:cs typeface="Arial" charset="0"/>
              </a:rPr>
              <a:t>Request for support - </a:t>
            </a:r>
            <a:r>
              <a:rPr lang="en-GB" altLang="en-US" sz="1400" i="1" dirty="0" smtClean="0">
                <a:latin typeface="Arial" charset="0"/>
                <a:cs typeface="Arial" charset="0"/>
              </a:rPr>
              <a:t>completed by all professional making referral</a:t>
            </a:r>
          </a:p>
          <a:p>
            <a:pPr eaLnBrk="1" hangingPunct="1"/>
            <a:r>
              <a:rPr lang="en-GB" altLang="en-US" sz="2000" dirty="0" smtClean="0">
                <a:latin typeface="Arial" charset="0"/>
                <a:cs typeface="Arial" charset="0"/>
              </a:rPr>
              <a:t>Referral pathways: Channel and CS - </a:t>
            </a:r>
            <a:r>
              <a:rPr lang="en-GB" altLang="en-US" sz="1400" i="1" dirty="0" smtClean="0">
                <a:latin typeface="Arial" charset="0"/>
                <a:cs typeface="Arial" charset="0"/>
              </a:rPr>
              <a:t>see prevent guidance for referral pathway</a:t>
            </a:r>
          </a:p>
          <a:p>
            <a:pPr eaLnBrk="1" hangingPunct="1"/>
            <a:r>
              <a:rPr lang="en-GB" altLang="en-US" sz="2000" dirty="0" smtClean="0">
                <a:latin typeface="Arial" charset="0"/>
                <a:cs typeface="Arial" charset="0"/>
              </a:rPr>
              <a:t>Extremism Screening tool – </a:t>
            </a:r>
            <a:r>
              <a:rPr lang="en-GB" altLang="en-US" sz="1400" i="1" dirty="0" smtClean="0">
                <a:latin typeface="Arial" charset="0"/>
                <a:cs typeface="Arial" charset="0"/>
              </a:rPr>
              <a:t>Prevent guidance and accessible through BSCB and BCT Academy and School Noticeboard.</a:t>
            </a:r>
          </a:p>
          <a:p>
            <a:pPr eaLnBrk="1" hangingPunct="1"/>
            <a:r>
              <a:rPr lang="en-GB" altLang="en-US" sz="2000" dirty="0" smtClean="0">
                <a:latin typeface="Arial" charset="0"/>
                <a:cs typeface="Arial" charset="0"/>
              </a:rPr>
              <a:t>Explorative questions to aid assessment </a:t>
            </a:r>
          </a:p>
          <a:p>
            <a:pPr eaLnBrk="1" hangingPunct="1"/>
            <a:r>
              <a:rPr lang="en-GB" altLang="en-US" sz="2000" dirty="0" smtClean="0">
                <a:latin typeface="Arial" charset="0"/>
                <a:cs typeface="Arial" charset="0"/>
              </a:rPr>
              <a:t>Prevent Vulnerbility assessment – </a:t>
            </a:r>
            <a:r>
              <a:rPr lang="en-GB" altLang="en-US" sz="1400" i="1" dirty="0" smtClean="0">
                <a:latin typeface="Arial" charset="0"/>
                <a:cs typeface="Arial" charset="0"/>
              </a:rPr>
              <a:t>practitioner assessment</a:t>
            </a:r>
          </a:p>
          <a:p>
            <a:pPr eaLnBrk="1" hangingPunct="1"/>
            <a:r>
              <a:rPr lang="en-GB" altLang="en-US" sz="2000" dirty="0" smtClean="0">
                <a:latin typeface="Arial" charset="0"/>
                <a:cs typeface="Arial" charset="0"/>
              </a:rPr>
              <a:t>Signs of safety wellbeing (SOS) </a:t>
            </a:r>
            <a:r>
              <a:rPr lang="en-GB" altLang="en-US" sz="1400" i="1" dirty="0" smtClean="0">
                <a:latin typeface="Arial" charset="0"/>
                <a:cs typeface="Arial" charset="0"/>
              </a:rPr>
              <a:t>see practice tool online resources</a:t>
            </a:r>
          </a:p>
          <a:p>
            <a:pPr eaLnBrk="1" hangingPunct="1"/>
            <a:r>
              <a:rPr lang="en-GB" altLang="en-US" sz="2000" dirty="0" smtClean="0">
                <a:latin typeface="Arial" charset="0"/>
                <a:cs typeface="Arial" charset="0"/>
              </a:rPr>
              <a:t>Three Houses – </a:t>
            </a:r>
            <a:r>
              <a:rPr lang="en-GB" altLang="en-US" sz="1400" i="1" dirty="0" smtClean="0">
                <a:latin typeface="Arial" charset="0"/>
                <a:cs typeface="Arial" charset="0"/>
              </a:rPr>
              <a:t>to enable conversation and dialogue with practitioner and client</a:t>
            </a:r>
          </a:p>
          <a:p>
            <a:pPr marL="0" indent="0" eaLnBrk="1" hangingPunct="1">
              <a:buNone/>
            </a:pPr>
            <a:endParaRPr lang="en-GB" altLang="en-US" dirty="0" smtClean="0"/>
          </a:p>
        </p:txBody>
      </p:sp>
      <p:graphicFrame>
        <p:nvGraphicFramePr>
          <p:cNvPr id="56324" name="Object 4"/>
          <p:cNvGraphicFramePr>
            <a:graphicFrameLocks noChangeAspect="1"/>
          </p:cNvGraphicFramePr>
          <p:nvPr>
            <p:extLst>
              <p:ext uri="{D42A27DB-BD31-4B8C-83A1-F6EECF244321}">
                <p14:modId xmlns:p14="http://schemas.microsoft.com/office/powerpoint/2010/main" val="2462269691"/>
              </p:ext>
            </p:extLst>
          </p:nvPr>
        </p:nvGraphicFramePr>
        <p:xfrm>
          <a:off x="9900592" y="4437112"/>
          <a:ext cx="844550" cy="771525"/>
        </p:xfrm>
        <a:graphic>
          <a:graphicData uri="http://schemas.openxmlformats.org/presentationml/2006/ole">
            <mc:AlternateContent xmlns:mc="http://schemas.openxmlformats.org/markup-compatibility/2006">
              <mc:Choice xmlns:v="urn:schemas-microsoft-com:vml" Requires="v">
                <p:oleObj spid="_x0000_s3133" name="Acrobat Document" showAsIcon="1" r:id="rId3" imgW="914400" imgH="771480" progId="AcroExch.Document.11">
                  <p:embed/>
                </p:oleObj>
              </mc:Choice>
              <mc:Fallback>
                <p:oleObj name="Acrobat Document" showAsIcon="1" r:id="rId3" imgW="914400" imgH="771480" progId="AcroExch.Document.11">
                  <p:embed/>
                  <p:pic>
                    <p:nvPicPr>
                      <p:cNvPr id="0" name=""/>
                      <p:cNvPicPr>
                        <a:picLocks noChangeAspect="1" noChangeArrowheads="1"/>
                      </p:cNvPicPr>
                      <p:nvPr/>
                    </p:nvPicPr>
                    <p:blipFill>
                      <a:blip r:embed="rId4"/>
                      <a:srcRect/>
                      <a:stretch>
                        <a:fillRect/>
                      </a:stretch>
                    </p:blipFill>
                    <p:spPr bwMode="auto">
                      <a:xfrm>
                        <a:off x="9900592" y="4437112"/>
                        <a:ext cx="8445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85030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7704856" cy="5324535"/>
          </a:xfrm>
          <a:prstGeom prst="rect">
            <a:avLst/>
          </a:prstGeom>
          <a:noFill/>
        </p:spPr>
        <p:txBody>
          <a:bodyPr wrap="square" rtlCol="0">
            <a:spAutoFit/>
          </a:bodyPr>
          <a:lstStyle/>
          <a:p>
            <a:r>
              <a:rPr lang="en-GB" sz="2000" b="1" dirty="0" smtClean="0">
                <a:solidFill>
                  <a:srgbClr val="FFC000"/>
                </a:solidFill>
                <a:latin typeface="Arial" panose="020B0604020202020204" pitchFamily="34" charset="0"/>
                <a:cs typeface="Arial" panose="020B0604020202020204" pitchFamily="34" charset="0"/>
              </a:rPr>
              <a:t>Case Study</a:t>
            </a:r>
            <a:endParaRPr lang="en-GB" sz="2000" b="1" dirty="0"/>
          </a:p>
          <a:p>
            <a:r>
              <a:rPr lang="en-GB" sz="1600" dirty="0" smtClean="0"/>
              <a:t>Jamal is Iraqi and has just started a new school where he is attending sixth form and attending a faith forum that is exploring Anthropology. Jamal has a tendency to go online to find out fact. In particular topic of on coercion and violent extremist narratives. </a:t>
            </a:r>
          </a:p>
          <a:p>
            <a:endParaRPr lang="en-GB" sz="1600" dirty="0"/>
          </a:p>
          <a:p>
            <a:r>
              <a:rPr lang="en-GB" sz="1600" dirty="0" smtClean="0"/>
              <a:t>Belinda is a member of the tutorial team and has also been assigned to work with him in as teaching support. After a period of eight months Belinda approaches her DSL with concerns about Jamal’s behaviour and the DSL referrer him to a prevent coordinator. </a:t>
            </a:r>
          </a:p>
          <a:p>
            <a:endParaRPr lang="en-GB" sz="1600" dirty="0"/>
          </a:p>
          <a:p>
            <a:r>
              <a:rPr lang="en-GB" sz="1600" dirty="0" smtClean="0"/>
              <a:t>Belinda tells the coordinator that Jamal often talks about the Syrian conflict and about how not enough is not being done to save the people. He talks about how he feels the only response is to fight back harder  and about his belief that westerners are to privileged and choose not to see suffering of the Syrian [people. </a:t>
            </a:r>
          </a:p>
          <a:p>
            <a:endParaRPr lang="en-GB" sz="1600" dirty="0"/>
          </a:p>
          <a:p>
            <a:r>
              <a:rPr lang="en-GB" sz="1600" dirty="0" smtClean="0"/>
              <a:t>before going to the DSL Belinda has recorded some of Jamal’s conversation on her mobile phone and has taken picture of his note pad where he had collated a scrap book with photos and text about the Syrian conflict. </a:t>
            </a:r>
          </a:p>
          <a:p>
            <a:endParaRPr lang="en-GB" sz="1600" dirty="0"/>
          </a:p>
          <a:p>
            <a:r>
              <a:rPr lang="en-GB" sz="1600" dirty="0" smtClean="0"/>
              <a:t>Belinda also tells the Prevent coordinator that Jamal has books that she believes are related to terrorism, including the blood sacrifice history of rebellions against the British Empire. Belinda also felt that he prays a lot and describes him has being a fundamentalist. </a:t>
            </a:r>
          </a:p>
        </p:txBody>
      </p:sp>
    </p:spTree>
    <p:extLst>
      <p:ext uri="{BB962C8B-B14F-4D97-AF65-F5344CB8AC3E}">
        <p14:creationId xmlns:p14="http://schemas.microsoft.com/office/powerpoint/2010/main" val="1266811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978" y="508030"/>
            <a:ext cx="6473334" cy="584775"/>
          </a:xfrm>
          <a:prstGeom prst="rect">
            <a:avLst/>
          </a:prstGeom>
          <a:noFill/>
        </p:spPr>
        <p:txBody>
          <a:bodyPr wrap="square" rtlCol="0">
            <a:spAutoFit/>
          </a:bodyPr>
          <a:lstStyle/>
          <a:p>
            <a:r>
              <a:rPr lang="en-GB" sz="3200" b="1" dirty="0" smtClean="0">
                <a:solidFill>
                  <a:srgbClr val="FFC000"/>
                </a:solidFill>
                <a:latin typeface="Arial" panose="020B0604020202020204" pitchFamily="34" charset="0"/>
                <a:cs typeface="Arial" panose="020B0604020202020204" pitchFamily="34" charset="0"/>
              </a:rPr>
              <a:t>Questions to explore ?</a:t>
            </a:r>
            <a:endParaRPr lang="en-GB" sz="3200" b="1" dirty="0">
              <a:solidFill>
                <a:srgbClr val="FFC000"/>
              </a:solidFill>
              <a:latin typeface="Arial" panose="020B0604020202020204" pitchFamily="34" charset="0"/>
              <a:cs typeface="Arial" panose="020B0604020202020204" pitchFamily="34" charset="0"/>
            </a:endParaRPr>
          </a:p>
        </p:txBody>
      </p:sp>
      <p:sp>
        <p:nvSpPr>
          <p:cNvPr id="7" name="TextBox 6"/>
          <p:cNvSpPr txBox="1"/>
          <p:nvPr/>
        </p:nvSpPr>
        <p:spPr>
          <a:xfrm>
            <a:off x="892621" y="1772816"/>
            <a:ext cx="7207769" cy="2862322"/>
          </a:xfrm>
          <a:prstGeom prst="rect">
            <a:avLst/>
          </a:prstGeom>
          <a:noFill/>
        </p:spPr>
        <p:txBody>
          <a:bodyPr wrap="square" rtlCol="0">
            <a:spAutoFit/>
          </a:bodyPr>
          <a:lstStyle/>
          <a:p>
            <a:endParaRPr lang="en-GB" dirty="0"/>
          </a:p>
          <a:p>
            <a:pPr marL="342900" indent="-342900">
              <a:buAutoNum type="arabicPeriod"/>
            </a:pPr>
            <a:r>
              <a:rPr lang="en-GB" dirty="0" smtClean="0"/>
              <a:t>Do </a:t>
            </a:r>
            <a:r>
              <a:rPr lang="en-GB" dirty="0"/>
              <a:t>you think Belinda has done the right thing</a:t>
            </a:r>
            <a:r>
              <a:rPr lang="en-GB" dirty="0" smtClean="0"/>
              <a:t>?</a:t>
            </a:r>
          </a:p>
          <a:p>
            <a:pPr marL="342900" indent="-342900">
              <a:buAutoNum type="arabicPeriod"/>
            </a:pPr>
            <a:endParaRPr lang="en-GB" dirty="0"/>
          </a:p>
          <a:p>
            <a:pPr marL="342900" indent="-342900">
              <a:buFontTx/>
              <a:buAutoNum type="arabicPeriod"/>
            </a:pPr>
            <a:r>
              <a:rPr lang="en-GB" dirty="0" smtClean="0"/>
              <a:t>Do </a:t>
            </a:r>
            <a:r>
              <a:rPr lang="en-GB" dirty="0"/>
              <a:t>you Think Jamal is doing anything wrong? If Yes, What?</a:t>
            </a:r>
          </a:p>
          <a:p>
            <a:pPr marL="342900" indent="-342900">
              <a:buAutoNum type="arabicPeriod"/>
            </a:pPr>
            <a:endParaRPr lang="en-GB" dirty="0" smtClean="0"/>
          </a:p>
          <a:p>
            <a:pPr marL="342900" indent="-342900">
              <a:buFontTx/>
              <a:buAutoNum type="arabicPeriod"/>
            </a:pPr>
            <a:r>
              <a:rPr lang="en-GB" dirty="0" smtClean="0"/>
              <a:t>Are </a:t>
            </a:r>
            <a:r>
              <a:rPr lang="en-GB" dirty="0"/>
              <a:t>Jamal's action and beliefs evidence that he has been radicalised or that he might be involved in terrorism?</a:t>
            </a:r>
          </a:p>
          <a:p>
            <a:pPr marL="342900" indent="-342900">
              <a:buAutoNum type="arabicPeriod"/>
            </a:pPr>
            <a:endParaRPr lang="en-GB" dirty="0"/>
          </a:p>
          <a:p>
            <a:pPr marL="342900" indent="-342900">
              <a:buFontTx/>
              <a:buAutoNum type="arabicPeriod"/>
            </a:pPr>
            <a:r>
              <a:rPr lang="en-GB" dirty="0" smtClean="0"/>
              <a:t>Could </a:t>
            </a:r>
            <a:r>
              <a:rPr lang="en-GB" dirty="0"/>
              <a:t>Belinda have done anything different?</a:t>
            </a:r>
          </a:p>
          <a:p>
            <a:endParaRPr lang="en-GB" dirty="0"/>
          </a:p>
        </p:txBody>
      </p:sp>
    </p:spTree>
    <p:extLst>
      <p:ext uri="{BB962C8B-B14F-4D97-AF65-F5344CB8AC3E}">
        <p14:creationId xmlns:p14="http://schemas.microsoft.com/office/powerpoint/2010/main" val="1299275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normAutofit/>
          </a:bodyPr>
          <a:lstStyle/>
          <a:p>
            <a:r>
              <a:rPr lang="en-GB" altLang="en-US" sz="3200" b="1" dirty="0" smtClean="0">
                <a:solidFill>
                  <a:srgbClr val="FFC000"/>
                </a:solidFill>
                <a:latin typeface="Arial" panose="020B0604020202020204" pitchFamily="34" charset="0"/>
                <a:cs typeface="Arial" panose="020B0604020202020204" pitchFamily="34" charset="0"/>
              </a:rPr>
              <a:t>Exercise </a:t>
            </a:r>
          </a:p>
        </p:txBody>
      </p:sp>
      <p:sp>
        <p:nvSpPr>
          <p:cNvPr id="14339" name="Rectangle 3"/>
          <p:cNvSpPr>
            <a:spLocks noGrp="1"/>
          </p:cNvSpPr>
          <p:nvPr>
            <p:ph idx="1"/>
          </p:nvPr>
        </p:nvSpPr>
        <p:spPr/>
        <p:txBody>
          <a:bodyPr>
            <a:normAutofit/>
          </a:bodyPr>
          <a:lstStyle/>
          <a:p>
            <a:pPr marL="0" indent="0">
              <a:lnSpc>
                <a:spcPct val="80000"/>
              </a:lnSpc>
              <a:buNone/>
              <a:defRPr/>
            </a:pPr>
            <a:r>
              <a:rPr lang="en-GB" altLang="en-US" sz="2000" dirty="0" smtClean="0">
                <a:solidFill>
                  <a:srgbClr val="FFC000"/>
                </a:solidFill>
                <a:latin typeface="Arial" panose="020B0604020202020204" pitchFamily="34" charset="0"/>
                <a:cs typeface="Arial" panose="020B0604020202020204" pitchFamily="34" charset="0"/>
              </a:rPr>
              <a:t>How would you deal with a young person saying any of the following:</a:t>
            </a:r>
          </a:p>
          <a:p>
            <a:pPr>
              <a:lnSpc>
                <a:spcPct val="80000"/>
              </a:lnSpc>
              <a:defRPr/>
            </a:pPr>
            <a:endParaRPr lang="en-GB" altLang="en-US" sz="1800" dirty="0" smtClean="0"/>
          </a:p>
          <a:p>
            <a:pPr>
              <a:spcAft>
                <a:spcPts val="600"/>
              </a:spcAft>
              <a:defRPr/>
            </a:pPr>
            <a:r>
              <a:rPr lang="en-US" altLang="en-US" sz="1800" dirty="0" smtClean="0"/>
              <a:t>“British Jewish teenagers volunteer to help the Israeli forces, where as if a Muslim  teenagers did the same to help their country of origin, they would definitely be arrested under the terrorist laws, Why?”</a:t>
            </a:r>
            <a:endParaRPr lang="en-GB" altLang="en-US" sz="1800" dirty="0" smtClean="0"/>
          </a:p>
          <a:p>
            <a:pPr>
              <a:spcAft>
                <a:spcPts val="600"/>
              </a:spcAft>
              <a:defRPr/>
            </a:pPr>
            <a:r>
              <a:rPr lang="en-GB" altLang="en-US" sz="1800" dirty="0" smtClean="0"/>
              <a:t>“I want to wear a Niqab but my employer will sack me”. </a:t>
            </a:r>
          </a:p>
          <a:p>
            <a:pPr>
              <a:spcAft>
                <a:spcPts val="600"/>
              </a:spcAft>
              <a:defRPr/>
            </a:pPr>
            <a:r>
              <a:rPr lang="en-GB" altLang="en-US" sz="1800" dirty="0" smtClean="0"/>
              <a:t>“I hate all non Muslims”.</a:t>
            </a:r>
          </a:p>
          <a:p>
            <a:pPr>
              <a:spcAft>
                <a:spcPts val="600"/>
              </a:spcAft>
              <a:defRPr/>
            </a:pPr>
            <a:r>
              <a:rPr lang="en-GB" altLang="en-US" sz="1800" dirty="0" smtClean="0"/>
              <a:t>“Your only talking about terrorism because I'm a Muslim”.</a:t>
            </a:r>
          </a:p>
          <a:p>
            <a:pPr>
              <a:spcAft>
                <a:spcPts val="600"/>
              </a:spcAft>
              <a:defRPr/>
            </a:pPr>
            <a:r>
              <a:rPr lang="en-GB" altLang="en-US" sz="1800" dirty="0" smtClean="0"/>
              <a:t>“Suicide bombing works ISIL / Al-Qaeda has shown the way”.</a:t>
            </a:r>
          </a:p>
          <a:p>
            <a:pPr>
              <a:lnSpc>
                <a:spcPct val="80000"/>
              </a:lnSpc>
              <a:defRPr/>
            </a:pPr>
            <a:endParaRPr lang="en-GB" altLang="en-US" sz="1800" dirty="0"/>
          </a:p>
          <a:p>
            <a:pPr>
              <a:lnSpc>
                <a:spcPct val="80000"/>
              </a:lnSpc>
              <a:defRPr/>
            </a:pPr>
            <a:endParaRPr lang="en-GB" altLang="en-US" sz="2000" dirty="0" smtClean="0"/>
          </a:p>
          <a:p>
            <a:pPr marL="0" indent="0">
              <a:lnSpc>
                <a:spcPct val="80000"/>
              </a:lnSpc>
              <a:buNone/>
              <a:defRPr/>
            </a:pPr>
            <a:endParaRPr lang="en-GB" altLang="en-US" sz="2000" dirty="0" smtClean="0"/>
          </a:p>
          <a:p>
            <a:pPr marL="914400" lvl="2" indent="0">
              <a:lnSpc>
                <a:spcPct val="80000"/>
              </a:lnSpc>
              <a:buNone/>
              <a:defRPr/>
            </a:pPr>
            <a:endParaRPr lang="en-GB" altLang="en-US" sz="1600" dirty="0" smtClean="0"/>
          </a:p>
        </p:txBody>
      </p:sp>
    </p:spTree>
    <p:extLst>
      <p:ext uri="{BB962C8B-B14F-4D97-AF65-F5344CB8AC3E}">
        <p14:creationId xmlns:p14="http://schemas.microsoft.com/office/powerpoint/2010/main" val="3516315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rPr>
              <a:t>Answers</a:t>
            </a:r>
            <a:br>
              <a:rPr lang="en-US" b="1" dirty="0">
                <a:solidFill>
                  <a:srgbClr val="FFC000"/>
                </a:solidFill>
              </a:rPr>
            </a:br>
            <a:endParaRPr lang="en-GB" b="1" dirty="0">
              <a:solidFill>
                <a:srgbClr val="FFC000"/>
              </a:solidFill>
            </a:endParaRPr>
          </a:p>
        </p:txBody>
      </p:sp>
      <p:sp>
        <p:nvSpPr>
          <p:cNvPr id="3" name="Content Placeholder 2"/>
          <p:cNvSpPr>
            <a:spLocks noGrp="1"/>
          </p:cNvSpPr>
          <p:nvPr>
            <p:ph idx="1"/>
          </p:nvPr>
        </p:nvSpPr>
        <p:spPr>
          <a:xfrm>
            <a:off x="457200" y="1600201"/>
            <a:ext cx="7427168" cy="3917032"/>
          </a:xfrm>
        </p:spPr>
        <p:txBody>
          <a:bodyPr>
            <a:normAutofit fontScale="70000" lnSpcReduction="20000"/>
          </a:bodyPr>
          <a:lstStyle/>
          <a:p>
            <a:r>
              <a:rPr lang="en-US" dirty="0" smtClean="0"/>
              <a:t>Belinda </a:t>
            </a:r>
            <a:r>
              <a:rPr lang="en-US" dirty="0"/>
              <a:t>has broken the law by taking pictures of Jamal property without his knowledge or permission and secretly recording his private conversations. She may lose her place on the post sixteen </a:t>
            </a:r>
            <a:r>
              <a:rPr lang="en-US" dirty="0" smtClean="0"/>
              <a:t>Centre </a:t>
            </a:r>
            <a:r>
              <a:rPr lang="en-US" dirty="0"/>
              <a:t>for her action – may need to involve LADO.</a:t>
            </a:r>
          </a:p>
          <a:p>
            <a:r>
              <a:rPr lang="en-US" dirty="0"/>
              <a:t>Jamal’s review about Syria are not unique and are certainly not illegal.</a:t>
            </a:r>
          </a:p>
          <a:p>
            <a:r>
              <a:rPr lang="en-US" dirty="0"/>
              <a:t>Jamal is Muslim, and praying regularly is an integral part of his religion. The pad Belinda took photo of is part of his course.</a:t>
            </a:r>
          </a:p>
          <a:p>
            <a:r>
              <a:rPr lang="en-US" dirty="0"/>
              <a:t>Before resorting to photographing and recording Jamal, she could have gone to her DSL first.</a:t>
            </a:r>
          </a:p>
          <a:p>
            <a:endParaRPr lang="en-GB" dirty="0"/>
          </a:p>
        </p:txBody>
      </p:sp>
    </p:spTree>
    <p:extLst>
      <p:ext uri="{BB962C8B-B14F-4D97-AF65-F5344CB8AC3E}">
        <p14:creationId xmlns:p14="http://schemas.microsoft.com/office/powerpoint/2010/main" val="702088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Box 6"/>
          <p:cNvSpPr txBox="1">
            <a:spLocks noChangeArrowheads="1"/>
          </p:cNvSpPr>
          <p:nvPr/>
        </p:nvSpPr>
        <p:spPr bwMode="auto">
          <a:xfrm>
            <a:off x="755576" y="1124744"/>
            <a:ext cx="671353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GB" sz="2000" b="1" dirty="0" smtClean="0">
                <a:solidFill>
                  <a:srgbClr val="FFC000"/>
                </a:solidFill>
                <a:latin typeface="Arial" panose="020B0604020202020204" pitchFamily="34" charset="0"/>
                <a:cs typeface="Arial" panose="020B0604020202020204" pitchFamily="34" charset="0"/>
              </a:rPr>
              <a:t>Workshop Aim</a:t>
            </a:r>
            <a:r>
              <a:rPr lang="en-GB" sz="2000" dirty="0" smtClean="0">
                <a:solidFill>
                  <a:srgbClr val="FFC000"/>
                </a:solidFill>
                <a:latin typeface="Arial" panose="020B0604020202020204" pitchFamily="34" charset="0"/>
                <a:cs typeface="Arial" panose="020B0604020202020204" pitchFamily="34" charset="0"/>
              </a:rPr>
              <a:t>:</a:t>
            </a:r>
          </a:p>
          <a:p>
            <a:pPr>
              <a:defRPr/>
            </a:pPr>
            <a:endParaRPr lang="en-GB" sz="2000" dirty="0" smtClean="0"/>
          </a:p>
          <a:p>
            <a:pPr marL="346075">
              <a:buFont typeface="Arial" panose="020B0604020202020204" pitchFamily="34" charset="0"/>
              <a:buChar char="•"/>
              <a:defRPr/>
            </a:pPr>
            <a:r>
              <a:rPr lang="en-GB" sz="2000" dirty="0" smtClean="0"/>
              <a:t>To increase understanding of vulnerabilities aligned to radicalisation and extremism.</a:t>
            </a:r>
          </a:p>
          <a:p>
            <a:pPr marL="346075">
              <a:buFont typeface="Arial" panose="020B0604020202020204" pitchFamily="34" charset="0"/>
              <a:buChar char="•"/>
              <a:defRPr/>
            </a:pPr>
            <a:endParaRPr lang="en-GB" sz="2000" dirty="0" smtClean="0"/>
          </a:p>
          <a:p>
            <a:pPr marL="346075">
              <a:buFont typeface="Arial" panose="020B0604020202020204" pitchFamily="34" charset="0"/>
              <a:buChar char="•"/>
              <a:defRPr/>
            </a:pPr>
            <a:r>
              <a:rPr lang="en-GB" sz="2000" dirty="0" smtClean="0"/>
              <a:t>To enhance understanding of how support is determined within the broader context of safeguarding.</a:t>
            </a:r>
          </a:p>
          <a:p>
            <a:pPr marL="3175" indent="0">
              <a:defRPr/>
            </a:pPr>
            <a:endParaRPr lang="en-GB" sz="2000" dirty="0" smtClean="0"/>
          </a:p>
          <a:p>
            <a:pPr marL="346075">
              <a:buFont typeface="Arial" panose="020B0604020202020204" pitchFamily="34" charset="0"/>
              <a:buChar char="•"/>
              <a:defRPr/>
            </a:pPr>
            <a:r>
              <a:rPr lang="en-GB" sz="2000" dirty="0"/>
              <a:t>P</a:t>
            </a:r>
            <a:r>
              <a:rPr lang="en-GB" sz="2000" dirty="0" smtClean="0"/>
              <a:t>rovide practitioners with an understanding of referral pathway and how to access advice, guidance and support. </a:t>
            </a:r>
          </a:p>
          <a:p>
            <a:pPr marL="0" indent="0" eaLnBrk="1" hangingPunct="1">
              <a:defRPr/>
            </a:pPr>
            <a:r>
              <a:rPr lang="en-GB" altLang="en-US" sz="2000" dirty="0" smtClean="0">
                <a:solidFill>
                  <a:srgbClr val="000000"/>
                </a:solidFill>
                <a:latin typeface="Arial" charset="0"/>
              </a:rPr>
              <a:t> </a:t>
            </a:r>
          </a:p>
        </p:txBody>
      </p:sp>
    </p:spTree>
    <p:extLst>
      <p:ext uri="{BB962C8B-B14F-4D97-AF65-F5344CB8AC3E}">
        <p14:creationId xmlns:p14="http://schemas.microsoft.com/office/powerpoint/2010/main" val="3324937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FFC000"/>
                </a:solidFill>
                <a:latin typeface="Arial" panose="020B0604020202020204" pitchFamily="34" charset="0"/>
                <a:cs typeface="Arial" panose="020B0604020202020204" pitchFamily="34" charset="0"/>
              </a:rPr>
              <a:t>Next steps</a:t>
            </a:r>
            <a:endParaRPr lang="en-GB" sz="3200" b="1" dirty="0">
              <a:solidFill>
                <a:srgbClr val="FFC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5536" y="1484784"/>
            <a:ext cx="8229600" cy="3412976"/>
          </a:xfrm>
        </p:spPr>
        <p:txBody>
          <a:bodyPr>
            <a:normAutofit lnSpcReduction="10000"/>
          </a:bodyPr>
          <a:lstStyle/>
          <a:p>
            <a:r>
              <a:rPr lang="en-GB" sz="2800" dirty="0" smtClean="0"/>
              <a:t>Complete online training recourse</a:t>
            </a:r>
          </a:p>
          <a:p>
            <a:r>
              <a:rPr lang="en-GB" sz="2800" dirty="0" smtClean="0"/>
              <a:t>Familiarise your self with reporting mechanism.</a:t>
            </a:r>
          </a:p>
          <a:p>
            <a:r>
              <a:rPr lang="en-GB" sz="2800" dirty="0" smtClean="0"/>
              <a:t>Know who prevent staff are and colleagues with support responsibility</a:t>
            </a:r>
          </a:p>
          <a:p>
            <a:r>
              <a:rPr lang="en-GB" sz="2800" dirty="0" smtClean="0"/>
              <a:t>Get copy of Prevent guidance and screening</a:t>
            </a:r>
          </a:p>
          <a:p>
            <a:pPr marL="0" indent="0">
              <a:buNone/>
            </a:pPr>
            <a:endParaRPr lang="en-GB" sz="2800" dirty="0" smtClean="0"/>
          </a:p>
          <a:p>
            <a:pPr marL="0" indent="0" algn="ctr">
              <a:buNone/>
            </a:pPr>
            <a:r>
              <a:rPr lang="en-GB" sz="2800" dirty="0" smtClean="0">
                <a:solidFill>
                  <a:srgbClr val="FFC000"/>
                </a:solidFill>
                <a:latin typeface="Arial" panose="020B0604020202020204" pitchFamily="34" charset="0"/>
                <a:cs typeface="Arial" panose="020B0604020202020204" pitchFamily="34" charset="0"/>
              </a:rPr>
              <a:t>Thank you!</a:t>
            </a:r>
            <a:endParaRPr lang="en-GB" sz="28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487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740777" y="1536466"/>
            <a:ext cx="611089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n-US" sz="2000" b="1" dirty="0" smtClean="0">
              <a:latin typeface="Arial" charset="0"/>
            </a:endParaRPr>
          </a:p>
          <a:p>
            <a:endParaRPr lang="en-GB" altLang="en-US" sz="2000" b="1" dirty="0">
              <a:latin typeface="Arial" charset="0"/>
            </a:endParaRPr>
          </a:p>
          <a:p>
            <a:r>
              <a:rPr lang="en-GB" altLang="en-US" sz="2000" b="1" dirty="0" smtClean="0">
                <a:latin typeface="Arial" charset="0"/>
              </a:rPr>
              <a:t>Colvin White</a:t>
            </a:r>
            <a:endParaRPr lang="en-GB" altLang="en-US" sz="2000" b="1" dirty="0">
              <a:latin typeface="Arial" charset="0"/>
            </a:endParaRPr>
          </a:p>
          <a:p>
            <a:r>
              <a:rPr lang="en-GB" altLang="en-US" sz="2000" dirty="0" smtClean="0">
                <a:latin typeface="Arial" charset="0"/>
              </a:rPr>
              <a:t>Early Help Family Support</a:t>
            </a:r>
            <a:endParaRPr lang="en-GB" altLang="en-US" sz="2000" dirty="0">
              <a:latin typeface="Arial" charset="0"/>
            </a:endParaRPr>
          </a:p>
          <a:p>
            <a:r>
              <a:rPr lang="en-GB" altLang="en-US" sz="2000" dirty="0" smtClean="0">
                <a:latin typeface="Arial" charset="0"/>
              </a:rPr>
              <a:t>Tel: 0121 303 9905</a:t>
            </a:r>
          </a:p>
          <a:p>
            <a:r>
              <a:rPr lang="en-GB" altLang="en-US" sz="2000" dirty="0" smtClean="0">
                <a:latin typeface="Arial" charset="0"/>
              </a:rPr>
              <a:t>Mobile:07920 088512</a:t>
            </a:r>
            <a:endParaRPr lang="en-GB" altLang="en-US" sz="2000" dirty="0">
              <a:latin typeface="Arial" charset="0"/>
            </a:endParaRPr>
          </a:p>
          <a:p>
            <a:r>
              <a:rPr lang="en-GB" altLang="en-US" sz="2000" dirty="0" smtClean="0">
                <a:latin typeface="Arial" charset="0"/>
                <a:hlinkClick r:id="rId2"/>
              </a:rPr>
              <a:t>colvin.white@birminghamchildrenstrust.co.uk</a:t>
            </a:r>
            <a:endParaRPr lang="en-GB" altLang="en-US" sz="2000" dirty="0" smtClean="0">
              <a:latin typeface="Arial" charset="0"/>
            </a:endParaRPr>
          </a:p>
          <a:p>
            <a:r>
              <a:rPr lang="en-GB" altLang="en-US" sz="2000" dirty="0" smtClean="0">
                <a:latin typeface="Arial" charset="0"/>
              </a:rPr>
              <a:t>Secure: </a:t>
            </a:r>
            <a:r>
              <a:rPr lang="en-GB" sz="2000" u="sng" dirty="0">
                <a:hlinkClick r:id="rId3"/>
              </a:rPr>
              <a:t>Colvin.X.White@birmingham.gcsx.gov.uk</a:t>
            </a:r>
            <a:r>
              <a:rPr lang="en-GB" altLang="en-US" sz="2000" dirty="0" smtClean="0">
                <a:latin typeface="Arial" charset="0"/>
              </a:rPr>
              <a:t> </a:t>
            </a:r>
            <a:endParaRPr lang="en-GB" altLang="en-US" sz="2000" dirty="0">
              <a:latin typeface="Arial" charset="0"/>
            </a:endParaRPr>
          </a:p>
          <a:p>
            <a:endParaRPr lang="en-GB" altLang="en-US" sz="2000" dirty="0" smtClean="0">
              <a:latin typeface="Arial" charset="0"/>
            </a:endParaRPr>
          </a:p>
          <a:p>
            <a:endParaRPr lang="en-GB" altLang="en-US" sz="2000" b="1" dirty="0">
              <a:latin typeface="Arial" charset="0"/>
            </a:endParaRPr>
          </a:p>
          <a:p>
            <a:endParaRPr lang="en-GB" altLang="en-US" sz="2000" b="1" dirty="0" smtClean="0">
              <a:latin typeface="Arial" charset="0"/>
            </a:endParaRPr>
          </a:p>
          <a:p>
            <a:r>
              <a:rPr lang="en-GB" altLang="en-US" sz="2000" b="1" dirty="0" smtClean="0">
                <a:latin typeface="Arial" charset="0"/>
              </a:rPr>
              <a:t> </a:t>
            </a:r>
            <a:endParaRPr lang="en-GB" altLang="en-US" sz="2000" b="1" dirty="0">
              <a:latin typeface="Arial" charset="0"/>
            </a:endParaRPr>
          </a:p>
        </p:txBody>
      </p:sp>
    </p:spTree>
    <p:extLst>
      <p:ext uri="{BB962C8B-B14F-4D97-AF65-F5344CB8AC3E}">
        <p14:creationId xmlns:p14="http://schemas.microsoft.com/office/powerpoint/2010/main" val="1602587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Prevent_Duty_Guidance_England_Wales (dragged).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01" y="191237"/>
            <a:ext cx="2181335" cy="279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079924" y="488950"/>
            <a:ext cx="4054475" cy="5139869"/>
          </a:xfrm>
          <a:prstGeom prst="rect">
            <a:avLst/>
          </a:prstGeom>
          <a:noFill/>
        </p:spPr>
        <p:txBody>
          <a:bodyPr>
            <a:spAutoFit/>
          </a:bodyPr>
          <a:lstStyle/>
          <a:p>
            <a:pPr fontAlgn="auto">
              <a:spcBef>
                <a:spcPts val="0"/>
              </a:spcBef>
              <a:spcAft>
                <a:spcPts val="0"/>
              </a:spcAft>
              <a:defRPr/>
            </a:pPr>
            <a:r>
              <a:rPr lang="en-US" sz="2400" b="1" dirty="0">
                <a:solidFill>
                  <a:srgbClr val="899C18"/>
                </a:solidFill>
                <a:latin typeface="Arial"/>
                <a:cs typeface="+mn-cs"/>
              </a:rPr>
              <a:t>Prevent Duty</a:t>
            </a:r>
          </a:p>
          <a:p>
            <a:pPr fontAlgn="auto">
              <a:spcBef>
                <a:spcPts val="0"/>
              </a:spcBef>
              <a:spcAft>
                <a:spcPts val="0"/>
              </a:spcAft>
              <a:defRPr/>
            </a:pPr>
            <a:r>
              <a:rPr lang="en-GB" sz="1400" dirty="0">
                <a:solidFill>
                  <a:srgbClr val="292934"/>
                </a:solidFill>
                <a:latin typeface="Arial"/>
                <a:cs typeface="+mn-cs"/>
              </a:rPr>
              <a:t>The Counter Terrorism and Security (CTS) ACT 2015 places a duty on specified authorities including the police, local authorities, prisons, schools and universities, to prevent people being drawn into terrorism.  By introducing the duty the Government intends to increase the consistency of Prevent delivery across England, Wales and Scotland</a:t>
            </a:r>
            <a:r>
              <a:rPr lang="en-GB" sz="1400" dirty="0" smtClean="0">
                <a:solidFill>
                  <a:srgbClr val="292934"/>
                </a:solidFill>
                <a:latin typeface="Arial"/>
                <a:cs typeface="+mn-cs"/>
              </a:rPr>
              <a:t>.</a:t>
            </a:r>
          </a:p>
          <a:p>
            <a:pPr fontAlgn="auto">
              <a:spcBef>
                <a:spcPts val="0"/>
              </a:spcBef>
              <a:spcAft>
                <a:spcPts val="0"/>
              </a:spcAft>
              <a:defRPr/>
            </a:pPr>
            <a:endParaRPr lang="en-GB" sz="1400" dirty="0">
              <a:solidFill>
                <a:srgbClr val="292934"/>
              </a:solidFill>
              <a:latin typeface="Arial"/>
              <a:cs typeface="+mn-cs"/>
            </a:endParaRPr>
          </a:p>
          <a:p>
            <a:pPr fontAlgn="auto">
              <a:spcBef>
                <a:spcPts val="0"/>
              </a:spcBef>
              <a:spcAft>
                <a:spcPts val="0"/>
              </a:spcAft>
              <a:defRPr/>
            </a:pPr>
            <a:r>
              <a:rPr lang="en-GB" sz="1400" dirty="0" smtClean="0">
                <a:solidFill>
                  <a:srgbClr val="292934"/>
                </a:solidFill>
                <a:latin typeface="Arial"/>
                <a:cs typeface="+mn-cs"/>
              </a:rPr>
              <a:t>The duty </a:t>
            </a:r>
            <a:r>
              <a:rPr lang="en-GB" sz="1400" dirty="0">
                <a:solidFill>
                  <a:srgbClr val="292934"/>
                </a:solidFill>
                <a:latin typeface="Arial"/>
                <a:cs typeface="+mn-cs"/>
              </a:rPr>
              <a:t>seeks to provide guidance to specified authorities to give ‘Due Regard’ to the Prevent Strategy 2011.</a:t>
            </a:r>
          </a:p>
          <a:p>
            <a:pPr fontAlgn="auto">
              <a:spcBef>
                <a:spcPts val="0"/>
              </a:spcBef>
              <a:spcAft>
                <a:spcPts val="0"/>
              </a:spcAft>
              <a:defRPr/>
            </a:pPr>
            <a:endParaRPr lang="en-GB" sz="1400" dirty="0">
              <a:solidFill>
                <a:srgbClr val="292934"/>
              </a:solidFill>
              <a:latin typeface="Arial"/>
              <a:cs typeface="+mn-cs"/>
            </a:endParaRPr>
          </a:p>
          <a:p>
            <a:pPr fontAlgn="auto">
              <a:spcBef>
                <a:spcPts val="0"/>
              </a:spcBef>
              <a:spcAft>
                <a:spcPts val="0"/>
              </a:spcAft>
              <a:defRPr/>
            </a:pPr>
            <a:r>
              <a:rPr lang="en-US" sz="2400" b="1" dirty="0">
                <a:solidFill>
                  <a:srgbClr val="899C18"/>
                </a:solidFill>
                <a:latin typeface="Arial"/>
                <a:cs typeface="+mn-cs"/>
              </a:rPr>
              <a:t>Channel</a:t>
            </a:r>
          </a:p>
          <a:p>
            <a:pPr fontAlgn="auto">
              <a:spcBef>
                <a:spcPts val="0"/>
              </a:spcBef>
              <a:spcAft>
                <a:spcPts val="0"/>
              </a:spcAft>
              <a:defRPr/>
            </a:pPr>
            <a:r>
              <a:rPr lang="en-GB" sz="1400" dirty="0">
                <a:solidFill>
                  <a:srgbClr val="292934"/>
                </a:solidFill>
                <a:latin typeface="Arial"/>
                <a:cs typeface="+mn-cs"/>
              </a:rPr>
              <a:t>The CTS Act 2015 also places Channel on a statutory footing. Channel programmes already exist in every local authority area and in most areas the local authority and other partners already work effectively together to support people at risk of radicalisation and getting drawn into terrorism. </a:t>
            </a:r>
          </a:p>
        </p:txBody>
      </p:sp>
      <p:pic>
        <p:nvPicPr>
          <p:cNvPr id="6146" name="Picture 1"/>
          <p:cNvPicPr>
            <a:picLocks noChangeAspect="1" noChangeArrowheads="1"/>
          </p:cNvPicPr>
          <p:nvPr/>
        </p:nvPicPr>
        <p:blipFill>
          <a:blip r:embed="rId4">
            <a:extLst>
              <a:ext uri="{28A0092B-C50C-407E-A947-70E740481C1C}">
                <a14:useLocalDpi xmlns:a14="http://schemas.microsoft.com/office/drawing/2010/main" val="0"/>
              </a:ext>
            </a:extLst>
          </a:blip>
          <a:srcRect l="34497" t="13544" r="34219" b="8308"/>
          <a:stretch>
            <a:fillRect/>
          </a:stretch>
        </p:blipFill>
        <p:spPr bwMode="auto">
          <a:xfrm>
            <a:off x="1618891" y="2276872"/>
            <a:ext cx="2479897" cy="335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89736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4"/>
          <p:cNvSpPr>
            <a:spLocks noGrp="1"/>
          </p:cNvSpPr>
          <p:nvPr>
            <p:ph type="title"/>
          </p:nvPr>
        </p:nvSpPr>
        <p:spPr>
          <a:xfrm>
            <a:off x="457200" y="0"/>
            <a:ext cx="8229600" cy="828675"/>
          </a:xfrm>
        </p:spPr>
        <p:txBody>
          <a:bodyPr/>
          <a:lstStyle/>
          <a:p>
            <a:pPr eaLnBrk="1" hangingPunct="1"/>
            <a:r>
              <a:rPr lang="en-GB" altLang="en-US" sz="2500" b="1" smtClean="0">
                <a:latin typeface="Arial" charset="0"/>
                <a:cs typeface="Arial" charset="0"/>
              </a:rPr>
              <a:t>PREVENT IS PART OF CONTEST  </a:t>
            </a:r>
            <a:br>
              <a:rPr lang="en-GB" altLang="en-US" sz="2500" b="1" smtClean="0">
                <a:latin typeface="Arial" charset="0"/>
                <a:cs typeface="Arial" charset="0"/>
              </a:rPr>
            </a:br>
            <a:r>
              <a:rPr lang="en-GB" altLang="en-US" sz="2500" b="1" smtClean="0">
                <a:latin typeface="Arial" charset="0"/>
                <a:cs typeface="Arial" charset="0"/>
              </a:rPr>
              <a:t>(UK’S COUNTER TERRORISM STRATEGY)</a:t>
            </a:r>
          </a:p>
        </p:txBody>
      </p:sp>
      <p:pic>
        <p:nvPicPr>
          <p:cNvPr id="440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2963863"/>
            <a:ext cx="364648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3" y="909638"/>
            <a:ext cx="3683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3" y="4854575"/>
            <a:ext cx="36830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81450" y="909638"/>
            <a:ext cx="4941888" cy="5632450"/>
          </a:xfrm>
          <a:prstGeom prst="rect">
            <a:avLst/>
          </a:prstGeom>
          <a:noFill/>
          <a:ln>
            <a:solidFill>
              <a:srgbClr val="FF0000"/>
            </a:solidFill>
          </a:ln>
        </p:spPr>
        <p:txBody>
          <a:bodyPr>
            <a:spAutoFit/>
          </a:bodyPr>
          <a:lstStyle/>
          <a:p>
            <a:pPr algn="ctr" fontAlgn="auto">
              <a:spcBef>
                <a:spcPts val="0"/>
              </a:spcBef>
              <a:spcAft>
                <a:spcPts val="0"/>
              </a:spcAft>
              <a:defRPr/>
            </a:pPr>
            <a:r>
              <a:rPr lang="en-GB" sz="2400" b="1" dirty="0">
                <a:solidFill>
                  <a:prstClr val="black"/>
                </a:solidFill>
                <a:latin typeface="Arial" panose="020B0604020202020204" pitchFamily="34" charset="0"/>
              </a:rPr>
              <a:t>PREVENT</a:t>
            </a:r>
          </a:p>
          <a:p>
            <a:pPr algn="ctr" fontAlgn="auto">
              <a:spcBef>
                <a:spcPts val="0"/>
              </a:spcBef>
              <a:spcAft>
                <a:spcPts val="0"/>
              </a:spcAft>
              <a:defRPr/>
            </a:pPr>
            <a:endParaRPr lang="en-GB" sz="2400" b="1" dirty="0">
              <a:solidFill>
                <a:prstClr val="black"/>
              </a:solidFill>
              <a:latin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r>
              <a:rPr lang="en-GB" sz="2200" dirty="0">
                <a:solidFill>
                  <a:prstClr val="black"/>
                </a:solidFill>
                <a:latin typeface="Arial" panose="020B0604020202020204" pitchFamily="34" charset="0"/>
              </a:rPr>
              <a:t>Tackle the causes of radicalisation and respond to the ideological challenges of terrorism</a:t>
            </a:r>
          </a:p>
          <a:p>
            <a:pPr marL="285750" indent="-285750" fontAlgn="auto">
              <a:spcBef>
                <a:spcPts val="0"/>
              </a:spcBef>
              <a:spcAft>
                <a:spcPts val="0"/>
              </a:spcAft>
              <a:buFont typeface="Arial" panose="020B0604020202020204" pitchFamily="34" charset="0"/>
              <a:buChar char="•"/>
              <a:defRPr/>
            </a:pPr>
            <a:endParaRPr lang="en-GB" sz="2200" dirty="0">
              <a:solidFill>
                <a:prstClr val="black"/>
              </a:solidFill>
              <a:latin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r>
              <a:rPr lang="en-GB" sz="2200" dirty="0">
                <a:solidFill>
                  <a:prstClr val="black"/>
                </a:solidFill>
                <a:latin typeface="Arial" panose="020B0604020202020204" pitchFamily="34" charset="0"/>
              </a:rPr>
              <a:t>Safeguard and support those most at risk of radicalisation through early intervention, identifying them and offering support</a:t>
            </a:r>
          </a:p>
          <a:p>
            <a:pPr marL="285750" indent="-285750" fontAlgn="auto">
              <a:spcBef>
                <a:spcPts val="0"/>
              </a:spcBef>
              <a:spcAft>
                <a:spcPts val="0"/>
              </a:spcAft>
              <a:buFont typeface="Arial" panose="020B0604020202020204" pitchFamily="34" charset="0"/>
              <a:buChar char="•"/>
              <a:defRPr/>
            </a:pPr>
            <a:endParaRPr lang="en-GB" sz="2200" dirty="0">
              <a:solidFill>
                <a:prstClr val="black"/>
              </a:solidFill>
              <a:latin typeface="Arial" panose="020B0604020202020204" pitchFamily="34" charset="0"/>
            </a:endParaRPr>
          </a:p>
          <a:p>
            <a:pPr marL="285750" indent="-285750" fontAlgn="auto">
              <a:spcBef>
                <a:spcPts val="0"/>
              </a:spcBef>
              <a:spcAft>
                <a:spcPts val="0"/>
              </a:spcAft>
              <a:buFont typeface="Arial" panose="020B0604020202020204" pitchFamily="34" charset="0"/>
              <a:buChar char="•"/>
              <a:defRPr/>
            </a:pPr>
            <a:r>
              <a:rPr lang="en-GB" sz="2200" dirty="0">
                <a:solidFill>
                  <a:prstClr val="black"/>
                </a:solidFill>
                <a:latin typeface="Arial" panose="020B0604020202020204" pitchFamily="34" charset="0"/>
              </a:rPr>
              <a:t>Enable those who have already engaged in terrorism to disengage and rehabilitate </a:t>
            </a:r>
          </a:p>
          <a:p>
            <a:pPr fontAlgn="auto">
              <a:spcBef>
                <a:spcPts val="0"/>
              </a:spcBef>
              <a:spcAft>
                <a:spcPts val="0"/>
              </a:spcAft>
              <a:defRPr/>
            </a:pPr>
            <a:endParaRPr lang="en-GB" sz="2400" dirty="0">
              <a:solidFill>
                <a:prstClr val="black"/>
              </a:solidFill>
              <a:latin typeface="Calibri"/>
            </a:endParaRPr>
          </a:p>
          <a:p>
            <a:pPr fontAlgn="auto">
              <a:spcBef>
                <a:spcPts val="0"/>
              </a:spcBef>
              <a:spcAft>
                <a:spcPts val="0"/>
              </a:spcAft>
              <a:defRPr/>
            </a:pPr>
            <a:endParaRPr lang="en-GB" sz="2400" dirty="0">
              <a:solidFill>
                <a:prstClr val="black"/>
              </a:solidFill>
              <a:latin typeface="Calibri"/>
            </a:endParaRPr>
          </a:p>
        </p:txBody>
      </p:sp>
    </p:spTree>
    <p:extLst>
      <p:ext uri="{BB962C8B-B14F-4D97-AF65-F5344CB8AC3E}">
        <p14:creationId xmlns:p14="http://schemas.microsoft.com/office/powerpoint/2010/main" val="282194990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3"/>
          <p:cNvSpPr txBox="1">
            <a:spLocks noChangeArrowheads="1"/>
          </p:cNvSpPr>
          <p:nvPr/>
        </p:nvSpPr>
        <p:spPr bwMode="auto">
          <a:xfrm>
            <a:off x="228600" y="4722813"/>
            <a:ext cx="7639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smtClean="0">
                <a:solidFill>
                  <a:srgbClr val="000000"/>
                </a:solidFill>
                <a:ea typeface="MS PGothic" pitchFamily="34" charset="-128"/>
                <a:cs typeface="Arial" pitchFamily="34" charset="0"/>
              </a:rPr>
              <a:t>Government and academic research  has  consistently indicated that there is no single socio-demographic profile of a terrorist in the UK, and no single pathway, or ‘conveyor belt’, leading to involvement in terrorism. </a:t>
            </a:r>
          </a:p>
        </p:txBody>
      </p:sp>
      <p:pic>
        <p:nvPicPr>
          <p:cNvPr id="48131" name="Picture 2"/>
          <p:cNvPicPr>
            <a:picLocks noChangeAspect="1" noChangeArrowheads="1"/>
          </p:cNvPicPr>
          <p:nvPr/>
        </p:nvPicPr>
        <p:blipFill>
          <a:blip r:embed="rId3">
            <a:extLst>
              <a:ext uri="{28A0092B-C50C-407E-A947-70E740481C1C}">
                <a14:useLocalDpi xmlns:a14="http://schemas.microsoft.com/office/drawing/2010/main" val="0"/>
              </a:ext>
            </a:extLst>
          </a:blip>
          <a:srcRect l="27379" t="30209" r="29723" b="19009"/>
          <a:stretch>
            <a:fillRect/>
          </a:stretch>
        </p:blipFill>
        <p:spPr bwMode="auto">
          <a:xfrm>
            <a:off x="636589" y="713458"/>
            <a:ext cx="6023644" cy="4009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2" name="TextBox 27"/>
          <p:cNvSpPr txBox="1">
            <a:spLocks noChangeArrowheads="1"/>
          </p:cNvSpPr>
          <p:nvPr/>
        </p:nvSpPr>
        <p:spPr bwMode="auto">
          <a:xfrm>
            <a:off x="5394325" y="496888"/>
            <a:ext cx="1512888"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5625" eaLnBrk="0" hangingPunct="0">
              <a:spcBef>
                <a:spcPct val="20000"/>
              </a:spcBef>
              <a:buFont typeface="Arial" pitchFamily="34" charset="0"/>
              <a:buChar char="•"/>
              <a:defRPr sz="3200">
                <a:solidFill>
                  <a:schemeClr val="tx1"/>
                </a:solidFill>
                <a:latin typeface="Calibri" pitchFamily="34" charset="0"/>
              </a:defRPr>
            </a:lvl1pPr>
            <a:lvl2pPr marL="742950" indent="-285750" defTabSz="555625" eaLnBrk="0" hangingPunct="0">
              <a:spcBef>
                <a:spcPct val="20000"/>
              </a:spcBef>
              <a:buFont typeface="Arial" pitchFamily="34" charset="0"/>
              <a:buChar char="–"/>
              <a:defRPr sz="2800">
                <a:solidFill>
                  <a:schemeClr val="tx1"/>
                </a:solidFill>
                <a:latin typeface="Calibri" pitchFamily="34" charset="0"/>
              </a:defRPr>
            </a:lvl2pPr>
            <a:lvl3pPr marL="1143000" indent="-228600" defTabSz="555625" eaLnBrk="0" hangingPunct="0">
              <a:spcBef>
                <a:spcPct val="20000"/>
              </a:spcBef>
              <a:buFont typeface="Arial" pitchFamily="34" charset="0"/>
              <a:buChar char="•"/>
              <a:defRPr sz="2400">
                <a:solidFill>
                  <a:schemeClr val="tx1"/>
                </a:solidFill>
                <a:latin typeface="Calibri" pitchFamily="34" charset="0"/>
              </a:defRPr>
            </a:lvl3pPr>
            <a:lvl4pPr marL="1600200" indent="-228600" defTabSz="555625" eaLnBrk="0" hangingPunct="0">
              <a:spcBef>
                <a:spcPct val="20000"/>
              </a:spcBef>
              <a:buFont typeface="Arial" pitchFamily="34" charset="0"/>
              <a:buChar char="–"/>
              <a:defRPr sz="2000">
                <a:solidFill>
                  <a:schemeClr val="tx1"/>
                </a:solidFill>
                <a:latin typeface="Calibri" pitchFamily="34" charset="0"/>
              </a:defRPr>
            </a:lvl4pPr>
            <a:lvl5pPr marL="2057400" indent="-228600" defTabSz="555625" eaLnBrk="0" hangingPunct="0">
              <a:spcBef>
                <a:spcPct val="20000"/>
              </a:spcBef>
              <a:buFont typeface="Arial" pitchFamily="34" charset="0"/>
              <a:buChar char="»"/>
              <a:defRPr sz="2000">
                <a:solidFill>
                  <a:schemeClr val="tx1"/>
                </a:solidFill>
                <a:latin typeface="Calibri" pitchFamily="34" charset="0"/>
              </a:defRPr>
            </a:lvl5pPr>
            <a:lvl6pPr marL="2514600" indent="-228600" defTabSz="55562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55562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55562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55562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en-GB" altLang="en-US" sz="1200" b="1" smtClean="0">
                <a:solidFill>
                  <a:srgbClr val="000000"/>
                </a:solidFill>
                <a:cs typeface="Arial" pitchFamily="34" charset="0"/>
              </a:rPr>
              <a:t>Desistance </a:t>
            </a:r>
          </a:p>
          <a:p>
            <a:pPr algn="ctr" eaLnBrk="1" hangingPunct="1">
              <a:lnSpc>
                <a:spcPct val="90000"/>
              </a:lnSpc>
              <a:spcBef>
                <a:spcPct val="0"/>
              </a:spcBef>
              <a:spcAft>
                <a:spcPct val="35000"/>
              </a:spcAft>
              <a:buFontTx/>
              <a:buNone/>
            </a:pPr>
            <a:r>
              <a:rPr lang="en-GB" altLang="en-US" sz="1200" b="1" smtClean="0">
                <a:solidFill>
                  <a:srgbClr val="000000"/>
                </a:solidFill>
                <a:cs typeface="Arial" pitchFamily="34" charset="0"/>
              </a:rPr>
              <a:t>and Disengagement</a:t>
            </a:r>
          </a:p>
        </p:txBody>
      </p:sp>
    </p:spTree>
    <p:extLst>
      <p:ext uri="{BB962C8B-B14F-4D97-AF65-F5344CB8AC3E}">
        <p14:creationId xmlns:p14="http://schemas.microsoft.com/office/powerpoint/2010/main" val="218861688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467544" y="476672"/>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altLang="en-US" sz="2400" b="1" dirty="0" smtClean="0">
                <a:solidFill>
                  <a:srgbClr val="FFC000"/>
                </a:solidFill>
                <a:latin typeface="Arial" panose="020B0604020202020204" pitchFamily="34" charset="0"/>
                <a:cs typeface="Arial" panose="020B0604020202020204" pitchFamily="34" charset="0"/>
              </a:rPr>
              <a:t>Prevent Guidance - </a:t>
            </a:r>
            <a:r>
              <a:rPr lang="en-GB" sz="2400" b="1" dirty="0" smtClean="0">
                <a:solidFill>
                  <a:srgbClr val="FFC000"/>
                </a:solidFill>
                <a:latin typeface="Arial" panose="020B0604020202020204" pitchFamily="34" charset="0"/>
                <a:cs typeface="Arial" panose="020B0604020202020204" pitchFamily="34" charset="0"/>
              </a:rPr>
              <a:t>In </a:t>
            </a:r>
            <a:r>
              <a:rPr lang="en-GB" sz="2400" b="1" dirty="0">
                <a:solidFill>
                  <a:srgbClr val="FFC000"/>
                </a:solidFill>
                <a:latin typeface="Arial" panose="020B0604020202020204" pitchFamily="34" charset="0"/>
                <a:cs typeface="Arial" panose="020B0604020202020204" pitchFamily="34" charset="0"/>
              </a:rPr>
              <a:t>Birmingham we are strongly committed to meeting the Prevent duty</a:t>
            </a:r>
            <a:r>
              <a:rPr lang="en-GB" sz="2400" b="1" dirty="0">
                <a:latin typeface="Arial" panose="020B0604020202020204" pitchFamily="34" charset="0"/>
                <a:cs typeface="Arial" panose="020B0604020202020204" pitchFamily="34" charset="0"/>
              </a:rPr>
              <a:t/>
            </a:r>
            <a:br>
              <a:rPr lang="en-GB" sz="2400" b="1" dirty="0">
                <a:latin typeface="Arial" panose="020B0604020202020204" pitchFamily="34" charset="0"/>
                <a:cs typeface="Arial" panose="020B0604020202020204" pitchFamily="34" charset="0"/>
              </a:rPr>
            </a:br>
            <a:endParaRPr lang="en-GB" altLang="en-US" sz="2400" b="1" dirty="0" smtClean="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196752"/>
            <a:ext cx="8229600" cy="4525963"/>
          </a:xfrm>
        </p:spPr>
        <p:txBody>
          <a:bodyPr>
            <a:normAutofit/>
          </a:bodyPr>
          <a:lstStyle/>
          <a:p>
            <a:endParaRPr lang="en-GB" sz="2400" dirty="0" smtClean="0"/>
          </a:p>
          <a:p>
            <a:r>
              <a:rPr lang="en-GB" sz="2000" dirty="0" smtClean="0"/>
              <a:t>This </a:t>
            </a:r>
            <a:r>
              <a:rPr lang="en-GB" sz="2000" dirty="0"/>
              <a:t>guidance document contains a screening tool and assessment questions to assist with exploring extremism </a:t>
            </a:r>
            <a:r>
              <a:rPr lang="en-GB" sz="2000" dirty="0" smtClean="0"/>
              <a:t>concerns</a:t>
            </a:r>
          </a:p>
          <a:p>
            <a:pPr marL="0" indent="0">
              <a:buNone/>
            </a:pPr>
            <a:endParaRPr lang="en-GB" sz="2000" dirty="0"/>
          </a:p>
          <a:p>
            <a:r>
              <a:rPr lang="en-GB" sz="2000" dirty="0"/>
              <a:t>The Extremism guidance is to provide children’s practitioners with an explorative set of questions to assess the nature of extremism concerns being presented by a child or young person (CYP) and their family. </a:t>
            </a:r>
          </a:p>
          <a:p>
            <a:pPr marL="0" indent="0">
              <a:buNone/>
            </a:pPr>
            <a:endParaRPr lang="en-GB" sz="2400" dirty="0"/>
          </a:p>
        </p:txBody>
      </p:sp>
      <p:graphicFrame>
        <p:nvGraphicFramePr>
          <p:cNvPr id="8" name="Object 7"/>
          <p:cNvGraphicFramePr>
            <a:graphicFrameLocks noChangeAspect="1"/>
          </p:cNvGraphicFramePr>
          <p:nvPr>
            <p:extLst>
              <p:ext uri="{D42A27DB-BD31-4B8C-83A1-F6EECF244321}">
                <p14:modId xmlns:p14="http://schemas.microsoft.com/office/powerpoint/2010/main" val="2079216563"/>
              </p:ext>
            </p:extLst>
          </p:nvPr>
        </p:nvGraphicFramePr>
        <p:xfrm>
          <a:off x="2667000" y="4049713"/>
          <a:ext cx="914400" cy="1425575"/>
        </p:xfrm>
        <a:graphic>
          <a:graphicData uri="http://schemas.openxmlformats.org/presentationml/2006/ole">
            <mc:AlternateContent xmlns:mc="http://schemas.openxmlformats.org/markup-compatibility/2006">
              <mc:Choice xmlns:v="urn:schemas-microsoft-com:vml" Requires="v">
                <p:oleObj spid="_x0000_s5208" name="Document" r:id="rId4" imgW="5746008" imgH="8994883" progId="Word.Document.8">
                  <p:embed/>
                </p:oleObj>
              </mc:Choice>
              <mc:Fallback>
                <p:oleObj name="Document" r:id="rId4" imgW="5746008" imgH="8994883" progId="Word.Document.8">
                  <p:embed/>
                  <p:pic>
                    <p:nvPicPr>
                      <p:cNvPr id="0" name=""/>
                      <p:cNvPicPr/>
                      <p:nvPr/>
                    </p:nvPicPr>
                    <p:blipFill>
                      <a:blip r:embed="rId5"/>
                      <a:stretch>
                        <a:fillRect/>
                      </a:stretch>
                    </p:blipFill>
                    <p:spPr>
                      <a:xfrm>
                        <a:off x="2667000" y="4049713"/>
                        <a:ext cx="914400" cy="1425575"/>
                      </a:xfrm>
                      <a:prstGeom prst="rect">
                        <a:avLst/>
                      </a:prstGeom>
                      <a:ln>
                        <a:solidFill>
                          <a:schemeClr val="tx1"/>
                        </a:solidFill>
                      </a:ln>
                    </p:spPr>
                  </p:pic>
                </p:oleObj>
              </mc:Fallback>
            </mc:AlternateContent>
          </a:graphicData>
        </a:graphic>
      </p:graphicFrame>
      <p:pic>
        <p:nvPicPr>
          <p:cNvPr id="5191" name="Picture 7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388" r="29252" b="7374"/>
          <a:stretch/>
        </p:blipFill>
        <p:spPr bwMode="auto">
          <a:xfrm>
            <a:off x="4716016" y="4077072"/>
            <a:ext cx="1008112"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283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 y="295275"/>
            <a:ext cx="6215063" cy="1655763"/>
          </a:xfrm>
        </p:spPr>
        <p:txBody>
          <a:bodyPr>
            <a:normAutofit/>
          </a:bodyPr>
          <a:lstStyle/>
          <a:p>
            <a:pPr>
              <a:defRPr/>
            </a:pPr>
            <a:r>
              <a:rPr lang="en-GB" dirty="0" smtClean="0">
                <a:solidFill>
                  <a:srgbClr val="FFC000"/>
                </a:solidFill>
                <a:latin typeface="Arial" panose="020B0604020202020204" pitchFamily="34" charset="0"/>
                <a:cs typeface="Arial" panose="020B0604020202020204" pitchFamily="34" charset="0"/>
              </a:rPr>
              <a:t>Threat: International Terrorism</a:t>
            </a:r>
            <a:endParaRPr lang="en-GB" dirty="0">
              <a:solidFill>
                <a:srgbClr val="FFC000"/>
              </a:solidFill>
              <a:latin typeface="Arial" panose="020B0604020202020204" pitchFamily="34" charset="0"/>
              <a:cs typeface="Arial" panose="020B0604020202020204" pitchFamily="34" charset="0"/>
            </a:endParaRPr>
          </a:p>
        </p:txBody>
      </p:sp>
      <p:sp>
        <p:nvSpPr>
          <p:cNvPr id="49155" name="TextBox 7"/>
          <p:cNvSpPr txBox="1">
            <a:spLocks noChangeArrowheads="1"/>
          </p:cNvSpPr>
          <p:nvPr/>
        </p:nvSpPr>
        <p:spPr bwMode="auto">
          <a:xfrm>
            <a:off x="3429000" y="6484938"/>
            <a:ext cx="1500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smtClean="0">
                <a:solidFill>
                  <a:prstClr val="black"/>
                </a:solidFill>
                <a:latin typeface="Arial" charset="0"/>
              </a:rPr>
              <a:t>OFFICIAL</a:t>
            </a:r>
            <a:endParaRPr lang="en-GB" altLang="en-US" sz="1100" smtClean="0">
              <a:solidFill>
                <a:prstClr val="black"/>
              </a:solidFill>
              <a:latin typeface="Arial" charset="0"/>
            </a:endParaRPr>
          </a:p>
        </p:txBody>
      </p:sp>
      <p:cxnSp>
        <p:nvCxnSpPr>
          <p:cNvPr id="10" name="Straight Connector 9"/>
          <p:cNvCxnSpPr/>
          <p:nvPr/>
        </p:nvCxnSpPr>
        <p:spPr>
          <a:xfrm flipV="1">
            <a:off x="228600" y="1035050"/>
            <a:ext cx="55292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9157" name="TextBox 1"/>
          <p:cNvSpPr txBox="1">
            <a:spLocks noChangeArrowheads="1"/>
          </p:cNvSpPr>
          <p:nvPr/>
        </p:nvSpPr>
        <p:spPr bwMode="auto">
          <a:xfrm>
            <a:off x="136525" y="1069975"/>
            <a:ext cx="6400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GB" altLang="en-US" sz="1800" smtClean="0">
                <a:solidFill>
                  <a:prstClr val="black"/>
                </a:solidFill>
                <a:latin typeface="Arial" charset="0"/>
              </a:rPr>
              <a:t>The threat from international terrorism is </a:t>
            </a:r>
            <a:r>
              <a:rPr lang="en-GB" altLang="en-US" sz="1800" b="1" u="sng" smtClean="0">
                <a:solidFill>
                  <a:prstClr val="black"/>
                </a:solidFill>
                <a:latin typeface="Arial" charset="0"/>
              </a:rPr>
              <a:t>SEVERE</a:t>
            </a:r>
          </a:p>
          <a:p>
            <a:pPr eaLnBrk="1" hangingPunct="1">
              <a:spcBef>
                <a:spcPct val="0"/>
              </a:spcBef>
            </a:pPr>
            <a:endParaRPr lang="en-GB" altLang="en-US" sz="1800" smtClean="0">
              <a:solidFill>
                <a:prstClr val="black"/>
              </a:solidFill>
              <a:latin typeface="Arial" charset="0"/>
            </a:endParaRPr>
          </a:p>
          <a:p>
            <a:pPr eaLnBrk="1" hangingPunct="1">
              <a:spcBef>
                <a:spcPct val="0"/>
              </a:spcBef>
            </a:pPr>
            <a:r>
              <a:rPr lang="en-GB" altLang="en-US" sz="1800" smtClean="0">
                <a:solidFill>
                  <a:prstClr val="black"/>
                </a:solidFill>
                <a:latin typeface="Arial" charset="0"/>
              </a:rPr>
              <a:t>There are a range of threats – the most serious of these is from Daesh</a:t>
            </a:r>
          </a:p>
          <a:p>
            <a:pPr eaLnBrk="1" hangingPunct="1">
              <a:spcBef>
                <a:spcPct val="0"/>
              </a:spcBef>
            </a:pPr>
            <a:endParaRPr lang="en-GB" altLang="en-US" sz="1800" smtClean="0">
              <a:solidFill>
                <a:prstClr val="black"/>
              </a:solidFill>
              <a:latin typeface="Arial" charset="0"/>
            </a:endParaRPr>
          </a:p>
          <a:p>
            <a:pPr eaLnBrk="1" hangingPunct="1">
              <a:spcBef>
                <a:spcPct val="0"/>
              </a:spcBef>
            </a:pPr>
            <a:r>
              <a:rPr lang="en-GB" altLang="en-US" sz="1800" b="1" smtClean="0">
                <a:solidFill>
                  <a:prstClr val="black"/>
                </a:solidFill>
                <a:latin typeface="Arial" charset="0"/>
              </a:rPr>
              <a:t>900</a:t>
            </a:r>
            <a:r>
              <a:rPr lang="en-GB" altLang="en-US" sz="1800" smtClean="0">
                <a:solidFill>
                  <a:prstClr val="black"/>
                </a:solidFill>
                <a:latin typeface="Arial" charset="0"/>
              </a:rPr>
              <a:t> people travelled to Syria/Iraq. </a:t>
            </a:r>
            <a:r>
              <a:rPr lang="en-GB" altLang="en-US" sz="1800" b="1" smtClean="0">
                <a:solidFill>
                  <a:prstClr val="black"/>
                </a:solidFill>
                <a:latin typeface="Arial" charset="0"/>
              </a:rPr>
              <a:t>40%</a:t>
            </a:r>
            <a:r>
              <a:rPr lang="en-GB" altLang="en-US" sz="1800" smtClean="0">
                <a:solidFill>
                  <a:prstClr val="black"/>
                </a:solidFill>
                <a:latin typeface="Arial" charset="0"/>
              </a:rPr>
              <a:t> have returned, </a:t>
            </a:r>
            <a:r>
              <a:rPr lang="en-GB" altLang="en-US" sz="1800" b="1" smtClean="0">
                <a:solidFill>
                  <a:prstClr val="black"/>
                </a:solidFill>
                <a:latin typeface="Arial" charset="0"/>
              </a:rPr>
              <a:t>20% </a:t>
            </a:r>
            <a:r>
              <a:rPr lang="en-GB" altLang="en-US" sz="1800" smtClean="0">
                <a:solidFill>
                  <a:prstClr val="black"/>
                </a:solidFill>
                <a:latin typeface="Arial" charset="0"/>
              </a:rPr>
              <a:t>have died</a:t>
            </a:r>
          </a:p>
          <a:p>
            <a:pPr eaLnBrk="1" hangingPunct="1">
              <a:spcBef>
                <a:spcPct val="0"/>
              </a:spcBef>
            </a:pPr>
            <a:endParaRPr lang="en-GB" altLang="en-US" sz="1800" smtClean="0">
              <a:solidFill>
                <a:prstClr val="black"/>
              </a:solidFill>
              <a:latin typeface="Arial" charset="0"/>
            </a:endParaRPr>
          </a:p>
        </p:txBody>
      </p:sp>
      <p:sp>
        <p:nvSpPr>
          <p:cNvPr id="49160" name="Rectangle 8"/>
          <p:cNvSpPr>
            <a:spLocks noChangeArrowheads="1"/>
          </p:cNvSpPr>
          <p:nvPr/>
        </p:nvSpPr>
        <p:spPr bwMode="auto">
          <a:xfrm>
            <a:off x="847725" y="3068638"/>
            <a:ext cx="5299075" cy="184626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b="1" u="sng" smtClean="0">
                <a:solidFill>
                  <a:prstClr val="black"/>
                </a:solidFill>
                <a:latin typeface="Arial" charset="0"/>
              </a:rPr>
              <a:t>Plots</a:t>
            </a:r>
          </a:p>
          <a:p>
            <a:pPr algn="ctr" eaLnBrk="1" hangingPunct="1">
              <a:spcBef>
                <a:spcPct val="0"/>
              </a:spcBef>
              <a:buFontTx/>
              <a:buNone/>
            </a:pPr>
            <a:endParaRPr lang="en-GB" altLang="en-US" sz="1600" b="1" u="sng" smtClean="0">
              <a:solidFill>
                <a:prstClr val="black"/>
              </a:solidFill>
              <a:latin typeface="Arial" charset="0"/>
            </a:endParaRPr>
          </a:p>
          <a:p>
            <a:pPr algn="ctr" eaLnBrk="1" hangingPunct="1">
              <a:spcBef>
                <a:spcPct val="0"/>
              </a:spcBef>
              <a:buFontTx/>
              <a:buNone/>
            </a:pPr>
            <a:r>
              <a:rPr lang="en-GB" altLang="en-US" sz="1600" smtClean="0">
                <a:solidFill>
                  <a:prstClr val="black"/>
                </a:solidFill>
                <a:latin typeface="Arial" charset="0"/>
              </a:rPr>
              <a:t>Daesh is promoting the use of “lone actor” attacks. These low-sophistication attacks are harder to detect / disrupt and the attack plans move faster from concept to execution.</a:t>
            </a:r>
          </a:p>
          <a:p>
            <a:pPr eaLnBrk="1" hangingPunct="1">
              <a:spcBef>
                <a:spcPct val="0"/>
              </a:spcBef>
              <a:buFontTx/>
              <a:buNone/>
            </a:pPr>
            <a:endParaRPr lang="en-GB" altLang="en-US" sz="1800" smtClean="0">
              <a:solidFill>
                <a:prstClr val="black"/>
              </a:solidFill>
              <a:latin typeface="Arial" charset="0"/>
            </a:endParaRPr>
          </a:p>
        </p:txBody>
      </p:sp>
      <p:sp>
        <p:nvSpPr>
          <p:cNvPr id="49161" name="Rectangle 10"/>
          <p:cNvSpPr>
            <a:spLocks noChangeArrowheads="1"/>
          </p:cNvSpPr>
          <p:nvPr/>
        </p:nvSpPr>
        <p:spPr bwMode="auto">
          <a:xfrm>
            <a:off x="228600" y="5045075"/>
            <a:ext cx="56927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GB" altLang="en-US" sz="1800" smtClean="0">
                <a:solidFill>
                  <a:prstClr val="black"/>
                </a:solidFill>
                <a:latin typeface="Arial" charset="0"/>
              </a:rPr>
              <a:t>Agencies and police have disrupted 25 Daesh-inspired plots in the UK since June 2013</a:t>
            </a:r>
          </a:p>
          <a:p>
            <a:pPr eaLnBrk="1" hangingPunct="1">
              <a:spcBef>
                <a:spcPct val="0"/>
              </a:spcBef>
            </a:pPr>
            <a:endParaRPr lang="en-GB" altLang="en-US" sz="1800" smtClean="0">
              <a:solidFill>
                <a:prstClr val="black"/>
              </a:solidFill>
              <a:latin typeface="Arial" charset="0"/>
            </a:endParaRPr>
          </a:p>
          <a:p>
            <a:pPr eaLnBrk="1" hangingPunct="1">
              <a:spcBef>
                <a:spcPct val="0"/>
              </a:spcBef>
            </a:pPr>
            <a:r>
              <a:rPr lang="en-GB" altLang="en-US" sz="1800" smtClean="0">
                <a:solidFill>
                  <a:prstClr val="black"/>
                </a:solidFill>
                <a:latin typeface="Arial" charset="0"/>
              </a:rPr>
              <a:t>12 Daesh-inspired plots foiled since 2017</a:t>
            </a:r>
          </a:p>
        </p:txBody>
      </p:sp>
      <p:sp>
        <p:nvSpPr>
          <p:cNvPr id="49162" name="TextBox 12"/>
          <p:cNvSpPr txBox="1">
            <a:spLocks noChangeArrowheads="1"/>
          </p:cNvSpPr>
          <p:nvPr/>
        </p:nvSpPr>
        <p:spPr bwMode="auto">
          <a:xfrm>
            <a:off x="6611938" y="1858963"/>
            <a:ext cx="23749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100" dirty="0" smtClean="0">
                <a:solidFill>
                  <a:prstClr val="black"/>
                </a:solidFill>
                <a:latin typeface="Arial" charset="0"/>
              </a:rPr>
              <a:t>Travelled to Syria</a:t>
            </a:r>
          </a:p>
        </p:txBody>
      </p:sp>
      <p:sp>
        <p:nvSpPr>
          <p:cNvPr id="49163" name="TextBox 13"/>
          <p:cNvSpPr txBox="1">
            <a:spLocks noChangeArrowheads="1"/>
          </p:cNvSpPr>
          <p:nvPr/>
        </p:nvSpPr>
        <p:spPr bwMode="auto">
          <a:xfrm>
            <a:off x="7083425" y="6440488"/>
            <a:ext cx="14335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100" smtClean="0">
                <a:solidFill>
                  <a:prstClr val="black"/>
                </a:solidFill>
                <a:latin typeface="Arial" charset="0"/>
              </a:rPr>
              <a:t>London Bridge Attack 2017</a:t>
            </a:r>
          </a:p>
        </p:txBody>
      </p:sp>
    </p:spTree>
    <p:extLst>
      <p:ext uri="{BB962C8B-B14F-4D97-AF65-F5344CB8AC3E}">
        <p14:creationId xmlns:p14="http://schemas.microsoft.com/office/powerpoint/2010/main" val="3515544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a:t>Figures also showed that one-in-three terrorism arrest suspects </a:t>
            </a:r>
            <a:endParaRPr lang="en-US" sz="1800" dirty="0" smtClean="0"/>
          </a:p>
          <a:p>
            <a:pPr marL="0" indent="0">
              <a:buNone/>
            </a:pPr>
            <a:r>
              <a:rPr lang="en-US" sz="1800" dirty="0" smtClean="0"/>
              <a:t>       is for Extreme Far Right, </a:t>
            </a:r>
            <a:r>
              <a:rPr lang="en-US" sz="1800" dirty="0"/>
              <a:t>up from a quarter in 2015. </a:t>
            </a:r>
            <a:endParaRPr lang="en-US" sz="1800" dirty="0" smtClean="0"/>
          </a:p>
          <a:p>
            <a:pPr marL="0" indent="0">
              <a:buNone/>
            </a:pPr>
            <a:endParaRPr lang="en-US" sz="1800" dirty="0" smtClean="0"/>
          </a:p>
          <a:p>
            <a:r>
              <a:rPr lang="en-US" sz="1800" dirty="0"/>
              <a:t>National Action in </a:t>
            </a:r>
            <a:r>
              <a:rPr lang="en-US" sz="1800" dirty="0" smtClean="0"/>
              <a:t>December2016 became </a:t>
            </a:r>
            <a:r>
              <a:rPr lang="en-US" sz="1800" dirty="0"/>
              <a:t>the first extreme Right-wing group to be banned as a terrorist </a:t>
            </a:r>
            <a:r>
              <a:rPr lang="en-US" sz="1800" dirty="0" smtClean="0"/>
              <a:t>organisation.</a:t>
            </a:r>
          </a:p>
          <a:p>
            <a:endParaRPr lang="en-US" sz="1800" dirty="0"/>
          </a:p>
          <a:p>
            <a:r>
              <a:rPr lang="en-US" sz="1800" dirty="0"/>
              <a:t>The UK suffered 12 far-right terror attacks last year, including the attack outside </a:t>
            </a:r>
            <a:r>
              <a:rPr lang="en-US" sz="1800" dirty="0" err="1"/>
              <a:t>Finsbury</a:t>
            </a:r>
            <a:r>
              <a:rPr lang="en-US" sz="1800" dirty="0"/>
              <a:t> Park mosque, where 47-year-old </a:t>
            </a:r>
            <a:r>
              <a:rPr lang="en-US" sz="1800" dirty="0" smtClean="0"/>
              <a:t>man </a:t>
            </a:r>
            <a:r>
              <a:rPr lang="en-US" sz="1800" dirty="0" smtClean="0">
                <a:hlinkClick r:id="rId2"/>
              </a:rPr>
              <a:t>drove </a:t>
            </a:r>
            <a:r>
              <a:rPr lang="en-US" sz="1800" dirty="0">
                <a:hlinkClick r:id="rId2"/>
              </a:rPr>
              <a:t>a van into Muslim worshippers</a:t>
            </a:r>
            <a:r>
              <a:rPr lang="en-US" sz="1800" dirty="0"/>
              <a:t>, killing one person and injured at least nine others. </a:t>
            </a:r>
            <a:endParaRPr lang="en-US" sz="1800" dirty="0" smtClean="0"/>
          </a:p>
          <a:p>
            <a:endParaRPr lang="en-US" sz="1800" dirty="0"/>
          </a:p>
          <a:p>
            <a:r>
              <a:rPr lang="en-US" sz="1800" dirty="0" smtClean="0"/>
              <a:t>Birmingham Terror conviction - convicted for being members of national action </a:t>
            </a:r>
            <a:endParaRPr lang="en-GB" sz="1800" dirty="0"/>
          </a:p>
        </p:txBody>
      </p:sp>
      <p:sp>
        <p:nvSpPr>
          <p:cNvPr id="7" name="Subtitle 2"/>
          <p:cNvSpPr txBox="1">
            <a:spLocks/>
          </p:cNvSpPr>
          <p:nvPr/>
        </p:nvSpPr>
        <p:spPr>
          <a:xfrm>
            <a:off x="1245433" y="764705"/>
            <a:ext cx="6215063"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defRPr/>
            </a:pPr>
            <a:r>
              <a:rPr lang="en-GB" dirty="0" smtClean="0">
                <a:solidFill>
                  <a:srgbClr val="FFC000"/>
                </a:solidFill>
                <a:latin typeface="Arial" panose="020B0604020202020204" pitchFamily="34" charset="0"/>
                <a:cs typeface="Arial" panose="020B0604020202020204" pitchFamily="34" charset="0"/>
              </a:rPr>
              <a:t>Threat: Domestic Terrorism</a:t>
            </a:r>
            <a:endParaRPr lang="en-GB" dirty="0">
              <a:solidFill>
                <a:srgbClr val="FFC000"/>
              </a:solidFill>
              <a:latin typeface="Arial" panose="020B0604020202020204" pitchFamily="34" charset="0"/>
              <a:cs typeface="Arial" panose="020B0604020202020204" pitchFamily="34" charset="0"/>
            </a:endParaRP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3182" y="4437112"/>
            <a:ext cx="1954628" cy="1302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15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67544" y="476672"/>
            <a:ext cx="8229600" cy="648072"/>
          </a:xfrm>
        </p:spPr>
        <p:txBody>
          <a:bodyPr>
            <a:noAutofit/>
          </a:bodyPr>
          <a:lstStyle/>
          <a:p>
            <a:pPr eaLnBrk="1" hangingPunct="1"/>
            <a:r>
              <a:rPr lang="en-GB" altLang="en-US" sz="3200" b="1" dirty="0" smtClean="0">
                <a:solidFill>
                  <a:srgbClr val="FFC000"/>
                </a:solidFill>
                <a:latin typeface="Arial" panose="020B0604020202020204" pitchFamily="34" charset="0"/>
                <a:cs typeface="Arial" panose="020B0604020202020204" pitchFamily="34" charset="0"/>
              </a:rPr>
              <a:t>Warning signs of vulnerabilities</a:t>
            </a:r>
            <a:endParaRPr lang="en-US" altLang="en-US" sz="3200" b="1" dirty="0" smtClean="0">
              <a:solidFill>
                <a:srgbClr val="FFC000"/>
              </a:solidFill>
              <a:latin typeface="Arial" panose="020B0604020202020204" pitchFamily="34" charset="0"/>
              <a:cs typeface="Arial" panose="020B0604020202020204" pitchFamily="34" charset="0"/>
            </a:endParaRPr>
          </a:p>
        </p:txBody>
      </p:sp>
      <p:sp>
        <p:nvSpPr>
          <p:cNvPr id="48131" name="Content Placeholder 2"/>
          <p:cNvSpPr>
            <a:spLocks noGrp="1"/>
          </p:cNvSpPr>
          <p:nvPr>
            <p:ph idx="1"/>
          </p:nvPr>
        </p:nvSpPr>
        <p:spPr>
          <a:xfrm>
            <a:off x="395536" y="1268760"/>
            <a:ext cx="5400675" cy="4525963"/>
          </a:xfrm>
        </p:spPr>
        <p:txBody>
          <a:bodyPr/>
          <a:lstStyle/>
          <a:p>
            <a:pPr eaLnBrk="1" hangingPunct="1"/>
            <a:r>
              <a:rPr lang="en-GB" altLang="en-US" sz="2000" dirty="0" smtClean="0"/>
              <a:t>Newly reverted/converted Islam.  </a:t>
            </a:r>
          </a:p>
          <a:p>
            <a:pPr eaLnBrk="1" hangingPunct="1"/>
            <a:r>
              <a:rPr lang="en-GB" altLang="en-US" sz="2000" dirty="0" smtClean="0"/>
              <a:t>Social Alienation (Lack of belonging to society)</a:t>
            </a:r>
          </a:p>
          <a:p>
            <a:pPr eaLnBrk="1" hangingPunct="1"/>
            <a:r>
              <a:rPr lang="en-GB" altLang="en-US" sz="2000" dirty="0" smtClean="0"/>
              <a:t>Lack of integration in society. Lack of attachment. </a:t>
            </a:r>
          </a:p>
          <a:p>
            <a:pPr eaLnBrk="1" hangingPunct="1"/>
            <a:r>
              <a:rPr lang="en-GB" altLang="en-US" sz="2000" dirty="0" smtClean="0"/>
              <a:t>In Custody or at risk of custody.</a:t>
            </a:r>
          </a:p>
          <a:p>
            <a:pPr eaLnBrk="1" hangingPunct="1"/>
            <a:r>
              <a:rPr lang="en-GB" altLang="en-US" sz="2000" dirty="0" smtClean="0"/>
              <a:t>Poor self esteem. Poor Consequential Thinking.</a:t>
            </a:r>
          </a:p>
          <a:p>
            <a:pPr eaLnBrk="1" hangingPunct="1"/>
            <a:r>
              <a:rPr lang="en-GB" altLang="en-US" sz="2000" dirty="0" smtClean="0"/>
              <a:t>Feelings of injustice.</a:t>
            </a:r>
          </a:p>
          <a:p>
            <a:pPr eaLnBrk="1" hangingPunct="1"/>
            <a:r>
              <a:rPr lang="en-GB" altLang="en-US" sz="2000" dirty="0" smtClean="0"/>
              <a:t>Demonstration of a Poor attitude.</a:t>
            </a:r>
          </a:p>
          <a:p>
            <a:pPr eaLnBrk="1" hangingPunct="1"/>
            <a:r>
              <a:rPr lang="en-GB" altLang="en-US" sz="2000" dirty="0" smtClean="0"/>
              <a:t>Homeless/Hostel/Children homes.</a:t>
            </a:r>
          </a:p>
          <a:p>
            <a:pPr eaLnBrk="1" hangingPunct="1"/>
            <a:r>
              <a:rPr lang="en-GB" altLang="en-US" sz="2000" dirty="0" smtClean="0"/>
              <a:t>Gang affiliation</a:t>
            </a:r>
          </a:p>
          <a:p>
            <a:pPr eaLnBrk="1" hangingPunct="1"/>
            <a:r>
              <a:rPr lang="en-GB" altLang="en-US" sz="2000" dirty="0" smtClean="0"/>
              <a:t>Exploitation</a:t>
            </a:r>
          </a:p>
          <a:p>
            <a:pPr eaLnBrk="1" hangingPunct="1"/>
            <a:r>
              <a:rPr lang="en-GB" altLang="en-US" sz="2000" dirty="0" smtClean="0"/>
              <a:t>Mental Health</a:t>
            </a:r>
          </a:p>
          <a:p>
            <a:pPr eaLnBrk="1" hangingPunct="1">
              <a:buFont typeface="Arial" charset="0"/>
              <a:buNone/>
            </a:pPr>
            <a:endParaRPr lang="en-GB" altLang="en-US" sz="2000" dirty="0" smtClean="0"/>
          </a:p>
          <a:p>
            <a:pPr eaLnBrk="1" hangingPunct="1"/>
            <a:endParaRPr lang="en-US" altLang="en-US" dirty="0" smtClean="0"/>
          </a:p>
        </p:txBody>
      </p:sp>
      <p:pic>
        <p:nvPicPr>
          <p:cNvPr id="48132" name="Picture 6" descr="http://open-secrets.com/wp-content/uploads/2007/06/f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916832"/>
            <a:ext cx="2487908" cy="331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522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BCT BSCB presentation 26062018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BCT BSCB presentation 26062018 v1</Template>
  <TotalTime>786</TotalTime>
  <Words>1722</Words>
  <Application>Microsoft Office PowerPoint</Application>
  <PresentationFormat>On-screen Show (4:3)</PresentationFormat>
  <Paragraphs>195</Paragraphs>
  <Slides>21</Slides>
  <Notes>8</Notes>
  <HiddenSlides>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BCT BSCB presentation 26062018 v1</vt:lpstr>
      <vt:lpstr>Document</vt:lpstr>
      <vt:lpstr>Acrobat Document</vt:lpstr>
      <vt:lpstr>PowerPoint Presentation</vt:lpstr>
      <vt:lpstr>PowerPoint Presentation</vt:lpstr>
      <vt:lpstr>PowerPoint Presentation</vt:lpstr>
      <vt:lpstr>PREVENT IS PART OF CONTEST   (UK’S COUNTER TERRORISM STRATEGY)</vt:lpstr>
      <vt:lpstr>PowerPoint Presentation</vt:lpstr>
      <vt:lpstr>Prevent Guidance - In Birmingham we are strongly committed to meeting the Prevent duty </vt:lpstr>
      <vt:lpstr>PowerPoint Presentation</vt:lpstr>
      <vt:lpstr>PowerPoint Presentation</vt:lpstr>
      <vt:lpstr>Warning signs of vulnerabilities</vt:lpstr>
      <vt:lpstr>Radicalisation? Extremism? Terrorism?</vt:lpstr>
      <vt:lpstr>Currently in Birmingham Childrens Trust</vt:lpstr>
      <vt:lpstr>Safeguarding vulnerable people  for frontline practioners</vt:lpstr>
      <vt:lpstr>PowerPoint Presentation</vt:lpstr>
      <vt:lpstr>Prevent Intervention </vt:lpstr>
      <vt:lpstr>Intervention’s for frontline workers Extremism Guidance</vt:lpstr>
      <vt:lpstr>PowerPoint Presentation</vt:lpstr>
      <vt:lpstr>PowerPoint Presentation</vt:lpstr>
      <vt:lpstr>Exercise </vt:lpstr>
      <vt:lpstr>Answers </vt:lpstr>
      <vt:lpstr>Next steps</vt:lpstr>
      <vt:lpstr>PowerPoint Presentation</vt:lpstr>
    </vt:vector>
  </TitlesOfParts>
  <Company>Service Birmingham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Service Birmingham</dc:creator>
  <cp:lastModifiedBy>Service Birmingham</cp:lastModifiedBy>
  <cp:revision>50</cp:revision>
  <cp:lastPrinted>2019-01-25T12:07:20Z</cp:lastPrinted>
  <dcterms:created xsi:type="dcterms:W3CDTF">2018-06-01T09:02:00Z</dcterms:created>
  <dcterms:modified xsi:type="dcterms:W3CDTF">2019-06-13T11:42:02Z</dcterms:modified>
</cp:coreProperties>
</file>