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84" r:id="rId3"/>
    <p:sldId id="256" r:id="rId4"/>
    <p:sldId id="258" r:id="rId5"/>
    <p:sldId id="276" r:id="rId6"/>
    <p:sldId id="260" r:id="rId7"/>
    <p:sldId id="259" r:id="rId8"/>
    <p:sldId id="274" r:id="rId9"/>
    <p:sldId id="272" r:id="rId10"/>
    <p:sldId id="277" r:id="rId11"/>
    <p:sldId id="275" r:id="rId12"/>
    <p:sldId id="273" r:id="rId13"/>
    <p:sldId id="262" r:id="rId14"/>
    <p:sldId id="268" r:id="rId15"/>
    <p:sldId id="267" r:id="rId16"/>
    <p:sldId id="263" r:id="rId17"/>
    <p:sldId id="264" r:id="rId18"/>
    <p:sldId id="265" r:id="rId19"/>
    <p:sldId id="280" r:id="rId20"/>
    <p:sldId id="282" r:id="rId21"/>
    <p:sldId id="266" r:id="rId22"/>
    <p:sldId id="281" r:id="rId23"/>
    <p:sldId id="283" r:id="rId24"/>
    <p:sldId id="269" r:id="rId25"/>
    <p:sldId id="270"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1D2F2-61C2-464C-A479-9E06B1C236E7}" type="datetimeFigureOut">
              <a:rPr lang="en-GB" smtClean="0"/>
              <a:t>19/11/2018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E491E-0A76-453F-A5C7-B250DFB62793}" type="slidenum">
              <a:rPr lang="en-GB" smtClean="0"/>
              <a:t>‹#›</a:t>
            </a:fld>
            <a:endParaRPr lang="en-GB"/>
          </a:p>
        </p:txBody>
      </p:sp>
    </p:spTree>
    <p:extLst>
      <p:ext uri="{BB962C8B-B14F-4D97-AF65-F5344CB8AC3E}">
        <p14:creationId xmlns:p14="http://schemas.microsoft.com/office/powerpoint/2010/main" val="45125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FDB4A9-62C4-43FC-898B-1AE2D127EF3A}"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BC42CD-C395-41C3-9B7B-7ADAD516525A}" type="slidenum">
              <a:rPr lang="en-GB" smtClean="0"/>
              <a:t>‹#›</a:t>
            </a:fld>
            <a:endParaRPr lang="en-GB"/>
          </a:p>
        </p:txBody>
      </p:sp>
    </p:spTree>
    <p:extLst>
      <p:ext uri="{BB962C8B-B14F-4D97-AF65-F5344CB8AC3E}">
        <p14:creationId xmlns:p14="http://schemas.microsoft.com/office/powerpoint/2010/main" val="26288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DB4A9-62C4-43FC-898B-1AE2D127EF3A}"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BC42CD-C395-41C3-9B7B-7ADAD516525A}" type="slidenum">
              <a:rPr lang="en-GB" smtClean="0"/>
              <a:t>‹#›</a:t>
            </a:fld>
            <a:endParaRPr lang="en-GB"/>
          </a:p>
        </p:txBody>
      </p:sp>
    </p:spTree>
    <p:extLst>
      <p:ext uri="{BB962C8B-B14F-4D97-AF65-F5344CB8AC3E}">
        <p14:creationId xmlns:p14="http://schemas.microsoft.com/office/powerpoint/2010/main" val="332680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DB4A9-62C4-43FC-898B-1AE2D127EF3A}"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BC42CD-C395-41C3-9B7B-7ADAD516525A}" type="slidenum">
              <a:rPr lang="en-GB" smtClean="0"/>
              <a:t>‹#›</a:t>
            </a:fld>
            <a:endParaRPr lang="en-GB"/>
          </a:p>
        </p:txBody>
      </p:sp>
    </p:spTree>
    <p:extLst>
      <p:ext uri="{BB962C8B-B14F-4D97-AF65-F5344CB8AC3E}">
        <p14:creationId xmlns:p14="http://schemas.microsoft.com/office/powerpoint/2010/main" val="2054870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429053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946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3198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5245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5096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39603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476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461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DB4A9-62C4-43FC-898B-1AE2D127EF3A}"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BC42CD-C395-41C3-9B7B-7ADAD516525A}" type="slidenum">
              <a:rPr lang="en-GB" smtClean="0"/>
              <a:t>‹#›</a:t>
            </a:fld>
            <a:endParaRPr lang="en-GB"/>
          </a:p>
        </p:txBody>
      </p:sp>
    </p:spTree>
    <p:extLst>
      <p:ext uri="{BB962C8B-B14F-4D97-AF65-F5344CB8AC3E}">
        <p14:creationId xmlns:p14="http://schemas.microsoft.com/office/powerpoint/2010/main" val="351058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655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84999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0817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DB4A9-62C4-43FC-898B-1AE2D127EF3A}"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BC42CD-C395-41C3-9B7B-7ADAD516525A}" type="slidenum">
              <a:rPr lang="en-GB" smtClean="0"/>
              <a:t>‹#›</a:t>
            </a:fld>
            <a:endParaRPr lang="en-GB"/>
          </a:p>
        </p:txBody>
      </p:sp>
    </p:spTree>
    <p:extLst>
      <p:ext uri="{BB962C8B-B14F-4D97-AF65-F5344CB8AC3E}">
        <p14:creationId xmlns:p14="http://schemas.microsoft.com/office/powerpoint/2010/main" val="141202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FDB4A9-62C4-43FC-898B-1AE2D127EF3A}"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BC42CD-C395-41C3-9B7B-7ADAD516525A}" type="slidenum">
              <a:rPr lang="en-GB" smtClean="0"/>
              <a:t>‹#›</a:t>
            </a:fld>
            <a:endParaRPr lang="en-GB"/>
          </a:p>
        </p:txBody>
      </p:sp>
    </p:spTree>
    <p:extLst>
      <p:ext uri="{BB962C8B-B14F-4D97-AF65-F5344CB8AC3E}">
        <p14:creationId xmlns:p14="http://schemas.microsoft.com/office/powerpoint/2010/main" val="254632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FDB4A9-62C4-43FC-898B-1AE2D127EF3A}" type="datetimeFigureOut">
              <a:rPr lang="en-GB" smtClean="0"/>
              <a:t>19/11/2018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BC42CD-C395-41C3-9B7B-7ADAD516525A}" type="slidenum">
              <a:rPr lang="en-GB" smtClean="0"/>
              <a:t>‹#›</a:t>
            </a:fld>
            <a:endParaRPr lang="en-GB"/>
          </a:p>
        </p:txBody>
      </p:sp>
    </p:spTree>
    <p:extLst>
      <p:ext uri="{BB962C8B-B14F-4D97-AF65-F5344CB8AC3E}">
        <p14:creationId xmlns:p14="http://schemas.microsoft.com/office/powerpoint/2010/main" val="338008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FDB4A9-62C4-43FC-898B-1AE2D127EF3A}" type="datetimeFigureOut">
              <a:rPr lang="en-GB" smtClean="0"/>
              <a:t>19/11/2018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BC42CD-C395-41C3-9B7B-7ADAD516525A}" type="slidenum">
              <a:rPr lang="en-GB" smtClean="0"/>
              <a:t>‹#›</a:t>
            </a:fld>
            <a:endParaRPr lang="en-GB"/>
          </a:p>
        </p:txBody>
      </p:sp>
    </p:spTree>
    <p:extLst>
      <p:ext uri="{BB962C8B-B14F-4D97-AF65-F5344CB8AC3E}">
        <p14:creationId xmlns:p14="http://schemas.microsoft.com/office/powerpoint/2010/main" val="197498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DB4A9-62C4-43FC-898B-1AE2D127EF3A}" type="datetimeFigureOut">
              <a:rPr lang="en-GB" smtClean="0"/>
              <a:t>19/11/2018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BC42CD-C395-41C3-9B7B-7ADAD516525A}" type="slidenum">
              <a:rPr lang="en-GB" smtClean="0"/>
              <a:t>‹#›</a:t>
            </a:fld>
            <a:endParaRPr lang="en-GB"/>
          </a:p>
        </p:txBody>
      </p:sp>
    </p:spTree>
    <p:extLst>
      <p:ext uri="{BB962C8B-B14F-4D97-AF65-F5344CB8AC3E}">
        <p14:creationId xmlns:p14="http://schemas.microsoft.com/office/powerpoint/2010/main" val="171223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B4A9-62C4-43FC-898B-1AE2D127EF3A}"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BC42CD-C395-41C3-9B7B-7ADAD516525A}" type="slidenum">
              <a:rPr lang="en-GB" smtClean="0"/>
              <a:t>‹#›</a:t>
            </a:fld>
            <a:endParaRPr lang="en-GB"/>
          </a:p>
        </p:txBody>
      </p:sp>
    </p:spTree>
    <p:extLst>
      <p:ext uri="{BB962C8B-B14F-4D97-AF65-F5344CB8AC3E}">
        <p14:creationId xmlns:p14="http://schemas.microsoft.com/office/powerpoint/2010/main" val="133671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B4A9-62C4-43FC-898B-1AE2D127EF3A}"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BC42CD-C395-41C3-9B7B-7ADAD516525A}" type="slidenum">
              <a:rPr lang="en-GB" smtClean="0"/>
              <a:t>‹#›</a:t>
            </a:fld>
            <a:endParaRPr lang="en-GB"/>
          </a:p>
        </p:txBody>
      </p:sp>
    </p:spTree>
    <p:extLst>
      <p:ext uri="{BB962C8B-B14F-4D97-AF65-F5344CB8AC3E}">
        <p14:creationId xmlns:p14="http://schemas.microsoft.com/office/powerpoint/2010/main" val="332395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DB4A9-62C4-43FC-898B-1AE2D127EF3A}" type="datetimeFigureOut">
              <a:rPr lang="en-GB" smtClean="0"/>
              <a:t>19/11/2018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C42CD-C395-41C3-9B7B-7ADAD516525A}" type="slidenum">
              <a:rPr lang="en-GB" smtClean="0"/>
              <a:t>‹#›</a:t>
            </a:fld>
            <a:endParaRPr lang="en-GB"/>
          </a:p>
        </p:txBody>
      </p:sp>
    </p:spTree>
    <p:extLst>
      <p:ext uri="{BB962C8B-B14F-4D97-AF65-F5344CB8AC3E}">
        <p14:creationId xmlns:p14="http://schemas.microsoft.com/office/powerpoint/2010/main" val="4225326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1" name="TextBox 10"/>
          <p:cNvSpPr txBox="1">
            <a:spLocks noChangeArrowheads="1"/>
          </p:cNvSpPr>
          <p:nvPr/>
        </p:nvSpPr>
        <p:spPr bwMode="auto">
          <a:xfrm>
            <a:off x="214313" y="6357938"/>
            <a:ext cx="1571625" cy="307975"/>
          </a:xfrm>
          <a:prstGeom prst="rect">
            <a:avLst/>
          </a:prstGeom>
          <a:noFill/>
          <a:ln w="9525">
            <a:noFill/>
            <a:miter lim="800000"/>
            <a:headEnd/>
            <a:tailEnd/>
          </a:ln>
        </p:spPr>
        <p:txBody>
          <a:bodyPr>
            <a:spAutoFit/>
          </a:bodyPr>
          <a:lstStyle/>
          <a:p>
            <a:pPr fontAlgn="base">
              <a:spcBef>
                <a:spcPct val="0"/>
              </a:spcBef>
              <a:spcAft>
                <a:spcPct val="0"/>
              </a:spcAft>
              <a:defRPr/>
            </a:pPr>
            <a:r>
              <a:rPr lang="en-GB" sz="1400">
                <a:solidFill>
                  <a:srgbClr val="00B0F0"/>
                </a:solidFill>
                <a:latin typeface="Arial" pitchFamily="34" charset="0"/>
                <a:cs typeface="Arial" pitchFamily="34" charset="0"/>
              </a:rPr>
              <a:t>www.rethink.org</a:t>
            </a:r>
          </a:p>
        </p:txBody>
      </p:sp>
      <p:pic>
        <p:nvPicPr>
          <p:cNvPr id="1027" name="Picture 7" descr="\\SRV-FIL03\Users01$\maya.albert\TTC phase 2\Logos\CR funded by shadow logo.jpg"/>
          <p:cNvPicPr>
            <a:picLocks noChangeAspect="1" noChangeArrowheads="1"/>
          </p:cNvPicPr>
          <p:nvPr/>
        </p:nvPicPr>
        <p:blipFill>
          <a:blip r:embed="rId13" cstate="print"/>
          <a:srcRect/>
          <a:stretch>
            <a:fillRect/>
          </a:stretch>
        </p:blipFill>
        <p:spPr bwMode="auto">
          <a:xfrm>
            <a:off x="2484438" y="5872163"/>
            <a:ext cx="990600" cy="985837"/>
          </a:xfrm>
          <a:prstGeom prst="rect">
            <a:avLst/>
          </a:prstGeom>
          <a:noFill/>
          <a:ln w="9525">
            <a:noFill/>
            <a:miter lim="800000"/>
            <a:headEnd/>
            <a:tailEnd/>
          </a:ln>
        </p:spPr>
      </p:pic>
      <p:pic>
        <p:nvPicPr>
          <p:cNvPr id="1028" name="Picture 7" descr="logo.bmp"/>
          <p:cNvPicPr>
            <a:picLocks noChangeAspect="1"/>
          </p:cNvPicPr>
          <p:nvPr/>
        </p:nvPicPr>
        <p:blipFill>
          <a:blip r:embed="rId14" cstate="print"/>
          <a:srcRect/>
          <a:stretch>
            <a:fillRect/>
          </a:stretch>
        </p:blipFill>
        <p:spPr bwMode="auto">
          <a:xfrm>
            <a:off x="198438" y="214313"/>
            <a:ext cx="1500187" cy="1427162"/>
          </a:xfrm>
          <a:prstGeom prst="rect">
            <a:avLst/>
          </a:prstGeom>
          <a:noFill/>
          <a:ln w="9525">
            <a:noFill/>
            <a:miter lim="800000"/>
            <a:headEnd/>
            <a:tailEnd/>
          </a:ln>
        </p:spPr>
      </p:pic>
      <p:pic>
        <p:nvPicPr>
          <p:cNvPr id="1029" name="Picture 4" descr="TTC_preferredCMYK"/>
          <p:cNvPicPr>
            <a:picLocks noChangeAspect="1" noChangeArrowheads="1"/>
          </p:cNvPicPr>
          <p:nvPr/>
        </p:nvPicPr>
        <p:blipFill>
          <a:blip r:embed="rId15" cstate="print"/>
          <a:srcRect/>
          <a:stretch>
            <a:fillRect/>
          </a:stretch>
        </p:blipFill>
        <p:spPr bwMode="auto">
          <a:xfrm>
            <a:off x="5995988" y="260350"/>
            <a:ext cx="2897187" cy="1195388"/>
          </a:xfrm>
          <a:prstGeom prst="rect">
            <a:avLst/>
          </a:prstGeom>
          <a:noFill/>
          <a:ln w="9525">
            <a:noFill/>
            <a:miter lim="800000"/>
            <a:headEnd/>
            <a:tailEnd/>
          </a:ln>
        </p:spPr>
      </p:pic>
      <p:pic>
        <p:nvPicPr>
          <p:cNvPr id="1030" name="Picture 8" descr="\\SRV-FIL03\Users01$\maya.albert\TTC phase 2\Logos\Funded by DH Col.JPG"/>
          <p:cNvPicPr>
            <a:picLocks noChangeAspect="1" noChangeArrowheads="1"/>
          </p:cNvPicPr>
          <p:nvPr/>
        </p:nvPicPr>
        <p:blipFill>
          <a:blip r:embed="rId16" cstate="print"/>
          <a:srcRect/>
          <a:stretch>
            <a:fillRect/>
          </a:stretch>
        </p:blipFill>
        <p:spPr bwMode="auto">
          <a:xfrm>
            <a:off x="3692525" y="6021388"/>
            <a:ext cx="5153025" cy="641350"/>
          </a:xfrm>
          <a:prstGeom prst="rect">
            <a:avLst/>
          </a:prstGeom>
          <a:noFill/>
          <a:ln w="9525">
            <a:noFill/>
            <a:miter lim="800000"/>
            <a:headEnd/>
            <a:tailEnd/>
          </a:ln>
        </p:spPr>
      </p:pic>
      <p:sp>
        <p:nvSpPr>
          <p:cNvPr id="2" name="Title Placeholder 1"/>
          <p:cNvSpPr>
            <a:spLocks noGrp="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32" name="Text Placeholder 2"/>
          <p:cNvSpPr>
            <a:spLocks noGrp="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3964736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k.steadman@bishopveseys,bham.sch.uk"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SE5Ip60_HJk&amp;safe=acti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Post-16</a:t>
            </a:r>
            <a:br>
              <a:rPr lang="en-GB" dirty="0" smtClean="0"/>
            </a:br>
            <a:r>
              <a:rPr lang="en-GB" dirty="0" smtClean="0"/>
              <a:t>Term 2</a:t>
            </a:r>
            <a:br>
              <a:rPr lang="en-GB" dirty="0" smtClean="0"/>
            </a:br>
            <a:r>
              <a:rPr lang="en-GB" dirty="0" smtClean="0"/>
              <a:t>Working with young people on the issue of mental health </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95858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i202.photobucket.com/albums/aa285/FREACE1/SilverGlitterStarsRigh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393297">
            <a:off x="-63530" y="-73454"/>
            <a:ext cx="1806350" cy="155925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39645" y="188640"/>
            <a:ext cx="7332755" cy="1224136"/>
          </a:xfrm>
          <a:ln w="57150">
            <a:solidFill>
              <a:schemeClr val="bg1">
                <a:lumMod val="50000"/>
              </a:schemeClr>
            </a:solidFill>
          </a:ln>
        </p:spPr>
        <p:txBody>
          <a:bodyPr>
            <a:noAutofit/>
          </a:bodyPr>
          <a:lstStyle/>
          <a:p>
            <a:pPr marL="285750" indent="-285750"/>
            <a:r>
              <a:rPr lang="en-GB" sz="2500" b="1" dirty="0" smtClean="0">
                <a:solidFill>
                  <a:srgbClr val="FF0066"/>
                </a:solidFill>
                <a:latin typeface="Comic Sans MS" pitchFamily="66" charset="0"/>
              </a:rPr>
              <a:t>‘Time to Change’ Day </a:t>
            </a:r>
            <a:r>
              <a:rPr lang="en-GB" sz="2500" dirty="0" smtClean="0">
                <a:latin typeface="Comic Sans MS" pitchFamily="66" charset="0"/>
              </a:rPr>
              <a:t/>
            </a:r>
            <a:br>
              <a:rPr lang="en-GB" sz="2500" dirty="0" smtClean="0">
                <a:latin typeface="Comic Sans MS" pitchFamily="66" charset="0"/>
              </a:rPr>
            </a:br>
            <a:r>
              <a:rPr lang="en-GB" sz="2500" dirty="0" smtClean="0">
                <a:latin typeface="Comic Sans MS" pitchFamily="66" charset="0"/>
              </a:rPr>
              <a:t>AIM: To </a:t>
            </a:r>
            <a:r>
              <a:rPr lang="en-GB" sz="2500" dirty="0">
                <a:latin typeface="Comic Sans MS" panose="030F0702030302020204" pitchFamily="66" charset="0"/>
              </a:rPr>
              <a:t>promote awareness and reduce </a:t>
            </a:r>
            <a:r>
              <a:rPr lang="en-GB" sz="2500" dirty="0" smtClean="0">
                <a:latin typeface="Comic Sans MS" panose="030F0702030302020204" pitchFamily="66" charset="0"/>
              </a:rPr>
              <a:t>stigma</a:t>
            </a:r>
            <a:endParaRPr lang="en-GB" sz="2500" dirty="0"/>
          </a:p>
        </p:txBody>
      </p:sp>
      <p:pic>
        <p:nvPicPr>
          <p:cNvPr id="8" name="Picture 7" descr="http://i202.photobucket.com/albums/aa285/FREACE1/SilverGlitterStarsRigh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4285908" flipV="1">
            <a:off x="7479219" y="-91081"/>
            <a:ext cx="1727743" cy="15482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Ruth\AppData\Local\Packages\microsoft.windowscommunicationsapps_8wekyb3d8bbwe\LocalState\LiveComm\f7f1aa3a02af641e\120712-0049\Att\200081fb\P10204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34633"/>
            <a:ext cx="4932040" cy="3384376"/>
          </a:xfrm>
          <a:prstGeom prst="rect">
            <a:avLst/>
          </a:prstGeom>
          <a:noFill/>
          <a:ln>
            <a:noFill/>
          </a:ln>
        </p:spPr>
      </p:pic>
      <p:pic>
        <p:nvPicPr>
          <p:cNvPr id="10" name="Picture 9" descr="C:\Users\Ruth\AppData\Local\Packages\microsoft.windowscommunicationsapps_8wekyb3d8bbwe\LocalState\LiveComm\f7f1aa3a02af641e\120712-0049\Att\200081fb\P102040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152" y="2132856"/>
            <a:ext cx="4449931" cy="3301286"/>
          </a:xfrm>
          <a:prstGeom prst="rect">
            <a:avLst/>
          </a:prstGeom>
          <a:noFill/>
          <a:ln>
            <a:noFill/>
          </a:ln>
        </p:spPr>
      </p:pic>
    </p:spTree>
    <p:extLst>
      <p:ext uri="{BB962C8B-B14F-4D97-AF65-F5344CB8AC3E}">
        <p14:creationId xmlns:p14="http://schemas.microsoft.com/office/powerpoint/2010/main" val="185290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A.Belcher\29. Mental Health 06.02.2014\Leighton Palmer White Signing his Ple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780928"/>
            <a:ext cx="2533674" cy="375637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P:\A.Belcher\29. Mental Health 06.02.2014\Mental Health Week 6th Formers Signing 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625237"/>
            <a:ext cx="5400600" cy="3920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202.photobucket.com/albums/aa285/FREACE1/SilverGlitterStarsRigh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393297">
            <a:off x="-63530" y="-73454"/>
            <a:ext cx="1806350" cy="15592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202.photobucket.com/albums/aa285/FREACE1/SilverGlitterStarsRigh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285908" flipV="1">
            <a:off x="7479219" y="-91081"/>
            <a:ext cx="1727743" cy="154828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115616" y="188640"/>
            <a:ext cx="6984775" cy="2436596"/>
          </a:xfrm>
          <a:ln w="57150">
            <a:solidFill>
              <a:schemeClr val="bg1">
                <a:lumMod val="50000"/>
              </a:schemeClr>
            </a:solidFill>
          </a:ln>
        </p:spPr>
        <p:txBody>
          <a:bodyPr>
            <a:noAutofit/>
          </a:bodyPr>
          <a:lstStyle/>
          <a:p>
            <a:pPr marL="285750" indent="-285750"/>
            <a:r>
              <a:rPr lang="en-GB" sz="2500" dirty="0" smtClean="0">
                <a:solidFill>
                  <a:srgbClr val="FF0066"/>
                </a:solidFill>
                <a:latin typeface="Comic Sans MS" pitchFamily="66" charset="0"/>
              </a:rPr>
              <a:t>We appeared on </a:t>
            </a:r>
            <a:r>
              <a:rPr lang="en-GB" sz="2500" dirty="0">
                <a:solidFill>
                  <a:srgbClr val="FF0066"/>
                </a:solidFill>
                <a:latin typeface="Comic Sans MS" pitchFamily="66" charset="0"/>
              </a:rPr>
              <a:t>BBC Breakfast showcasing our actions towards ending mental health </a:t>
            </a:r>
            <a:r>
              <a:rPr lang="en-GB" sz="2500" dirty="0" smtClean="0">
                <a:solidFill>
                  <a:srgbClr val="FF0066"/>
                </a:solidFill>
                <a:latin typeface="Comic Sans MS" panose="030F0702030302020204" pitchFamily="66" charset="0"/>
              </a:rPr>
              <a:t>discrimination</a:t>
            </a:r>
            <a:br>
              <a:rPr lang="en-GB" sz="2500" dirty="0" smtClean="0">
                <a:solidFill>
                  <a:srgbClr val="FF0066"/>
                </a:solidFill>
                <a:latin typeface="Comic Sans MS" panose="030F0702030302020204" pitchFamily="66" charset="0"/>
              </a:rPr>
            </a:br>
            <a:r>
              <a:rPr lang="en-GB" sz="2500" dirty="0" smtClean="0">
                <a:latin typeface="Comic Sans MS" panose="030F0702030302020204" pitchFamily="66" charset="0"/>
              </a:rPr>
              <a:t>3 students were filmed </a:t>
            </a:r>
            <a:r>
              <a:rPr lang="en-GB" sz="2500" dirty="0">
                <a:latin typeface="Comic Sans MS" panose="030F0702030302020204" pitchFamily="66" charset="0"/>
              </a:rPr>
              <a:t>training pupils from Year 10 </a:t>
            </a:r>
            <a:r>
              <a:rPr lang="en-GB" sz="2500" dirty="0" smtClean="0">
                <a:latin typeface="Comic Sans MS" panose="030F0702030302020204" pitchFamily="66" charset="0"/>
              </a:rPr>
              <a:t>on how to reduce stigma </a:t>
            </a:r>
            <a:endParaRPr lang="en-GB" sz="2500" dirty="0"/>
          </a:p>
        </p:txBody>
      </p:sp>
    </p:spTree>
    <p:extLst>
      <p:ext uri="{BB962C8B-B14F-4D97-AF65-F5344CB8AC3E}">
        <p14:creationId xmlns:p14="http://schemas.microsoft.com/office/powerpoint/2010/main" val="1847789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363" y="0"/>
            <a:ext cx="484663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8837" y="183316"/>
            <a:ext cx="4135741" cy="6324808"/>
          </a:xfrm>
          <a:prstGeom prst="rect">
            <a:avLst/>
          </a:prstGeom>
          <a:noFill/>
          <a:ln>
            <a:solidFill>
              <a:srgbClr val="FF0066"/>
            </a:solidFill>
          </a:ln>
        </p:spPr>
        <p:txBody>
          <a:bodyPr wrap="square" rtlCol="0">
            <a:spAutoFit/>
          </a:bodyPr>
          <a:lstStyle/>
          <a:p>
            <a:r>
              <a:rPr lang="en-GB" sz="2250" dirty="0" smtClean="0">
                <a:latin typeface="Comic Sans MS" panose="030F0702030302020204" pitchFamily="66" charset="0"/>
              </a:rPr>
              <a:t>Recent actions - 2015-17:</a:t>
            </a:r>
          </a:p>
          <a:p>
            <a:pPr marL="285750" indent="-285750">
              <a:buFont typeface="Arial" panose="020B0604020202020204" pitchFamily="34" charset="0"/>
              <a:buChar char="•"/>
            </a:pPr>
            <a:r>
              <a:rPr lang="en-GB" sz="2250" dirty="0" smtClean="0">
                <a:latin typeface="Comic Sans MS" panose="030F0702030302020204" pitchFamily="66" charset="0"/>
              </a:rPr>
              <a:t>Outgoing Officers trained another 25 new Ambassadors</a:t>
            </a:r>
          </a:p>
          <a:p>
            <a:pPr marL="285750" indent="-285750">
              <a:buFont typeface="Arial" panose="020B0604020202020204" pitchFamily="34" charset="0"/>
              <a:buChar char="•"/>
            </a:pPr>
            <a:r>
              <a:rPr lang="en-GB" sz="2250" dirty="0" smtClean="0">
                <a:latin typeface="Comic Sans MS" panose="030F0702030302020204" pitchFamily="66" charset="0"/>
              </a:rPr>
              <a:t>3 selected as Officers (16 applications)</a:t>
            </a:r>
            <a:endParaRPr lang="en-GB" sz="2250" dirty="0">
              <a:latin typeface="Comic Sans MS" panose="030F0702030302020204" pitchFamily="66" charset="0"/>
            </a:endParaRPr>
          </a:p>
          <a:p>
            <a:pPr marL="285750" indent="-285750">
              <a:buFont typeface="Arial" panose="020B0604020202020204" pitchFamily="34" charset="0"/>
              <a:buChar char="•"/>
            </a:pPr>
            <a:r>
              <a:rPr lang="en-GB" sz="2250" dirty="0" smtClean="0">
                <a:latin typeface="Comic Sans MS" panose="030F0702030302020204" pitchFamily="66" charset="0"/>
              </a:rPr>
              <a:t>Constant consolidation of work of their predecessors and then extending it.</a:t>
            </a:r>
          </a:p>
          <a:p>
            <a:pPr marL="285750" indent="-285750">
              <a:buFont typeface="Arial" panose="020B0604020202020204" pitchFamily="34" charset="0"/>
              <a:buChar char="•"/>
            </a:pPr>
            <a:r>
              <a:rPr lang="en-GB" sz="2250" dirty="0">
                <a:latin typeface="Comic Sans MS" panose="030F0702030302020204" pitchFamily="66" charset="0"/>
              </a:rPr>
              <a:t>F</a:t>
            </a:r>
            <a:r>
              <a:rPr lang="en-GB" sz="2250" dirty="0" smtClean="0">
                <a:latin typeface="Comic Sans MS" panose="030F0702030302020204" pitchFamily="66" charset="0"/>
              </a:rPr>
              <a:t>ace book page which </a:t>
            </a:r>
            <a:r>
              <a:rPr lang="en-GB" sz="2250" i="1" dirty="0" smtClean="0">
                <a:latin typeface="Comic Sans MS" panose="030F0702030302020204" pitchFamily="66" charset="0"/>
              </a:rPr>
              <a:t>THEY</a:t>
            </a:r>
            <a:r>
              <a:rPr lang="en-GB" sz="2250" dirty="0" smtClean="0">
                <a:latin typeface="Comic Sans MS" panose="030F0702030302020204" pitchFamily="66" charset="0"/>
              </a:rPr>
              <a:t> manage and add posts to </a:t>
            </a:r>
          </a:p>
          <a:p>
            <a:pPr marL="285750" indent="-285750">
              <a:buFont typeface="Arial" panose="020B0604020202020204" pitchFamily="34" charset="0"/>
              <a:buChar char="•"/>
            </a:pPr>
            <a:r>
              <a:rPr lang="en-GB" sz="2250" dirty="0" smtClean="0">
                <a:latin typeface="Comic Sans MS" panose="030F0702030302020204" pitchFamily="66" charset="0"/>
              </a:rPr>
              <a:t>AIM: always to raise awareness and reduce stigma </a:t>
            </a:r>
          </a:p>
          <a:p>
            <a:pPr marL="285750" indent="-285750">
              <a:buFont typeface="Arial" panose="020B0604020202020204" pitchFamily="34" charset="0"/>
              <a:buChar char="•"/>
            </a:pPr>
            <a:r>
              <a:rPr lang="en-GB" sz="2250" dirty="0" smtClean="0">
                <a:latin typeface="Comic Sans MS" panose="030F0702030302020204" pitchFamily="66" charset="0"/>
              </a:rPr>
              <a:t>Led a Parents Information Evening about mental health and illness .</a:t>
            </a:r>
            <a:endParaRPr lang="en-GB" sz="2250" dirty="0">
              <a:latin typeface="Comic Sans MS" panose="030F0702030302020204" pitchFamily="66" charset="0"/>
            </a:endParaRPr>
          </a:p>
        </p:txBody>
      </p:sp>
      <p:sp>
        <p:nvSpPr>
          <p:cNvPr id="3" name="TextBox 2"/>
          <p:cNvSpPr txBox="1"/>
          <p:nvPr/>
        </p:nvSpPr>
        <p:spPr>
          <a:xfrm>
            <a:off x="4499992" y="1988840"/>
            <a:ext cx="4464496" cy="3901068"/>
          </a:xfrm>
          <a:prstGeom prst="rect">
            <a:avLst/>
          </a:prstGeom>
          <a:noFill/>
          <a:ln>
            <a:solidFill>
              <a:srgbClr val="FF0066"/>
            </a:solidFill>
          </a:ln>
        </p:spPr>
        <p:txBody>
          <a:bodyPr wrap="square" rtlCol="0">
            <a:spAutoFit/>
          </a:bodyPr>
          <a:lstStyle/>
          <a:p>
            <a:pPr marL="285750" indent="-285750">
              <a:buFont typeface="Arial" panose="020B0604020202020204" pitchFamily="34" charset="0"/>
              <a:buChar char="•"/>
            </a:pPr>
            <a:r>
              <a:rPr lang="en-GB" sz="2250" dirty="0">
                <a:latin typeface="Comic Sans MS" panose="030F0702030302020204" pitchFamily="66" charset="0"/>
              </a:rPr>
              <a:t>Q</a:t>
            </a:r>
            <a:r>
              <a:rPr lang="en-GB" sz="2250" dirty="0" smtClean="0">
                <a:latin typeface="Comic Sans MS" panose="030F0702030302020204" pitchFamily="66" charset="0"/>
              </a:rPr>
              <a:t>uizzes about mental illness given to prospective students and parents on Open Evenings (answers to which are placed around the school).</a:t>
            </a:r>
          </a:p>
          <a:p>
            <a:pPr marL="285750" indent="-285750">
              <a:buFont typeface="Arial" panose="020B0604020202020204" pitchFamily="34" charset="0"/>
              <a:buChar char="•"/>
            </a:pPr>
            <a:endParaRPr lang="en-GB" sz="2250" dirty="0">
              <a:latin typeface="Comic Sans MS" panose="030F0702030302020204" pitchFamily="66" charset="0"/>
            </a:endParaRPr>
          </a:p>
          <a:p>
            <a:pPr marL="285750" indent="-285750">
              <a:buFont typeface="Arial" panose="020B0604020202020204" pitchFamily="34" charset="0"/>
              <a:buChar char="•"/>
            </a:pPr>
            <a:r>
              <a:rPr lang="en-GB" sz="2250" dirty="0" smtClean="0">
                <a:latin typeface="Comic Sans MS" panose="030F0702030302020204" pitchFamily="66" charset="0"/>
              </a:rPr>
              <a:t>Spoken at two local primaries – focus group - Year 6 pupils.</a:t>
            </a:r>
          </a:p>
          <a:p>
            <a:pPr marL="285750" indent="-285750">
              <a:buFont typeface="Arial" panose="020B0604020202020204" pitchFamily="34" charset="0"/>
              <a:buChar char="•"/>
            </a:pPr>
            <a:r>
              <a:rPr lang="en-GB" sz="2250" dirty="0" smtClean="0">
                <a:latin typeface="Comic Sans MS" panose="030F0702030302020204" pitchFamily="66" charset="0"/>
              </a:rPr>
              <a:t>March 2017- spoke at another local primary to Years 4-6.</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583722"/>
            <a:ext cx="1259632" cy="1274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21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1717"/>
            <a:ext cx="7704856" cy="3416320"/>
          </a:xfrm>
          <a:prstGeom prst="rect">
            <a:avLst/>
          </a:prstGeom>
          <a:noFill/>
          <a:ln>
            <a:solidFill>
              <a:srgbClr val="FF0066"/>
            </a:solidFill>
          </a:ln>
        </p:spPr>
        <p:txBody>
          <a:bodyPr wrap="square" rtlCol="0">
            <a:spAutoFit/>
          </a:bodyPr>
          <a:lstStyle/>
          <a:p>
            <a:pPr algn="ctr"/>
            <a:r>
              <a:rPr lang="en-GB" sz="2400" dirty="0">
                <a:latin typeface="Comic Sans MS" panose="030F0702030302020204" pitchFamily="66" charset="0"/>
              </a:rPr>
              <a:t>Consequently, </a:t>
            </a:r>
            <a:r>
              <a:rPr lang="en-GB" sz="2400" dirty="0" smtClean="0">
                <a:latin typeface="Comic Sans MS" panose="030F0702030302020204" pitchFamily="66" charset="0"/>
              </a:rPr>
              <a:t>a </a:t>
            </a:r>
            <a:r>
              <a:rPr lang="en-GB" sz="2400" dirty="0">
                <a:latin typeface="Comic Sans MS" panose="030F0702030302020204" pitchFamily="66" charset="0"/>
              </a:rPr>
              <a:t>Head </a:t>
            </a:r>
            <a:r>
              <a:rPr lang="en-GB" sz="2400" dirty="0" smtClean="0">
                <a:latin typeface="Comic Sans MS" panose="030F0702030302020204" pitchFamily="66" charset="0"/>
              </a:rPr>
              <a:t>Teacher at one of the schools visited </a:t>
            </a:r>
            <a:r>
              <a:rPr lang="en-GB" sz="2400" dirty="0">
                <a:latin typeface="Comic Sans MS" panose="030F0702030302020204" pitchFamily="66" charset="0"/>
              </a:rPr>
              <a:t>wrote to the Officers stating </a:t>
            </a:r>
            <a:r>
              <a:rPr lang="en-GB" sz="2400" dirty="0" smtClean="0">
                <a:latin typeface="Comic Sans MS" panose="030F0702030302020204" pitchFamily="66" charset="0"/>
              </a:rPr>
              <a:t>that:</a:t>
            </a:r>
            <a:endParaRPr lang="en-GB" sz="2400" dirty="0">
              <a:latin typeface="Comic Sans MS" panose="030F0702030302020204" pitchFamily="66" charset="0"/>
            </a:endParaRPr>
          </a:p>
          <a:p>
            <a:pPr algn="ctr"/>
            <a:r>
              <a:rPr lang="en-GB" sz="2400" dirty="0">
                <a:solidFill>
                  <a:srgbClr val="0070C0"/>
                </a:solidFill>
                <a:latin typeface="Segoe Print" panose="02000600000000000000" pitchFamily="2" charset="0"/>
              </a:rPr>
              <a:t>“As staff it has made us consider the </a:t>
            </a:r>
            <a:r>
              <a:rPr lang="en-GB" sz="2400" dirty="0" smtClean="0">
                <a:solidFill>
                  <a:srgbClr val="0070C0"/>
                </a:solidFill>
                <a:latin typeface="Segoe Print" panose="02000600000000000000" pitchFamily="2" charset="0"/>
              </a:rPr>
              <a:t>emotional </a:t>
            </a:r>
            <a:r>
              <a:rPr lang="en-GB" sz="2400" dirty="0">
                <a:solidFill>
                  <a:srgbClr val="0070C0"/>
                </a:solidFill>
                <a:latin typeface="Segoe Print" panose="02000600000000000000" pitchFamily="2" charset="0"/>
              </a:rPr>
              <a:t>well being of those </a:t>
            </a:r>
            <a:r>
              <a:rPr lang="en-GB" sz="2400" dirty="0" smtClean="0">
                <a:solidFill>
                  <a:srgbClr val="0070C0"/>
                </a:solidFill>
                <a:latin typeface="Segoe Print" panose="02000600000000000000" pitchFamily="2" charset="0"/>
              </a:rPr>
              <a:t>in </a:t>
            </a:r>
            <a:r>
              <a:rPr lang="en-GB" sz="2400" dirty="0">
                <a:solidFill>
                  <a:srgbClr val="0070C0"/>
                </a:solidFill>
                <a:latin typeface="Segoe Print" panose="02000600000000000000" pitchFamily="2" charset="0"/>
              </a:rPr>
              <a:t>our </a:t>
            </a:r>
            <a:r>
              <a:rPr lang="en-GB" sz="2400" dirty="0" smtClean="0">
                <a:solidFill>
                  <a:srgbClr val="0070C0"/>
                </a:solidFill>
                <a:latin typeface="Segoe Print" panose="02000600000000000000" pitchFamily="2" charset="0"/>
              </a:rPr>
              <a:t>care.  It has shown us that we need to ensure the children know that being mentally or emotionally ‘under the weather’ is common place and that it is important to express these feelings and ask for support.”</a:t>
            </a:r>
            <a:endParaRPr lang="en-GB" sz="2400" dirty="0">
              <a:solidFill>
                <a:srgbClr val="0070C0"/>
              </a:solidFill>
              <a:latin typeface="Segoe Print" panose="02000600000000000000"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89040"/>
            <a:ext cx="424847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45" y="0"/>
            <a:ext cx="1091981" cy="110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184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66"/>
            </a:solidFill>
          </a:ln>
        </p:spPr>
        <p:txBody>
          <a:bodyPr/>
          <a:lstStyle/>
          <a:p>
            <a:r>
              <a:rPr lang="en-GB" dirty="0" smtClean="0">
                <a:solidFill>
                  <a:schemeClr val="bg1"/>
                </a:solidFill>
                <a:latin typeface="Segoe Print" panose="02000600000000000000" pitchFamily="2" charset="0"/>
              </a:rPr>
              <a:t>Involving Lower Years</a:t>
            </a:r>
            <a:endParaRPr lang="en-GB" dirty="0">
              <a:solidFill>
                <a:schemeClr val="bg1"/>
              </a:solidFill>
              <a:latin typeface="Segoe Print" panose="02000600000000000000" pitchFamily="2" charset="0"/>
            </a:endParaRPr>
          </a:p>
        </p:txBody>
      </p:sp>
      <p:sp>
        <p:nvSpPr>
          <p:cNvPr id="3" name="Content Placeholder 2"/>
          <p:cNvSpPr>
            <a:spLocks noGrp="1"/>
          </p:cNvSpPr>
          <p:nvPr>
            <p:ph idx="1"/>
          </p:nvPr>
        </p:nvSpPr>
        <p:spPr>
          <a:solidFill>
            <a:srgbClr val="FFCCCC"/>
          </a:solidFill>
          <a:ln>
            <a:solidFill>
              <a:schemeClr val="tx1"/>
            </a:solidFill>
          </a:ln>
        </p:spPr>
        <p:txBody>
          <a:bodyPr>
            <a:normAutofit fontScale="92500" lnSpcReduction="10000"/>
          </a:bodyPr>
          <a:lstStyle/>
          <a:p>
            <a:pPr marL="0" indent="0">
              <a:buNone/>
            </a:pPr>
            <a:r>
              <a:rPr lang="en-GB" dirty="0" smtClean="0">
                <a:latin typeface="Comic Sans MS" panose="030F0702030302020204" pitchFamily="66" charset="0"/>
              </a:rPr>
              <a:t>Curriculum Involvement:</a:t>
            </a:r>
          </a:p>
          <a:p>
            <a:r>
              <a:rPr lang="en-GB" dirty="0" smtClean="0">
                <a:latin typeface="Comic Sans MS" panose="030F0702030302020204" pitchFamily="66" charset="0"/>
              </a:rPr>
              <a:t>Art competitions organised </a:t>
            </a:r>
            <a:r>
              <a:rPr lang="en-GB" dirty="0">
                <a:latin typeface="Comic Sans MS" panose="030F0702030302020204" pitchFamily="66" charset="0"/>
              </a:rPr>
              <a:t>by the </a:t>
            </a:r>
            <a:r>
              <a:rPr lang="en-GB" dirty="0" smtClean="0">
                <a:latin typeface="Comic Sans MS" panose="030F0702030302020204" pitchFamily="66" charset="0"/>
              </a:rPr>
              <a:t>Officers </a:t>
            </a:r>
            <a:r>
              <a:rPr lang="en-GB" dirty="0">
                <a:latin typeface="Comic Sans MS" panose="030F0702030302020204" pitchFamily="66" charset="0"/>
              </a:rPr>
              <a:t>to design new </a:t>
            </a:r>
            <a:r>
              <a:rPr lang="en-GB" dirty="0" smtClean="0">
                <a:latin typeface="Comic Sans MS" panose="030F0702030302020204" pitchFamily="66" charset="0"/>
              </a:rPr>
              <a:t>posters.</a:t>
            </a:r>
          </a:p>
          <a:p>
            <a:r>
              <a:rPr lang="en-GB" dirty="0" smtClean="0">
                <a:latin typeface="Comic Sans MS" panose="030F0702030302020204" pitchFamily="66" charset="0"/>
              </a:rPr>
              <a:t>Task set as homework </a:t>
            </a:r>
          </a:p>
          <a:p>
            <a:r>
              <a:rPr lang="en-GB" dirty="0" smtClean="0">
                <a:latin typeface="Comic Sans MS" panose="030F0702030302020204" pitchFamily="66" charset="0"/>
              </a:rPr>
              <a:t>A prize was awarded for the best entry in each form and three overall winners were selected. </a:t>
            </a:r>
          </a:p>
          <a:p>
            <a:r>
              <a:rPr lang="en-GB" dirty="0" smtClean="0">
                <a:latin typeface="Comic Sans MS" panose="030F0702030302020204" pitchFamily="66" charset="0"/>
              </a:rPr>
              <a:t>Design a mental health poster</a:t>
            </a:r>
          </a:p>
          <a:p>
            <a:r>
              <a:rPr lang="en-GB" dirty="0" smtClean="0">
                <a:latin typeface="Comic Sans MS" panose="030F0702030302020204" pitchFamily="66" charset="0"/>
              </a:rPr>
              <a:t>Design an anti-bullying poster</a:t>
            </a:r>
            <a:endParaRPr lang="en-GB" dirty="0">
              <a:latin typeface="Comic Sans MS" panose="030F0702030302020204" pitchFamily="66" charset="0"/>
            </a:endParaRP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556" y="260648"/>
            <a:ext cx="1019973" cy="103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442913"/>
            <a:ext cx="5972175"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873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
            <a:ext cx="59436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860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538163"/>
            <a:ext cx="5753100"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616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66"/>
            </a:solidFill>
          </a:ln>
        </p:spPr>
        <p:txBody>
          <a:bodyPr/>
          <a:lstStyle/>
          <a:p>
            <a:r>
              <a:rPr lang="en-GB" dirty="0" smtClean="0"/>
              <a:t>Birmingham New Start </a:t>
            </a:r>
            <a:endParaRPr lang="en-GB" dirty="0"/>
          </a:p>
        </p:txBody>
      </p:sp>
      <p:sp>
        <p:nvSpPr>
          <p:cNvPr id="3" name="Content Placeholder 2"/>
          <p:cNvSpPr>
            <a:spLocks noGrp="1"/>
          </p:cNvSpPr>
          <p:nvPr>
            <p:ph idx="1"/>
          </p:nvPr>
        </p:nvSpPr>
        <p:spPr>
          <a:solidFill>
            <a:schemeClr val="bg1"/>
          </a:solidFill>
          <a:ln>
            <a:solidFill>
              <a:srgbClr val="002060"/>
            </a:solidFill>
          </a:ln>
        </p:spPr>
        <p:txBody>
          <a:bodyPr>
            <a:normAutofit fontScale="70000" lnSpcReduction="20000"/>
          </a:bodyPr>
          <a:lstStyle/>
          <a:p>
            <a:r>
              <a:rPr lang="en-GB" dirty="0" smtClean="0"/>
              <a:t>Aim: improve resilience</a:t>
            </a:r>
          </a:p>
          <a:p>
            <a:r>
              <a:rPr lang="en-GB" dirty="0" smtClean="0"/>
              <a:t>Establish Well Being Leads in Year 9 trained through three Saturday morning sessions </a:t>
            </a:r>
          </a:p>
          <a:p>
            <a:r>
              <a:rPr lang="en-GB" dirty="0" smtClean="0"/>
              <a:t>Well Being Leads have delivered assemblies to Key Stage Three year groups</a:t>
            </a:r>
          </a:p>
          <a:p>
            <a:r>
              <a:rPr lang="en-GB" dirty="0" smtClean="0"/>
              <a:t>Each form has a Well Being representative and have been trained by the Year 9 students </a:t>
            </a:r>
          </a:p>
          <a:p>
            <a:r>
              <a:rPr lang="en-GB" dirty="0" smtClean="0"/>
              <a:t>Well Being leads prepared quizzes for form time on issues such as stress </a:t>
            </a:r>
          </a:p>
          <a:p>
            <a:r>
              <a:rPr lang="en-GB" dirty="0" smtClean="0"/>
              <a:t>Sharing good practice with </a:t>
            </a:r>
            <a:r>
              <a:rPr lang="en-GB" dirty="0" err="1" smtClean="0"/>
              <a:t>Lordswood</a:t>
            </a:r>
            <a:r>
              <a:rPr lang="en-GB" dirty="0" smtClean="0"/>
              <a:t> Girls, Queen Mary’s Walsall and Erdington Academy </a:t>
            </a:r>
          </a:p>
          <a:p>
            <a:r>
              <a:rPr lang="en-GB" dirty="0" smtClean="0"/>
              <a:t>Assembly to Year 11 students in other schools on stress</a:t>
            </a:r>
          </a:p>
          <a:p>
            <a:r>
              <a:rPr lang="en-GB" dirty="0" smtClean="0"/>
              <a:t>Year 7 have a presentation on resilience at the beginning of the year and the people they can ask for help are signposted to them.</a:t>
            </a:r>
            <a:endParaRPr lang="en-GB" dirty="0"/>
          </a:p>
        </p:txBody>
      </p:sp>
    </p:spTree>
    <p:extLst>
      <p:ext uri="{BB962C8B-B14F-4D97-AF65-F5344CB8AC3E}">
        <p14:creationId xmlns:p14="http://schemas.microsoft.com/office/powerpoint/2010/main" val="4148292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dirty="0" smtClean="0"/>
              <a:t>Student suggestions</a:t>
            </a:r>
            <a:endParaRPr lang="en-GB" dirty="0"/>
          </a:p>
        </p:txBody>
      </p:sp>
      <p:sp>
        <p:nvSpPr>
          <p:cNvPr id="3" name="Content Placeholder 2"/>
          <p:cNvSpPr>
            <a:spLocks noGrp="1"/>
          </p:cNvSpPr>
          <p:nvPr>
            <p:ph idx="1"/>
          </p:nvPr>
        </p:nvSpPr>
        <p:spPr>
          <a:solidFill>
            <a:schemeClr val="accent3">
              <a:lumMod val="40000"/>
              <a:lumOff val="60000"/>
            </a:schemeClr>
          </a:solidFill>
          <a:ln>
            <a:solidFill>
              <a:schemeClr val="tx1"/>
            </a:solidFill>
          </a:ln>
        </p:spPr>
        <p:txBody>
          <a:bodyPr/>
          <a:lstStyle/>
          <a:p>
            <a:r>
              <a:rPr lang="en-GB" dirty="0" smtClean="0"/>
              <a:t>Consult students or use a suggestion box to incorporate their ideas.</a:t>
            </a:r>
          </a:p>
          <a:p>
            <a:r>
              <a:rPr lang="en-GB" dirty="0" smtClean="0"/>
              <a:t>Ideas we have employed from the student body- quizzes, short films about mental health to use in extended registration, mindfulness activities- colouring, Sudoku, word searches and puzzles- and jigsaws in quiet spaces when students need time out.</a:t>
            </a:r>
            <a:endParaRPr lang="en-GB" dirty="0"/>
          </a:p>
        </p:txBody>
      </p:sp>
      <p:pic>
        <p:nvPicPr>
          <p:cNvPr id="4" name="Picture 3"/>
          <p:cNvPicPr>
            <a:picLocks noChangeAspect="1"/>
          </p:cNvPicPr>
          <p:nvPr/>
        </p:nvPicPr>
        <p:blipFill>
          <a:blip r:embed="rId2"/>
          <a:stretch>
            <a:fillRect/>
          </a:stretch>
        </p:blipFill>
        <p:spPr>
          <a:xfrm>
            <a:off x="7164288" y="52532"/>
            <a:ext cx="1858715" cy="1429781"/>
          </a:xfrm>
          <a:prstGeom prst="rect">
            <a:avLst/>
          </a:prstGeom>
        </p:spPr>
      </p:pic>
      <p:pic>
        <p:nvPicPr>
          <p:cNvPr id="5" name="Picture 4"/>
          <p:cNvPicPr>
            <a:picLocks noChangeAspect="1"/>
          </p:cNvPicPr>
          <p:nvPr/>
        </p:nvPicPr>
        <p:blipFill>
          <a:blip r:embed="rId2"/>
          <a:stretch>
            <a:fillRect/>
          </a:stretch>
        </p:blipFill>
        <p:spPr>
          <a:xfrm>
            <a:off x="-20892" y="5661248"/>
            <a:ext cx="1784580" cy="1125745"/>
          </a:xfrm>
          <a:prstGeom prst="rect">
            <a:avLst/>
          </a:prstGeom>
        </p:spPr>
      </p:pic>
    </p:spTree>
    <p:extLst>
      <p:ext uri="{BB962C8B-B14F-4D97-AF65-F5344CB8AC3E}">
        <p14:creationId xmlns:p14="http://schemas.microsoft.com/office/powerpoint/2010/main" val="2761307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833" y="1268760"/>
            <a:ext cx="8161623" cy="2592288"/>
          </a:xfrm>
        </p:spPr>
        <p:txBody>
          <a:bodyPr>
            <a:normAutofit/>
          </a:bodyPr>
          <a:lstStyle/>
          <a:p>
            <a:r>
              <a:rPr lang="en-GB" dirty="0" smtClean="0">
                <a:solidFill>
                  <a:srgbClr val="0070C0"/>
                </a:solidFill>
                <a:latin typeface="Segoe Print" panose="02000600000000000000" pitchFamily="2" charset="0"/>
              </a:rPr>
              <a:t>Mental Health- Raising Awareness and  Challenging Stigma</a:t>
            </a:r>
            <a:endParaRPr lang="en-GB" dirty="0">
              <a:solidFill>
                <a:srgbClr val="0070C0"/>
              </a:solidFill>
              <a:latin typeface="Segoe Print" panose="02000600000000000000" pitchFamily="2" charset="0"/>
            </a:endParaRPr>
          </a:p>
        </p:txBody>
      </p:sp>
      <p:sp>
        <p:nvSpPr>
          <p:cNvPr id="3" name="Subtitle 2"/>
          <p:cNvSpPr>
            <a:spLocks noGrp="1"/>
          </p:cNvSpPr>
          <p:nvPr>
            <p:ph type="subTitle" idx="1"/>
          </p:nvPr>
        </p:nvSpPr>
        <p:spPr>
          <a:xfrm>
            <a:off x="1187624" y="3886200"/>
            <a:ext cx="6584776" cy="2495128"/>
          </a:xfrm>
        </p:spPr>
        <p:txBody>
          <a:bodyPr>
            <a:noAutofit/>
          </a:bodyPr>
          <a:lstStyle/>
          <a:p>
            <a:r>
              <a:rPr lang="en-GB" sz="3000" dirty="0" smtClean="0">
                <a:solidFill>
                  <a:schemeClr val="tx1"/>
                </a:solidFill>
                <a:latin typeface="Segoe Print" panose="02000600000000000000" pitchFamily="2" charset="0"/>
              </a:rPr>
              <a:t>Bishop Vesey’s Grammar School</a:t>
            </a:r>
          </a:p>
          <a:p>
            <a:r>
              <a:rPr lang="en-GB" sz="3000" dirty="0" smtClean="0">
                <a:solidFill>
                  <a:schemeClr val="tx1"/>
                </a:solidFill>
                <a:latin typeface="Segoe Print" panose="02000600000000000000" pitchFamily="2" charset="0"/>
              </a:rPr>
              <a:t>Ofsted 2014: </a:t>
            </a:r>
          </a:p>
          <a:p>
            <a:r>
              <a:rPr lang="en-GB" sz="3000" dirty="0" smtClean="0">
                <a:solidFill>
                  <a:srgbClr val="FF0000"/>
                </a:solidFill>
                <a:latin typeface="Segoe Print" panose="02000600000000000000" pitchFamily="2" charset="0"/>
              </a:rPr>
              <a:t>“This school is a pioneer in the development of young people’s attitudes to mental health”</a:t>
            </a:r>
            <a:endParaRPr lang="en-GB" sz="3000" dirty="0">
              <a:solidFill>
                <a:srgbClr val="FF0000"/>
              </a:solidFill>
              <a:latin typeface="Segoe Print" panose="02000600000000000000"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5666" y="-14991"/>
            <a:ext cx="16383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79512" y="417640"/>
            <a:ext cx="7416824" cy="792088"/>
          </a:xfrm>
          <a:prstGeom prst="rect">
            <a:avLst/>
          </a:prstGeom>
          <a:ln w="57150">
            <a:solidFill>
              <a:schemeClr val="bg1">
                <a:lumMod val="50000"/>
              </a:schemeClr>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latin typeface="Comic Sans MS" pitchFamily="66" charset="0"/>
              </a:rPr>
              <a:t>‘Inspiration and Excellence’</a:t>
            </a:r>
          </a:p>
        </p:txBody>
      </p:sp>
    </p:spTree>
    <p:extLst>
      <p:ext uri="{BB962C8B-B14F-4D97-AF65-F5344CB8AC3E}">
        <p14:creationId xmlns:p14="http://schemas.microsoft.com/office/powerpoint/2010/main" val="2644317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864394"/>
          </a:xfrm>
          <a:solidFill>
            <a:schemeClr val="accent4">
              <a:lumMod val="20000"/>
              <a:lumOff val="80000"/>
            </a:schemeClr>
          </a:solidFill>
          <a:ln>
            <a:solidFill>
              <a:schemeClr val="tx1"/>
            </a:solidFill>
          </a:ln>
        </p:spPr>
        <p:txBody>
          <a:bodyPr/>
          <a:lstStyle/>
          <a:p>
            <a:r>
              <a:rPr lang="en-GB" dirty="0" smtClean="0">
                <a:latin typeface="Segoe Print" panose="02000600000000000000" pitchFamily="2" charset="0"/>
              </a:rPr>
              <a:t>Outside Experts</a:t>
            </a:r>
            <a:endParaRPr lang="en-GB" dirty="0">
              <a:latin typeface="Segoe Print" panose="02000600000000000000" pitchFamily="2" charset="0"/>
            </a:endParaRPr>
          </a:p>
        </p:txBody>
      </p:sp>
      <p:sp>
        <p:nvSpPr>
          <p:cNvPr id="3" name="Content Placeholder 2"/>
          <p:cNvSpPr>
            <a:spLocks noGrp="1"/>
          </p:cNvSpPr>
          <p:nvPr>
            <p:ph idx="1"/>
          </p:nvPr>
        </p:nvSpPr>
        <p:spPr>
          <a:xfrm>
            <a:off x="179512" y="1124744"/>
            <a:ext cx="8640960" cy="5544616"/>
          </a:xfrm>
          <a:solidFill>
            <a:schemeClr val="accent5">
              <a:lumMod val="20000"/>
              <a:lumOff val="80000"/>
            </a:schemeClr>
          </a:solidFill>
          <a:ln>
            <a:solidFill>
              <a:srgbClr val="FF0000"/>
            </a:solidFill>
          </a:ln>
        </p:spPr>
        <p:txBody>
          <a:bodyPr/>
          <a:lstStyle/>
          <a:p>
            <a:pPr eaLnBrk="1" fontAlgn="auto" hangingPunct="1">
              <a:spcBef>
                <a:spcPts val="0"/>
              </a:spcBef>
              <a:spcAft>
                <a:spcPts val="0"/>
              </a:spcAft>
            </a:pPr>
            <a:r>
              <a:rPr lang="en-GB" sz="2500" dirty="0" smtClean="0">
                <a:solidFill>
                  <a:prstClr val="black"/>
                </a:solidFill>
                <a:latin typeface="Comic Sans MS" panose="030F0702030302020204" pitchFamily="66" charset="0"/>
              </a:rPr>
              <a:t>We offer:</a:t>
            </a:r>
          </a:p>
          <a:p>
            <a:pPr lvl="1" eaLnBrk="1" fontAlgn="auto" hangingPunct="1">
              <a:spcBef>
                <a:spcPts val="0"/>
              </a:spcBef>
              <a:spcAft>
                <a:spcPts val="0"/>
              </a:spcAft>
            </a:pPr>
            <a:r>
              <a:rPr lang="en-GB" sz="2500" dirty="0" smtClean="0">
                <a:solidFill>
                  <a:prstClr val="black"/>
                </a:solidFill>
                <a:latin typeface="Comic Sans MS" panose="030F0702030302020204" pitchFamily="66" charset="0"/>
              </a:rPr>
              <a:t>Assemblies</a:t>
            </a:r>
          </a:p>
          <a:p>
            <a:pPr lvl="1" eaLnBrk="1" fontAlgn="auto" hangingPunct="1">
              <a:spcBef>
                <a:spcPts val="0"/>
              </a:spcBef>
              <a:spcAft>
                <a:spcPts val="0"/>
              </a:spcAft>
            </a:pPr>
            <a:r>
              <a:rPr lang="en-GB" sz="2500" dirty="0" smtClean="0">
                <a:solidFill>
                  <a:prstClr val="black"/>
                </a:solidFill>
                <a:latin typeface="Comic Sans MS" panose="030F0702030302020204" pitchFamily="66" charset="0"/>
              </a:rPr>
              <a:t>Outside speakers to all students:</a:t>
            </a:r>
          </a:p>
          <a:p>
            <a:pPr lvl="1" eaLnBrk="1" fontAlgn="auto" hangingPunct="1">
              <a:spcBef>
                <a:spcPts val="0"/>
              </a:spcBef>
              <a:spcAft>
                <a:spcPts val="0"/>
              </a:spcAft>
            </a:pPr>
            <a:r>
              <a:rPr lang="en-GB" sz="2500" dirty="0" smtClean="0">
                <a:solidFill>
                  <a:prstClr val="black"/>
                </a:solidFill>
                <a:latin typeface="Comic Sans MS" panose="030F0702030302020204" pitchFamily="66" charset="0"/>
              </a:rPr>
              <a:t>To liaise with, educate and inform our ambassadors </a:t>
            </a:r>
          </a:p>
          <a:p>
            <a:pPr lvl="1" eaLnBrk="1" fontAlgn="auto" hangingPunct="1">
              <a:spcBef>
                <a:spcPts val="0"/>
              </a:spcBef>
              <a:spcAft>
                <a:spcPts val="0"/>
              </a:spcAft>
            </a:pPr>
            <a:r>
              <a:rPr lang="en-GB" sz="2500" dirty="0" smtClean="0">
                <a:solidFill>
                  <a:prstClr val="black"/>
                </a:solidFill>
                <a:latin typeface="Comic Sans MS" panose="030F0702030302020204" pitchFamily="66" charset="0"/>
              </a:rPr>
              <a:t>To discuss potential careers in Mental Health with students</a:t>
            </a:r>
          </a:p>
          <a:p>
            <a:pPr lvl="1" eaLnBrk="1" fontAlgn="auto" hangingPunct="1">
              <a:spcBef>
                <a:spcPts val="0"/>
              </a:spcBef>
              <a:spcAft>
                <a:spcPts val="0"/>
              </a:spcAft>
            </a:pPr>
            <a:r>
              <a:rPr lang="en-GB" sz="2500" dirty="0" smtClean="0">
                <a:solidFill>
                  <a:prstClr val="black"/>
                </a:solidFill>
                <a:latin typeface="Comic Sans MS" panose="030F0702030302020204" pitchFamily="66" charset="0"/>
              </a:rPr>
              <a:t>To speak to those students </a:t>
            </a:r>
            <a:r>
              <a:rPr lang="en-GB" sz="2500" dirty="0">
                <a:solidFill>
                  <a:prstClr val="black"/>
                </a:solidFill>
                <a:latin typeface="Comic Sans MS" panose="030F0702030302020204" pitchFamily="66" charset="0"/>
              </a:rPr>
              <a:t>studying </a:t>
            </a:r>
            <a:r>
              <a:rPr lang="en-GB" sz="2500" dirty="0" smtClean="0">
                <a:solidFill>
                  <a:prstClr val="black"/>
                </a:solidFill>
                <a:latin typeface="Comic Sans MS" panose="030F0702030302020204" pitchFamily="66" charset="0"/>
              </a:rPr>
              <a:t>Psychology </a:t>
            </a:r>
            <a:r>
              <a:rPr lang="en-GB" sz="2500" dirty="0">
                <a:solidFill>
                  <a:prstClr val="black"/>
                </a:solidFill>
                <a:latin typeface="Comic Sans MS" panose="030F0702030302020204" pitchFamily="66" charset="0"/>
              </a:rPr>
              <a:t>and </a:t>
            </a:r>
            <a:r>
              <a:rPr lang="en-GB" sz="2500" dirty="0" smtClean="0">
                <a:solidFill>
                  <a:prstClr val="black"/>
                </a:solidFill>
                <a:latin typeface="Comic Sans MS" panose="030F0702030302020204" pitchFamily="66" charset="0"/>
              </a:rPr>
              <a:t>prospective </a:t>
            </a:r>
            <a:r>
              <a:rPr lang="en-GB" sz="2500" dirty="0">
                <a:solidFill>
                  <a:prstClr val="black"/>
                </a:solidFill>
                <a:latin typeface="Comic Sans MS" panose="030F0702030302020204" pitchFamily="66" charset="0"/>
              </a:rPr>
              <a:t>medics</a:t>
            </a:r>
            <a:r>
              <a:rPr lang="en-GB" sz="2500" dirty="0" smtClean="0">
                <a:solidFill>
                  <a:prstClr val="black"/>
                </a:solidFill>
                <a:latin typeface="Comic Sans MS" panose="030F0702030302020204" pitchFamily="66" charset="0"/>
              </a:rPr>
              <a:t>.</a:t>
            </a:r>
          </a:p>
          <a:p>
            <a:pPr marL="0" lvl="0" indent="0" eaLnBrk="1" fontAlgn="auto" hangingPunct="1">
              <a:spcBef>
                <a:spcPts val="0"/>
              </a:spcBef>
              <a:spcAft>
                <a:spcPts val="0"/>
              </a:spcAft>
              <a:buNone/>
            </a:pPr>
            <a:endParaRPr lang="en-GB" sz="2500" dirty="0">
              <a:solidFill>
                <a:prstClr val="black"/>
              </a:solidFill>
              <a:latin typeface="Comic Sans MS" panose="030F0702030302020204" pitchFamily="66" charset="0"/>
            </a:endParaRPr>
          </a:p>
          <a:p>
            <a:pPr marL="0" indent="0" algn="ctr" eaLnBrk="1" fontAlgn="auto" hangingPunct="1">
              <a:spcBef>
                <a:spcPts val="0"/>
              </a:spcBef>
              <a:spcAft>
                <a:spcPts val="0"/>
              </a:spcAft>
              <a:buNone/>
            </a:pPr>
            <a:r>
              <a:rPr lang="en-GB" sz="2500" dirty="0">
                <a:solidFill>
                  <a:prstClr val="black"/>
                </a:solidFill>
                <a:latin typeface="Comic Sans MS" panose="030F0702030302020204" pitchFamily="66" charset="0"/>
              </a:rPr>
              <a:t>These have included a speaker from the organisation </a:t>
            </a:r>
            <a:r>
              <a:rPr lang="en-GB" sz="2500" dirty="0" smtClean="0">
                <a:solidFill>
                  <a:srgbClr val="0070C0"/>
                </a:solidFill>
                <a:latin typeface="Comic Sans MS" panose="030F0702030302020204" pitchFamily="66" charset="0"/>
              </a:rPr>
              <a:t>ACAS, David Wait, </a:t>
            </a:r>
            <a:r>
              <a:rPr lang="en-GB" sz="2500" dirty="0">
                <a:solidFill>
                  <a:srgbClr val="0070C0"/>
                </a:solidFill>
                <a:latin typeface="Comic Sans MS" panose="030F0702030302020204" pitchFamily="66" charset="0"/>
              </a:rPr>
              <a:t>and Professor David </a:t>
            </a:r>
            <a:r>
              <a:rPr lang="en-GB" sz="2500" dirty="0" smtClean="0">
                <a:solidFill>
                  <a:srgbClr val="0070C0"/>
                </a:solidFill>
                <a:latin typeface="Comic Sans MS" panose="030F0702030302020204" pitchFamily="66" charset="0"/>
              </a:rPr>
              <a:t>Sallah who is the Clinical </a:t>
            </a:r>
            <a:r>
              <a:rPr lang="en-GB" sz="2500" dirty="0">
                <a:solidFill>
                  <a:srgbClr val="0070C0"/>
                </a:solidFill>
                <a:latin typeface="Comic Sans MS" panose="030F0702030302020204" pitchFamily="66" charset="0"/>
              </a:rPr>
              <a:t>Lead for Mental Health, Learning Disability and Dementia </a:t>
            </a:r>
            <a:r>
              <a:rPr lang="en-GB" sz="2500" dirty="0" smtClean="0">
                <a:solidFill>
                  <a:srgbClr val="0070C0"/>
                </a:solidFill>
                <a:latin typeface="Comic Sans MS" panose="030F0702030302020204" pitchFamily="66" charset="0"/>
              </a:rPr>
              <a:t>for </a:t>
            </a:r>
            <a:r>
              <a:rPr lang="en-GB" sz="2500" dirty="0">
                <a:solidFill>
                  <a:srgbClr val="0070C0"/>
                </a:solidFill>
                <a:latin typeface="Comic Sans MS" panose="030F0702030302020204" pitchFamily="66" charset="0"/>
              </a:rPr>
              <a:t>Health Education </a:t>
            </a:r>
            <a:r>
              <a:rPr lang="en-GB" sz="2500" dirty="0" smtClean="0">
                <a:solidFill>
                  <a:srgbClr val="0070C0"/>
                </a:solidFill>
                <a:latin typeface="Comic Sans MS" panose="030F0702030302020204" pitchFamily="66" charset="0"/>
              </a:rPr>
              <a:t>England.</a:t>
            </a:r>
          </a:p>
          <a:p>
            <a:pPr marL="0" indent="0" algn="ctr" eaLnBrk="1" fontAlgn="auto" hangingPunct="1">
              <a:spcBef>
                <a:spcPts val="0"/>
              </a:spcBef>
              <a:spcAft>
                <a:spcPts val="0"/>
              </a:spcAft>
              <a:buNone/>
            </a:pPr>
            <a:endParaRPr lang="en-GB" sz="2500" dirty="0">
              <a:solidFill>
                <a:srgbClr val="0070C0"/>
              </a:solidFill>
              <a:latin typeface="Comic Sans MS" panose="030F0702030302020204" pitchFamily="66" charset="0"/>
            </a:endParaRPr>
          </a:p>
          <a:p>
            <a:pPr marL="0" lvl="0" indent="0" eaLnBrk="1" fontAlgn="auto" hangingPunct="1">
              <a:spcBef>
                <a:spcPts val="0"/>
              </a:spcBef>
              <a:spcAft>
                <a:spcPts val="0"/>
              </a:spcAft>
              <a:buNone/>
            </a:pPr>
            <a:endParaRPr lang="en-GB" sz="1800" dirty="0" smtClean="0">
              <a:solidFill>
                <a:prstClr val="black"/>
              </a:solidFill>
            </a:endParaRPr>
          </a:p>
          <a:p>
            <a:pPr marL="0" lvl="0" indent="0" eaLnBrk="1" fontAlgn="auto" hangingPunct="1">
              <a:spcBef>
                <a:spcPts val="0"/>
              </a:spcBef>
              <a:spcAft>
                <a:spcPts val="0"/>
              </a:spcAft>
              <a:buNone/>
            </a:pPr>
            <a:endParaRPr lang="en-GB" sz="1800" dirty="0">
              <a:solidFill>
                <a:prstClr val="black"/>
              </a:solidFill>
            </a:endParaRP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555" y="0"/>
            <a:ext cx="1019973" cy="103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37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253" y="188640"/>
            <a:ext cx="8229600" cy="1143000"/>
          </a:xfrm>
          <a:solidFill>
            <a:schemeClr val="accent3">
              <a:lumMod val="20000"/>
              <a:lumOff val="80000"/>
            </a:schemeClr>
          </a:solidFill>
          <a:ln>
            <a:solidFill>
              <a:schemeClr val="tx1"/>
            </a:solidFill>
          </a:ln>
        </p:spPr>
        <p:txBody>
          <a:bodyPr/>
          <a:lstStyle/>
          <a:p>
            <a:r>
              <a:rPr lang="en-GB" dirty="0" smtClean="0"/>
              <a:t>Workshops</a:t>
            </a:r>
            <a:endParaRPr lang="en-GB" dirty="0"/>
          </a:p>
        </p:txBody>
      </p:sp>
      <p:sp>
        <p:nvSpPr>
          <p:cNvPr id="3" name="Content Placeholder 2"/>
          <p:cNvSpPr>
            <a:spLocks noGrp="1"/>
          </p:cNvSpPr>
          <p:nvPr>
            <p:ph idx="1"/>
          </p:nvPr>
        </p:nvSpPr>
        <p:spPr>
          <a:xfrm>
            <a:off x="446253" y="1484784"/>
            <a:ext cx="8229600" cy="5229225"/>
          </a:xfrm>
          <a:solidFill>
            <a:schemeClr val="accent5">
              <a:lumMod val="40000"/>
              <a:lumOff val="60000"/>
            </a:schemeClr>
          </a:solidFill>
        </p:spPr>
        <p:txBody>
          <a:bodyPr/>
          <a:lstStyle/>
          <a:p>
            <a:r>
              <a:rPr lang="en-GB" dirty="0" smtClean="0"/>
              <a:t>Dove workshops</a:t>
            </a:r>
          </a:p>
          <a:p>
            <a:r>
              <a:rPr lang="en-GB" dirty="0" smtClean="0"/>
              <a:t>Children’s society- body image and e-safety Years 7, 8 and 9</a:t>
            </a:r>
          </a:p>
          <a:p>
            <a:r>
              <a:rPr lang="en-GB" dirty="0" smtClean="0"/>
              <a:t>February 2018-Year 9 and 10 students Time To change Youth Ambassadors and presentation from Manic Arts theatre group.</a:t>
            </a:r>
          </a:p>
          <a:p>
            <a:r>
              <a:rPr lang="en-GB" dirty="0" smtClean="0"/>
              <a:t>Educate and celebrate- Sixth formers and Year 11</a:t>
            </a:r>
          </a:p>
          <a:p>
            <a:r>
              <a:rPr lang="en-GB" dirty="0" smtClean="0"/>
              <a:t>Sexuality- Years 9/10 delivered by ex-student</a:t>
            </a:r>
            <a:endParaRPr lang="en-GB" dirty="0"/>
          </a:p>
        </p:txBody>
      </p:sp>
    </p:spTree>
    <p:extLst>
      <p:ext uri="{BB962C8B-B14F-4D97-AF65-F5344CB8AC3E}">
        <p14:creationId xmlns:p14="http://schemas.microsoft.com/office/powerpoint/2010/main" val="3102322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0107" y="25121"/>
            <a:ext cx="8229600" cy="1143000"/>
          </a:xfrm>
          <a:solidFill>
            <a:schemeClr val="accent1">
              <a:lumMod val="20000"/>
              <a:lumOff val="80000"/>
            </a:schemeClr>
          </a:solidFill>
          <a:ln>
            <a:solidFill>
              <a:schemeClr val="tx1"/>
            </a:solidFill>
          </a:ln>
        </p:spPr>
        <p:txBody>
          <a:bodyPr/>
          <a:lstStyle/>
          <a:p>
            <a:r>
              <a:rPr lang="en-GB" dirty="0" smtClean="0"/>
              <a:t>Curriculum</a:t>
            </a:r>
            <a:endParaRPr lang="en-GB" dirty="0"/>
          </a:p>
        </p:txBody>
      </p:sp>
      <p:sp>
        <p:nvSpPr>
          <p:cNvPr id="3" name="Content Placeholder 2"/>
          <p:cNvSpPr>
            <a:spLocks noGrp="1"/>
          </p:cNvSpPr>
          <p:nvPr>
            <p:ph idx="1"/>
          </p:nvPr>
        </p:nvSpPr>
        <p:spPr>
          <a:xfrm>
            <a:off x="460107" y="1268760"/>
            <a:ext cx="8229600" cy="5112593"/>
          </a:xfrm>
          <a:solidFill>
            <a:schemeClr val="accent4">
              <a:lumMod val="40000"/>
              <a:lumOff val="60000"/>
            </a:schemeClr>
          </a:solidFill>
          <a:ln>
            <a:solidFill>
              <a:schemeClr val="tx1"/>
            </a:solidFill>
          </a:ln>
        </p:spPr>
        <p:txBody>
          <a:bodyPr/>
          <a:lstStyle/>
          <a:p>
            <a:r>
              <a:rPr lang="en-GB" dirty="0" smtClean="0"/>
              <a:t>Not just PSHE!</a:t>
            </a:r>
          </a:p>
          <a:p>
            <a:endParaRPr lang="en-GB" dirty="0"/>
          </a:p>
          <a:p>
            <a:r>
              <a:rPr lang="en-GB" dirty="0" smtClean="0"/>
              <a:t>Psychology</a:t>
            </a:r>
          </a:p>
          <a:p>
            <a:r>
              <a:rPr lang="en-GB" dirty="0" smtClean="0"/>
              <a:t>History </a:t>
            </a:r>
          </a:p>
          <a:p>
            <a:r>
              <a:rPr lang="en-GB" dirty="0" smtClean="0"/>
              <a:t>English Literature</a:t>
            </a:r>
          </a:p>
          <a:p>
            <a:r>
              <a:rPr lang="en-GB" dirty="0" smtClean="0"/>
              <a:t>Art</a:t>
            </a:r>
          </a:p>
          <a:p>
            <a:endParaRPr lang="en-GB" dirty="0"/>
          </a:p>
          <a:p>
            <a:r>
              <a:rPr lang="en-GB" dirty="0" smtClean="0"/>
              <a:t>In planners- pages for well being and organisations that can be contacted</a:t>
            </a:r>
            <a:endParaRPr lang="en-GB" dirty="0"/>
          </a:p>
        </p:txBody>
      </p:sp>
    </p:spTree>
    <p:extLst>
      <p:ext uri="{BB962C8B-B14F-4D97-AF65-F5344CB8AC3E}">
        <p14:creationId xmlns:p14="http://schemas.microsoft.com/office/powerpoint/2010/main" val="406989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a:ln>
            <a:solidFill>
              <a:schemeClr val="tx1"/>
            </a:solidFill>
          </a:ln>
        </p:spPr>
        <p:txBody>
          <a:bodyPr/>
          <a:lstStyle/>
          <a:p>
            <a:r>
              <a:rPr lang="en-GB" dirty="0" smtClean="0">
                <a:latin typeface="Segoe Print" panose="02000600000000000000" pitchFamily="2" charset="0"/>
              </a:rPr>
              <a:t>Impact:</a:t>
            </a:r>
            <a:endParaRPr lang="en-GB" dirty="0">
              <a:latin typeface="Segoe Print" panose="02000600000000000000" pitchFamily="2" charset="0"/>
            </a:endParaRPr>
          </a:p>
        </p:txBody>
      </p:sp>
      <p:sp>
        <p:nvSpPr>
          <p:cNvPr id="3" name="Content Placeholder 2"/>
          <p:cNvSpPr>
            <a:spLocks noGrp="1"/>
          </p:cNvSpPr>
          <p:nvPr>
            <p:ph idx="1"/>
          </p:nvPr>
        </p:nvSpPr>
        <p:spPr>
          <a:xfrm>
            <a:off x="251520" y="1628775"/>
            <a:ext cx="8712967" cy="4968577"/>
          </a:xfrm>
          <a:ln>
            <a:solidFill>
              <a:srgbClr val="FF0066"/>
            </a:solidFill>
          </a:ln>
        </p:spPr>
        <p:txBody>
          <a:bodyPr/>
          <a:lstStyle/>
          <a:p>
            <a:r>
              <a:rPr lang="en-GB" sz="2800" dirty="0" smtClean="0">
                <a:latin typeface="Comic Sans MS" panose="030F0702030302020204" pitchFamily="66" charset="0"/>
              </a:rPr>
              <a:t>Following our initial assemblies, there was a rise in the number of pupils reporting issues related to mental health.</a:t>
            </a:r>
          </a:p>
          <a:p>
            <a:r>
              <a:rPr lang="en-GB" sz="2800" dirty="0" smtClean="0">
                <a:latin typeface="Comic Sans MS" panose="030F0702030302020204" pitchFamily="66" charset="0"/>
              </a:rPr>
              <a:t>Over time, what we have found is that pupils come forward for help sooner.</a:t>
            </a:r>
          </a:p>
          <a:p>
            <a:r>
              <a:rPr lang="en-GB" sz="2800" dirty="0" smtClean="0">
                <a:latin typeface="Comic Sans MS" panose="030F0702030302020204" pitchFamily="66" charset="0"/>
              </a:rPr>
              <a:t>Reason: School has created an ethos where difficulties related to mental and emotional well being are discussed.  The stigma has been reduced.  It is NORMAL.</a:t>
            </a:r>
          </a:p>
          <a:p>
            <a:r>
              <a:rPr lang="en-GB" sz="2800" dirty="0" smtClean="0">
                <a:latin typeface="Comic Sans MS" panose="030F0702030302020204" pitchFamily="66" charset="0"/>
              </a:rPr>
              <a:t>***Staff are also willing to discuss experiences and feelings  </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556" y="260648"/>
            <a:ext cx="1019973" cy="103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89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08936"/>
            <a:ext cx="6984007" cy="743800"/>
          </a:xfrm>
          <a:solidFill>
            <a:srgbClr val="FF0066"/>
          </a:solidFill>
          <a:ln>
            <a:solidFill>
              <a:schemeClr val="tx1"/>
            </a:solidFill>
          </a:ln>
        </p:spPr>
        <p:txBody>
          <a:bodyPr/>
          <a:lstStyle/>
          <a:p>
            <a:r>
              <a:rPr lang="en-GB" dirty="0" smtClean="0">
                <a:latin typeface="Segoe Print" panose="02000600000000000000" pitchFamily="2" charset="0"/>
              </a:rPr>
              <a:t>What’s next?</a:t>
            </a:r>
            <a:endParaRPr lang="en-GB" dirty="0">
              <a:latin typeface="Segoe Print" panose="02000600000000000000" pitchFamily="2" charset="0"/>
            </a:endParaRPr>
          </a:p>
        </p:txBody>
      </p:sp>
      <p:sp>
        <p:nvSpPr>
          <p:cNvPr id="3" name="Content Placeholder 2"/>
          <p:cNvSpPr>
            <a:spLocks noGrp="1"/>
          </p:cNvSpPr>
          <p:nvPr>
            <p:ph idx="1"/>
          </p:nvPr>
        </p:nvSpPr>
        <p:spPr>
          <a:xfrm>
            <a:off x="468312" y="1196753"/>
            <a:ext cx="8424167" cy="5328592"/>
          </a:xfrm>
          <a:solidFill>
            <a:schemeClr val="tx1"/>
          </a:solidFill>
          <a:ln>
            <a:solidFill>
              <a:srgbClr val="FF0066"/>
            </a:solidFill>
          </a:ln>
        </p:spPr>
        <p:txBody>
          <a:bodyPr/>
          <a:lstStyle/>
          <a:p>
            <a:r>
              <a:rPr lang="en-GB" sz="2600" dirty="0" smtClean="0">
                <a:solidFill>
                  <a:schemeClr val="bg1"/>
                </a:solidFill>
                <a:latin typeface="Comic Sans MS" panose="030F0702030302020204" pitchFamily="66" charset="0"/>
              </a:rPr>
              <a:t>Developing outreach programme to more local primaries.</a:t>
            </a:r>
          </a:p>
          <a:p>
            <a:r>
              <a:rPr lang="en-GB" sz="2600" dirty="0" smtClean="0">
                <a:solidFill>
                  <a:schemeClr val="bg1"/>
                </a:solidFill>
                <a:latin typeface="Comic Sans MS" panose="030F0702030302020204" pitchFamily="66" charset="0"/>
              </a:rPr>
              <a:t>Pastoral evening inviting parents from schools in the local area.</a:t>
            </a:r>
          </a:p>
          <a:p>
            <a:r>
              <a:rPr lang="en-GB" sz="2600" dirty="0" smtClean="0">
                <a:solidFill>
                  <a:schemeClr val="bg1"/>
                </a:solidFill>
                <a:latin typeface="Comic Sans MS" panose="030F0702030302020204" pitchFamily="66" charset="0"/>
              </a:rPr>
              <a:t>Invite speakers from more local and national mental health charities into school to speak in assemblies </a:t>
            </a:r>
          </a:p>
          <a:p>
            <a:r>
              <a:rPr lang="en-GB" sz="2600" dirty="0" smtClean="0">
                <a:solidFill>
                  <a:schemeClr val="bg1"/>
                </a:solidFill>
                <a:latin typeface="Comic Sans MS" panose="030F0702030302020204" pitchFamily="66" charset="0"/>
              </a:rPr>
              <a:t>Appoint Ambassadors throughout the school years</a:t>
            </a:r>
          </a:p>
          <a:p>
            <a:r>
              <a:rPr lang="en-GB" sz="2600" dirty="0" smtClean="0">
                <a:solidFill>
                  <a:schemeClr val="bg1"/>
                </a:solidFill>
                <a:latin typeface="Comic Sans MS" panose="030F0702030302020204" pitchFamily="66" charset="0"/>
              </a:rPr>
              <a:t>Resilience programme at the beginning of Year 7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556" y="308936"/>
            <a:ext cx="1019973" cy="103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67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7200031" cy="792386"/>
          </a:xfrm>
          <a:ln>
            <a:solidFill>
              <a:srgbClr val="FF0066"/>
            </a:solidFill>
          </a:ln>
        </p:spPr>
        <p:txBody>
          <a:bodyPr/>
          <a:lstStyle/>
          <a:p>
            <a:r>
              <a:rPr lang="en-GB" dirty="0" smtClean="0">
                <a:latin typeface="Segoe Print" panose="02000600000000000000" pitchFamily="2" charset="0"/>
              </a:rPr>
              <a:t>Advice</a:t>
            </a:r>
            <a:endParaRPr lang="en-GB" dirty="0">
              <a:latin typeface="Segoe Print" panose="02000600000000000000" pitchFamily="2" charset="0"/>
            </a:endParaRPr>
          </a:p>
        </p:txBody>
      </p:sp>
      <p:sp>
        <p:nvSpPr>
          <p:cNvPr id="3" name="Content Placeholder 2"/>
          <p:cNvSpPr>
            <a:spLocks noGrp="1"/>
          </p:cNvSpPr>
          <p:nvPr>
            <p:ph idx="1"/>
          </p:nvPr>
        </p:nvSpPr>
        <p:spPr>
          <a:xfrm>
            <a:off x="468313" y="1292481"/>
            <a:ext cx="8130229" cy="5376880"/>
          </a:xfrm>
          <a:ln>
            <a:solidFill>
              <a:schemeClr val="tx1"/>
            </a:solidFill>
          </a:ln>
        </p:spPr>
        <p:txBody>
          <a:bodyPr/>
          <a:lstStyle/>
          <a:p>
            <a:r>
              <a:rPr lang="en-GB" sz="2400" dirty="0" smtClean="0">
                <a:latin typeface="Comic Sans MS" panose="030F0702030302020204" pitchFamily="66" charset="0"/>
              </a:rPr>
              <a:t>It HAS to be a whole school initiative but should be led by staff with a real interest in raising awareness and reducing stigma.</a:t>
            </a:r>
          </a:p>
          <a:p>
            <a:r>
              <a:rPr lang="en-GB" sz="2400" dirty="0" smtClean="0">
                <a:latin typeface="Comic Sans MS" panose="030F0702030302020204" pitchFamily="66" charset="0"/>
              </a:rPr>
              <a:t>ALL staff need training</a:t>
            </a:r>
          </a:p>
          <a:p>
            <a:r>
              <a:rPr lang="en-GB" sz="2400" dirty="0" smtClean="0">
                <a:latin typeface="Comic Sans MS" panose="030F0702030302020204" pitchFamily="66" charset="0"/>
              </a:rPr>
              <a:t>Get resources for free from Time To Change, Young Minds, Mind, Heads Together and other charities </a:t>
            </a:r>
          </a:p>
          <a:p>
            <a:r>
              <a:rPr lang="en-GB" sz="2400" dirty="0" smtClean="0">
                <a:latin typeface="Comic Sans MS" panose="030F0702030302020204" pitchFamily="66" charset="0"/>
              </a:rPr>
              <a:t>Have a clear long term vision but changing attitudes takes time and commitment.</a:t>
            </a:r>
          </a:p>
          <a:p>
            <a:r>
              <a:rPr lang="en-GB" sz="2400" dirty="0" smtClean="0">
                <a:latin typeface="Comic Sans MS" panose="030F0702030302020204" pitchFamily="66" charset="0"/>
              </a:rPr>
              <a:t>Your students are your greatest resource- use them!</a:t>
            </a:r>
          </a:p>
          <a:p>
            <a:r>
              <a:rPr lang="en-GB" sz="2400" dirty="0" err="1" smtClean="0">
                <a:solidFill>
                  <a:srgbClr val="00B0F0"/>
                </a:solidFill>
                <a:latin typeface="Comic Sans MS" panose="030F0702030302020204" pitchFamily="66" charset="0"/>
                <a:hlinkClick r:id="rId2"/>
              </a:rPr>
              <a:t>k.steadman@bishopveseys,bham.sch.uk</a:t>
            </a:r>
            <a:r>
              <a:rPr lang="en-GB" sz="2400" dirty="0" smtClean="0">
                <a:solidFill>
                  <a:srgbClr val="00B0F0"/>
                </a:solidFill>
                <a:latin typeface="Comic Sans MS" panose="030F0702030302020204" pitchFamily="66" charset="0"/>
              </a:rPr>
              <a:t>; </a:t>
            </a:r>
            <a:endParaRPr lang="en-GB" sz="2400" dirty="0" smtClean="0">
              <a:solidFill>
                <a:srgbClr val="FF0066"/>
              </a:solidFill>
              <a:latin typeface="Comic Sans MS" panose="030F0702030302020204"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56" y="260648"/>
            <a:ext cx="1019973" cy="103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7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6" y="315164"/>
            <a:ext cx="8229600" cy="809580"/>
          </a:xfrm>
          <a:solidFill>
            <a:schemeClr val="accent3">
              <a:lumMod val="20000"/>
              <a:lumOff val="80000"/>
            </a:schemeClr>
          </a:solidFill>
          <a:ln>
            <a:solidFill>
              <a:schemeClr val="tx1"/>
            </a:solidFill>
          </a:ln>
        </p:spPr>
        <p:txBody>
          <a:bodyPr/>
          <a:lstStyle/>
          <a:p>
            <a:r>
              <a:rPr lang="en-GB" dirty="0" smtClean="0">
                <a:latin typeface="Segoe Print" panose="02000600000000000000" pitchFamily="2" charset="0"/>
              </a:rPr>
              <a:t>The Background</a:t>
            </a:r>
            <a:endParaRPr lang="en-GB" dirty="0">
              <a:latin typeface="Segoe Print" panose="02000600000000000000" pitchFamily="2" charset="0"/>
            </a:endParaRPr>
          </a:p>
        </p:txBody>
      </p:sp>
      <p:sp>
        <p:nvSpPr>
          <p:cNvPr id="3" name="Content Placeholder 2"/>
          <p:cNvSpPr>
            <a:spLocks noGrp="1"/>
          </p:cNvSpPr>
          <p:nvPr>
            <p:ph idx="1"/>
          </p:nvPr>
        </p:nvSpPr>
        <p:spPr>
          <a:xfrm>
            <a:off x="251520" y="1268760"/>
            <a:ext cx="8435280" cy="4857403"/>
          </a:xfrm>
          <a:solidFill>
            <a:schemeClr val="accent5">
              <a:lumMod val="60000"/>
              <a:lumOff val="40000"/>
            </a:schemeClr>
          </a:solidFill>
          <a:ln>
            <a:solidFill>
              <a:schemeClr val="tx1"/>
            </a:solidFill>
          </a:ln>
        </p:spPr>
        <p:txBody>
          <a:bodyPr>
            <a:normAutofit fontScale="77500" lnSpcReduction="20000"/>
          </a:bodyPr>
          <a:lstStyle/>
          <a:p>
            <a:pPr algn="ctr"/>
            <a:r>
              <a:rPr lang="en-GB" b="1" dirty="0" smtClean="0">
                <a:solidFill>
                  <a:srgbClr val="FF0000"/>
                </a:solidFill>
                <a:latin typeface="Segoe Print" panose="02000600000000000000" pitchFamily="2" charset="0"/>
              </a:rPr>
              <a:t>Key: Proactive response to any issues student present</a:t>
            </a:r>
          </a:p>
          <a:p>
            <a:r>
              <a:rPr lang="en-GB" dirty="0">
                <a:latin typeface="Comic Sans MS" panose="030F0702030302020204" pitchFamily="66" charset="0"/>
              </a:rPr>
              <a:t>Began in 2009</a:t>
            </a:r>
          </a:p>
          <a:p>
            <a:r>
              <a:rPr lang="en-GB" dirty="0" smtClean="0">
                <a:latin typeface="Comic Sans MS" panose="030F0702030302020204" pitchFamily="66" charset="0"/>
              </a:rPr>
              <a:t>‘Time to Change’ link – used their posters, literature</a:t>
            </a:r>
          </a:p>
          <a:p>
            <a:r>
              <a:rPr lang="en-GB" dirty="0">
                <a:latin typeface="Comic Sans MS" panose="030F0702030302020204" pitchFamily="66" charset="0"/>
              </a:rPr>
              <a:t>A</a:t>
            </a:r>
            <a:r>
              <a:rPr lang="en-GB" dirty="0" smtClean="0">
                <a:latin typeface="Comic Sans MS" panose="030F0702030302020204" pitchFamily="66" charset="0"/>
              </a:rPr>
              <a:t>ssemblies on ‘Time to Change’ campaign, self-harm, eating disorders and stress.</a:t>
            </a:r>
          </a:p>
          <a:p>
            <a:r>
              <a:rPr lang="en-GB" dirty="0" smtClean="0">
                <a:latin typeface="Comic Sans MS" panose="030F0702030302020204" pitchFamily="66" charset="0"/>
              </a:rPr>
              <a:t>Staff </a:t>
            </a:r>
            <a:r>
              <a:rPr lang="en-GB" dirty="0">
                <a:latin typeface="Comic Sans MS" panose="030F0702030302020204" pitchFamily="66" charset="0"/>
              </a:rPr>
              <a:t>T</a:t>
            </a:r>
            <a:r>
              <a:rPr lang="en-GB" dirty="0" smtClean="0">
                <a:latin typeface="Comic Sans MS" panose="030F0702030302020204" pitchFamily="66" charset="0"/>
              </a:rPr>
              <a:t>raining </a:t>
            </a:r>
          </a:p>
          <a:p>
            <a:r>
              <a:rPr lang="en-GB" dirty="0" smtClean="0">
                <a:latin typeface="Comic Sans MS" panose="030F0702030302020204" pitchFamily="66" charset="0"/>
              </a:rPr>
              <a:t>In 2012, we attended a Time To Change course and became the first school in the Midlands to sign up to their campaign and became a partner school in 2013. </a:t>
            </a:r>
          </a:p>
          <a:p>
            <a:r>
              <a:rPr lang="en-GB" dirty="0" smtClean="0">
                <a:latin typeface="Comic Sans MS" panose="030F0702030302020204" pitchFamily="66" charset="0"/>
              </a:rPr>
              <a:t>In 2016, became part of Birmingham’s New Start programme   </a:t>
            </a:r>
            <a:endParaRPr lang="en-GB" dirty="0">
              <a:latin typeface="Comic Sans MS" panose="030F0702030302020204"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25535"/>
            <a:ext cx="944782" cy="95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68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i202.photobucket.com/albums/aa285/FREACE1/SilverGlitterStarsRigh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393297">
            <a:off x="-63530" y="-73454"/>
            <a:ext cx="1806350" cy="155925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39645" y="188640"/>
            <a:ext cx="7332755" cy="1224136"/>
          </a:xfrm>
          <a:ln w="57150">
            <a:solidFill>
              <a:schemeClr val="bg1">
                <a:lumMod val="50000"/>
              </a:schemeClr>
            </a:solidFill>
          </a:ln>
        </p:spPr>
        <p:txBody>
          <a:bodyPr>
            <a:noAutofit/>
          </a:bodyPr>
          <a:lstStyle/>
          <a:p>
            <a:pPr marL="285750" indent="-285750"/>
            <a:r>
              <a:rPr lang="en-GB" sz="2500" b="1" dirty="0" smtClean="0">
                <a:solidFill>
                  <a:srgbClr val="FF0066"/>
                </a:solidFill>
                <a:latin typeface="Comic Sans MS" pitchFamily="66" charset="0"/>
              </a:rPr>
              <a:t>‘Time to Change’</a:t>
            </a:r>
            <a:r>
              <a:rPr lang="en-GB" sz="2500" dirty="0" smtClean="0">
                <a:latin typeface="Comic Sans MS" pitchFamily="66" charset="0"/>
              </a:rPr>
              <a:t/>
            </a:r>
            <a:br>
              <a:rPr lang="en-GB" sz="2500" dirty="0" smtClean="0">
                <a:latin typeface="Comic Sans MS" pitchFamily="66" charset="0"/>
              </a:rPr>
            </a:br>
            <a:r>
              <a:rPr lang="en-GB" sz="2500" dirty="0" smtClean="0">
                <a:latin typeface="Comic Sans MS" pitchFamily="66" charset="0"/>
              </a:rPr>
              <a:t>AIM: To </a:t>
            </a:r>
            <a:r>
              <a:rPr lang="en-GB" sz="2500" dirty="0">
                <a:latin typeface="Comic Sans MS" panose="030F0702030302020204" pitchFamily="66" charset="0"/>
              </a:rPr>
              <a:t>promote awareness and reduce </a:t>
            </a:r>
            <a:r>
              <a:rPr lang="en-GB" sz="2500" dirty="0" smtClean="0">
                <a:latin typeface="Comic Sans MS" panose="030F0702030302020204" pitchFamily="66" charset="0"/>
              </a:rPr>
              <a:t>stigma</a:t>
            </a:r>
            <a:endParaRPr lang="en-GB" sz="2500" dirty="0"/>
          </a:p>
        </p:txBody>
      </p:sp>
      <p:pic>
        <p:nvPicPr>
          <p:cNvPr id="8" name="Picture 7" descr="http://i202.photobucket.com/albums/aa285/FREACE1/SilverGlitterStarsRigh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4285908" flipV="1">
            <a:off x="7479219" y="-91081"/>
            <a:ext cx="1727743" cy="15482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Ruth\AppData\Local\Packages\microsoft.windowscommunicationsapps_8wekyb3d8bbwe\LocalState\LiveComm\f7f1aa3a02af641e\120712-0049\Att\2000816a\1465897691731-121559162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18" y="1637393"/>
            <a:ext cx="8640960" cy="4824536"/>
          </a:xfrm>
          <a:prstGeom prst="rect">
            <a:avLst/>
          </a:prstGeom>
          <a:noFill/>
          <a:ln>
            <a:noFill/>
          </a:ln>
        </p:spPr>
      </p:pic>
    </p:spTree>
    <p:extLst>
      <p:ext uri="{BB962C8B-B14F-4D97-AF65-F5344CB8AC3E}">
        <p14:creationId xmlns:p14="http://schemas.microsoft.com/office/powerpoint/2010/main" val="488144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solidFill>
              <a:schemeClr val="tx1"/>
            </a:solidFill>
          </a:ln>
        </p:spPr>
        <p:txBody>
          <a:bodyPr/>
          <a:lstStyle/>
          <a:p>
            <a:r>
              <a:rPr lang="en-GB" dirty="0" smtClean="0">
                <a:latin typeface="Segoe Print" panose="02000600000000000000" pitchFamily="2" charset="0"/>
              </a:rPr>
              <a:t>The facts</a:t>
            </a:r>
            <a:endParaRPr lang="en-GB" dirty="0">
              <a:latin typeface="Segoe Print" panose="02000600000000000000" pitchFamily="2" charset="0"/>
            </a:endParaRPr>
          </a:p>
        </p:txBody>
      </p:sp>
      <p:sp>
        <p:nvSpPr>
          <p:cNvPr id="3" name="Content Placeholder 2"/>
          <p:cNvSpPr>
            <a:spLocks noGrp="1"/>
          </p:cNvSpPr>
          <p:nvPr>
            <p:ph idx="1"/>
          </p:nvPr>
        </p:nvSpPr>
        <p:spPr>
          <a:solidFill>
            <a:schemeClr val="accent4">
              <a:lumMod val="40000"/>
              <a:lumOff val="60000"/>
            </a:schemeClr>
          </a:solidFill>
          <a:ln>
            <a:solidFill>
              <a:srgbClr val="FF0000"/>
            </a:solidFill>
          </a:ln>
        </p:spPr>
        <p:txBody>
          <a:bodyPr>
            <a:normAutofit lnSpcReduction="10000"/>
          </a:bodyPr>
          <a:lstStyle/>
          <a:p>
            <a:r>
              <a:rPr lang="en-GB" dirty="0" smtClean="0">
                <a:latin typeface="Comic Sans MS" panose="030F0702030302020204" pitchFamily="66" charset="0"/>
              </a:rPr>
              <a:t>1 in 10 young people will suffer from a mental illness.</a:t>
            </a:r>
          </a:p>
          <a:p>
            <a:r>
              <a:rPr lang="en-GB" dirty="0" smtClean="0">
                <a:latin typeface="Comic Sans MS" panose="030F0702030302020204" pitchFamily="66" charset="0"/>
              </a:rPr>
              <a:t>That’s 3 in every average classroom. </a:t>
            </a:r>
          </a:p>
          <a:p>
            <a:r>
              <a:rPr lang="en-GB" dirty="0" smtClean="0">
                <a:latin typeface="Comic Sans MS" panose="030F0702030302020204" pitchFamily="66" charset="0"/>
              </a:rPr>
              <a:t>1 in 4 adults will suffer from a mental illness.</a:t>
            </a:r>
          </a:p>
          <a:p>
            <a:r>
              <a:rPr lang="en-GB" dirty="0" smtClean="0">
                <a:latin typeface="Comic Sans MS" panose="030F0702030302020204" pitchFamily="66" charset="0"/>
              </a:rPr>
              <a:t>Suicide is the second biggest cause of death in young men aged 14-25.</a:t>
            </a:r>
          </a:p>
          <a:p>
            <a:r>
              <a:rPr lang="en-GB" dirty="0">
                <a:latin typeface="Comic Sans MS" panose="030F0702030302020204" pitchFamily="66" charset="0"/>
                <a:hlinkClick r:id="rId2"/>
              </a:rPr>
              <a:t>https://</a:t>
            </a:r>
            <a:r>
              <a:rPr lang="en-GB" dirty="0" smtClean="0">
                <a:latin typeface="Comic Sans MS" panose="030F0702030302020204" pitchFamily="66" charset="0"/>
                <a:hlinkClick r:id="rId2"/>
              </a:rPr>
              <a:t>www.youtube.com/watch?v=SE5Ip60_HJk&amp;safe=active</a:t>
            </a:r>
            <a:endParaRPr lang="en-GB" dirty="0" smtClean="0">
              <a:latin typeface="Comic Sans MS" panose="030F0702030302020204" pitchFamily="66" charset="0"/>
            </a:endParaRPr>
          </a:p>
          <a:p>
            <a:endParaRPr lang="en-GB" dirty="0">
              <a:latin typeface="Comic Sans MS" panose="030F0702030302020204"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25535"/>
            <a:ext cx="944782" cy="95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05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029" y="65348"/>
            <a:ext cx="3696444" cy="2584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1341959"/>
            <a:ext cx="4896544" cy="4970591"/>
          </a:xfrm>
          <a:prstGeom prst="rect">
            <a:avLst/>
          </a:prstGeom>
          <a:solidFill>
            <a:srgbClr val="FF0066"/>
          </a:solidFill>
          <a:ln>
            <a:solidFill>
              <a:schemeClr val="tx1"/>
            </a:solidFill>
          </a:ln>
        </p:spPr>
        <p:txBody>
          <a:bodyPr wrap="square" rtlCol="0">
            <a:spAutoFit/>
          </a:bodyPr>
          <a:lstStyle/>
          <a:p>
            <a:pPr marL="285750" indent="-285750">
              <a:buFont typeface="Arial" panose="020B0604020202020204" pitchFamily="34" charset="0"/>
              <a:buChar char="•"/>
            </a:pPr>
            <a:r>
              <a:rPr lang="en-GB" sz="2300" dirty="0" smtClean="0">
                <a:solidFill>
                  <a:schemeClr val="bg1"/>
                </a:solidFill>
                <a:latin typeface="Comic Sans MS" panose="030F0702030302020204" pitchFamily="66" charset="0"/>
              </a:rPr>
              <a:t>Time to Change trained 25 members of the Lower Sixth.</a:t>
            </a:r>
          </a:p>
          <a:p>
            <a:pPr marL="285750" indent="-285750">
              <a:buFont typeface="Arial" panose="020B0604020202020204" pitchFamily="34" charset="0"/>
              <a:buChar char="•"/>
            </a:pPr>
            <a:endParaRPr lang="en-GB" sz="2300" dirty="0" smtClean="0">
              <a:solidFill>
                <a:schemeClr val="bg1"/>
              </a:solidFill>
              <a:latin typeface="Comic Sans MS" panose="030F0702030302020204" pitchFamily="66" charset="0"/>
            </a:endParaRPr>
          </a:p>
          <a:p>
            <a:pPr marL="285750" indent="-285750">
              <a:buFont typeface="Arial" panose="020B0604020202020204" pitchFamily="34" charset="0"/>
              <a:buChar char="•"/>
            </a:pPr>
            <a:r>
              <a:rPr lang="en-GB" sz="2300" dirty="0" smtClean="0">
                <a:solidFill>
                  <a:schemeClr val="bg1"/>
                </a:solidFill>
                <a:latin typeface="Comic Sans MS" panose="030F0702030302020204" pitchFamily="66" charset="0"/>
              </a:rPr>
              <a:t>These 25 students became our Mental Health Ambassadors.</a:t>
            </a:r>
          </a:p>
          <a:p>
            <a:pPr marL="285750" indent="-285750">
              <a:buFont typeface="Arial" panose="020B0604020202020204" pitchFamily="34" charset="0"/>
              <a:buChar char="•"/>
            </a:pPr>
            <a:endParaRPr lang="en-GB" sz="2300" dirty="0" smtClean="0">
              <a:solidFill>
                <a:schemeClr val="bg1"/>
              </a:solidFill>
              <a:latin typeface="Comic Sans MS" panose="030F0702030302020204" pitchFamily="66" charset="0"/>
            </a:endParaRPr>
          </a:p>
          <a:p>
            <a:pPr marL="285750" indent="-285750">
              <a:buFont typeface="Arial" panose="020B0604020202020204" pitchFamily="34" charset="0"/>
              <a:buChar char="•"/>
            </a:pPr>
            <a:r>
              <a:rPr lang="en-GB" sz="2300" dirty="0" smtClean="0">
                <a:solidFill>
                  <a:schemeClr val="bg1"/>
                </a:solidFill>
                <a:latin typeface="Comic Sans MS" panose="030F0702030302020204" pitchFamily="66" charset="0"/>
              </a:rPr>
              <a:t>Led assemblies across the three Key Stages of the school. </a:t>
            </a:r>
          </a:p>
          <a:p>
            <a:pPr marL="285750" indent="-285750">
              <a:buFont typeface="Arial" panose="020B0604020202020204" pitchFamily="34" charset="0"/>
              <a:buChar char="•"/>
            </a:pPr>
            <a:endParaRPr lang="en-GB" sz="2300" dirty="0" smtClean="0">
              <a:solidFill>
                <a:schemeClr val="bg1"/>
              </a:solidFill>
              <a:latin typeface="Comic Sans MS" panose="030F0702030302020204" pitchFamily="66" charset="0"/>
            </a:endParaRPr>
          </a:p>
          <a:p>
            <a:pPr marL="285750" indent="-285750">
              <a:buFont typeface="Arial" panose="020B0604020202020204" pitchFamily="34" charset="0"/>
              <a:buChar char="•"/>
            </a:pPr>
            <a:r>
              <a:rPr lang="en-GB" sz="2300" dirty="0" smtClean="0">
                <a:solidFill>
                  <a:schemeClr val="bg1"/>
                </a:solidFill>
                <a:latin typeface="Comic Sans MS" panose="030F0702030302020204" pitchFamily="66" charset="0"/>
              </a:rPr>
              <a:t>Two of the Ambassadors were selected to become Officers, a senior position of responsibility within the school. </a:t>
            </a: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p:txBody>
      </p:sp>
      <p:sp>
        <p:nvSpPr>
          <p:cNvPr id="3" name="TextBox 2"/>
          <p:cNvSpPr txBox="1"/>
          <p:nvPr/>
        </p:nvSpPr>
        <p:spPr>
          <a:xfrm>
            <a:off x="5292080" y="2636911"/>
            <a:ext cx="3696444" cy="2400657"/>
          </a:xfrm>
          <a:prstGeom prst="rect">
            <a:avLst/>
          </a:prstGeom>
          <a:noFill/>
        </p:spPr>
        <p:txBody>
          <a:bodyPr wrap="square" rtlCol="0">
            <a:spAutoFit/>
          </a:bodyPr>
          <a:lstStyle/>
          <a:p>
            <a:pPr algn="ctr"/>
            <a:r>
              <a:rPr lang="en-GB" sz="2500" dirty="0" smtClean="0">
                <a:latin typeface="Comic Sans MS" panose="030F0702030302020204" pitchFamily="66" charset="0"/>
              </a:rPr>
              <a:t>A Mental Health Awareness unit of work is incorporated into every year group and delivered through Citizenship lessons.</a:t>
            </a:r>
            <a:endParaRPr lang="en-GB" sz="2500" dirty="0">
              <a:latin typeface="Comic Sans MS" panose="030F0702030302020204" pitchFamily="66"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8640"/>
            <a:ext cx="944782" cy="95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0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A.Belcher\29. Mental Health 06.02.2014\Leighton Palmer White Signing his Ple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780928"/>
            <a:ext cx="2533674" cy="375637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P:\A.Belcher\29. Mental Health 06.02.2014\Mental Health Week 6th Formers Signing 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625237"/>
            <a:ext cx="5400600" cy="3920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202.photobucket.com/albums/aa285/FREACE1/SilverGlitterStarsRigh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393297">
            <a:off x="-63530" y="-73454"/>
            <a:ext cx="1806350" cy="155925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39645" y="188640"/>
            <a:ext cx="7332755" cy="2436596"/>
          </a:xfrm>
          <a:ln w="57150">
            <a:solidFill>
              <a:schemeClr val="bg1">
                <a:lumMod val="50000"/>
              </a:schemeClr>
            </a:solidFill>
          </a:ln>
        </p:spPr>
        <p:txBody>
          <a:bodyPr>
            <a:noAutofit/>
          </a:bodyPr>
          <a:lstStyle/>
          <a:p>
            <a:pPr marL="285750" indent="-285750"/>
            <a:r>
              <a:rPr lang="en-GB" sz="2500" b="1" dirty="0" smtClean="0">
                <a:solidFill>
                  <a:srgbClr val="FF0066"/>
                </a:solidFill>
                <a:latin typeface="Comic Sans MS" pitchFamily="66" charset="0"/>
              </a:rPr>
              <a:t>‘Time to Change’ Day </a:t>
            </a:r>
            <a:r>
              <a:rPr lang="en-GB" sz="2500" dirty="0" smtClean="0">
                <a:latin typeface="Comic Sans MS" pitchFamily="66" charset="0"/>
              </a:rPr>
              <a:t/>
            </a:r>
            <a:br>
              <a:rPr lang="en-GB" sz="2500" dirty="0" smtClean="0">
                <a:latin typeface="Comic Sans MS" pitchFamily="66" charset="0"/>
              </a:rPr>
            </a:br>
            <a:r>
              <a:rPr lang="en-GB" sz="2500" dirty="0" smtClean="0">
                <a:latin typeface="Comic Sans MS" pitchFamily="66" charset="0"/>
              </a:rPr>
              <a:t>AIM: To </a:t>
            </a:r>
            <a:r>
              <a:rPr lang="en-GB" sz="2500" dirty="0">
                <a:latin typeface="Comic Sans MS" panose="030F0702030302020204" pitchFamily="66" charset="0"/>
              </a:rPr>
              <a:t>promote awareness and reduce </a:t>
            </a:r>
            <a:r>
              <a:rPr lang="en-GB" sz="2500" dirty="0" smtClean="0">
                <a:latin typeface="Comic Sans MS" panose="030F0702030302020204" pitchFamily="66" charset="0"/>
              </a:rPr>
              <a:t>stigma</a:t>
            </a:r>
            <a:br>
              <a:rPr lang="en-GB" sz="2500" dirty="0" smtClean="0">
                <a:latin typeface="Comic Sans MS" panose="030F0702030302020204" pitchFamily="66" charset="0"/>
              </a:rPr>
            </a:br>
            <a:r>
              <a:rPr lang="en-GB" sz="2500" dirty="0">
                <a:latin typeface="Comic Sans MS" pitchFamily="66" charset="0"/>
              </a:rPr>
              <a:t>Badges, pens </a:t>
            </a:r>
            <a:r>
              <a:rPr lang="en-GB" sz="2500" dirty="0" err="1">
                <a:latin typeface="Comic Sans MS" pitchFamily="66" charset="0"/>
              </a:rPr>
              <a:t>etc</a:t>
            </a:r>
            <a:r>
              <a:rPr lang="en-GB" sz="2500" dirty="0">
                <a:latin typeface="Comic Sans MS" pitchFamily="66" charset="0"/>
              </a:rPr>
              <a:t> given </a:t>
            </a:r>
            <a:r>
              <a:rPr lang="en-GB" sz="2500" dirty="0" smtClean="0">
                <a:latin typeface="Comic Sans MS" panose="030F0702030302020204" pitchFamily="66" charset="0"/>
              </a:rPr>
              <a:t>out &amp; in </a:t>
            </a:r>
            <a:r>
              <a:rPr lang="en-GB" sz="2500" dirty="0">
                <a:latin typeface="Comic Sans MS" panose="030F0702030302020204" pitchFamily="66" charset="0"/>
              </a:rPr>
              <a:t>return, </a:t>
            </a:r>
            <a:r>
              <a:rPr lang="en-GB" sz="2500" dirty="0" smtClean="0">
                <a:latin typeface="Comic Sans MS" panose="030F0702030302020204" pitchFamily="66" charset="0"/>
              </a:rPr>
              <a:t>pupils pledged their support to reduce stigma </a:t>
            </a:r>
            <a:r>
              <a:rPr lang="en-GB" sz="2500" dirty="0">
                <a:latin typeface="Comic Sans MS" panose="030F0702030302020204" pitchFamily="66" charset="0"/>
              </a:rPr>
              <a:t>surrounding mental </a:t>
            </a:r>
            <a:r>
              <a:rPr lang="en-GB" sz="2500" dirty="0" smtClean="0">
                <a:latin typeface="Comic Sans MS" panose="030F0702030302020204" pitchFamily="66" charset="0"/>
              </a:rPr>
              <a:t>illness</a:t>
            </a:r>
            <a:endParaRPr lang="en-GB" sz="2500" dirty="0"/>
          </a:p>
        </p:txBody>
      </p:sp>
      <p:pic>
        <p:nvPicPr>
          <p:cNvPr id="8" name="Picture 7" descr="http://i202.photobucket.com/albums/aa285/FREACE1/SilverGlitterStarsRigh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285908" flipV="1">
            <a:off x="7479219" y="-91081"/>
            <a:ext cx="1727743" cy="154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670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i202.photobucket.com/albums/aa285/FREACE1/SilverGlitterStarsRigh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393297">
            <a:off x="-63530" y="-73454"/>
            <a:ext cx="1806350" cy="155925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39645" y="188640"/>
            <a:ext cx="7332755" cy="1224136"/>
          </a:xfrm>
          <a:ln w="57150">
            <a:solidFill>
              <a:schemeClr val="bg1">
                <a:lumMod val="50000"/>
              </a:schemeClr>
            </a:solidFill>
          </a:ln>
        </p:spPr>
        <p:txBody>
          <a:bodyPr>
            <a:noAutofit/>
          </a:bodyPr>
          <a:lstStyle/>
          <a:p>
            <a:pPr marL="285750" indent="-285750"/>
            <a:r>
              <a:rPr lang="en-GB" sz="2500" b="1" dirty="0" smtClean="0">
                <a:solidFill>
                  <a:srgbClr val="FF0066"/>
                </a:solidFill>
                <a:latin typeface="Comic Sans MS" pitchFamily="66" charset="0"/>
              </a:rPr>
              <a:t>‘Time to Change’ Day </a:t>
            </a:r>
            <a:r>
              <a:rPr lang="en-GB" sz="2500" dirty="0" smtClean="0">
                <a:latin typeface="Comic Sans MS" pitchFamily="66" charset="0"/>
              </a:rPr>
              <a:t/>
            </a:r>
            <a:br>
              <a:rPr lang="en-GB" sz="2500" dirty="0" smtClean="0">
                <a:latin typeface="Comic Sans MS" pitchFamily="66" charset="0"/>
              </a:rPr>
            </a:br>
            <a:r>
              <a:rPr lang="en-GB" sz="2500" dirty="0" smtClean="0">
                <a:latin typeface="Comic Sans MS" pitchFamily="66" charset="0"/>
              </a:rPr>
              <a:t>AIM: To </a:t>
            </a:r>
            <a:r>
              <a:rPr lang="en-GB" sz="2500" dirty="0">
                <a:latin typeface="Comic Sans MS" panose="030F0702030302020204" pitchFamily="66" charset="0"/>
              </a:rPr>
              <a:t>promote awareness and reduce </a:t>
            </a:r>
            <a:r>
              <a:rPr lang="en-GB" sz="2500" dirty="0" smtClean="0">
                <a:latin typeface="Comic Sans MS" panose="030F0702030302020204" pitchFamily="66" charset="0"/>
              </a:rPr>
              <a:t>stigma</a:t>
            </a:r>
            <a:endParaRPr lang="en-GB" sz="2500" dirty="0"/>
          </a:p>
        </p:txBody>
      </p:sp>
      <p:pic>
        <p:nvPicPr>
          <p:cNvPr id="8" name="Picture 7" descr="http://i202.photobucket.com/albums/aa285/FREACE1/SilverGlitterStarsRigh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4285908" flipV="1">
            <a:off x="7479219" y="-91081"/>
            <a:ext cx="1727743" cy="15482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uth\AppData\Local\Packages\microsoft.windowscommunicationsapps_8wekyb3d8bbwe\LocalState\LiveComm\f7f1aa3a02af641e\120712-0049\Att\2000816a\1465897669007-8983893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0" y="1769705"/>
            <a:ext cx="8987878" cy="505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644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i202.photobucket.com/albums/aa285/FREACE1/SilverGlitterStarsRigh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393297">
            <a:off x="-63530" y="-73454"/>
            <a:ext cx="1806350" cy="155925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39645" y="188640"/>
            <a:ext cx="7332755" cy="1224136"/>
          </a:xfrm>
          <a:ln w="57150">
            <a:solidFill>
              <a:schemeClr val="bg1">
                <a:lumMod val="50000"/>
              </a:schemeClr>
            </a:solidFill>
          </a:ln>
        </p:spPr>
        <p:txBody>
          <a:bodyPr>
            <a:noAutofit/>
          </a:bodyPr>
          <a:lstStyle/>
          <a:p>
            <a:pPr marL="285750" indent="-285750"/>
            <a:r>
              <a:rPr lang="en-GB" sz="2500" b="1" dirty="0" smtClean="0">
                <a:solidFill>
                  <a:srgbClr val="FF0066"/>
                </a:solidFill>
                <a:latin typeface="Comic Sans MS" pitchFamily="66" charset="0"/>
              </a:rPr>
              <a:t>‘Time to Change’ Day </a:t>
            </a:r>
            <a:r>
              <a:rPr lang="en-GB" sz="2500" dirty="0" smtClean="0">
                <a:latin typeface="Comic Sans MS" pitchFamily="66" charset="0"/>
              </a:rPr>
              <a:t/>
            </a:r>
            <a:br>
              <a:rPr lang="en-GB" sz="2500" dirty="0" smtClean="0">
                <a:latin typeface="Comic Sans MS" pitchFamily="66" charset="0"/>
              </a:rPr>
            </a:br>
            <a:r>
              <a:rPr lang="en-GB" sz="2500" dirty="0" smtClean="0">
                <a:latin typeface="Comic Sans MS" pitchFamily="66" charset="0"/>
              </a:rPr>
              <a:t>AIM: To </a:t>
            </a:r>
            <a:r>
              <a:rPr lang="en-GB" sz="2500" dirty="0">
                <a:latin typeface="Comic Sans MS" panose="030F0702030302020204" pitchFamily="66" charset="0"/>
              </a:rPr>
              <a:t>promote awareness and reduce </a:t>
            </a:r>
            <a:r>
              <a:rPr lang="en-GB" sz="2500" dirty="0" smtClean="0">
                <a:latin typeface="Comic Sans MS" panose="030F0702030302020204" pitchFamily="66" charset="0"/>
              </a:rPr>
              <a:t>stigma</a:t>
            </a:r>
            <a:endParaRPr lang="en-GB" sz="2500" dirty="0"/>
          </a:p>
        </p:txBody>
      </p:sp>
      <p:pic>
        <p:nvPicPr>
          <p:cNvPr id="8" name="Picture 7" descr="http://i202.photobucket.com/albums/aa285/FREACE1/SilverGlitterStarsRigh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4285908" flipV="1">
            <a:off x="7479219" y="-91081"/>
            <a:ext cx="1727743" cy="15482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Ruth\AppData\Local\Packages\microsoft.windowscommunicationsapps_8wekyb3d8bbwe\LocalState\LiveComm\f7f1aa3a02af641e\120712-0049\Att\200081fb\P10204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9634" y="2133589"/>
            <a:ext cx="3934335" cy="3373294"/>
          </a:xfrm>
          <a:prstGeom prst="rect">
            <a:avLst/>
          </a:prstGeom>
          <a:noFill/>
          <a:ln>
            <a:noFill/>
          </a:ln>
        </p:spPr>
      </p:pic>
      <p:pic>
        <p:nvPicPr>
          <p:cNvPr id="6" name="Picture 5" descr="C:\Users\Ruth\AppData\Local\Packages\microsoft.windowscommunicationsapps_8wekyb3d8bbwe\LocalState\LiveComm\f7f1aa3a02af641e\120712-0049\Att\200081fb\P102040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59110"/>
            <a:ext cx="5025995" cy="3722252"/>
          </a:xfrm>
          <a:prstGeom prst="rect">
            <a:avLst/>
          </a:prstGeom>
          <a:noFill/>
          <a:ln>
            <a:noFill/>
          </a:ln>
        </p:spPr>
      </p:pic>
    </p:spTree>
    <p:extLst>
      <p:ext uri="{BB962C8B-B14F-4D97-AF65-F5344CB8AC3E}">
        <p14:creationId xmlns:p14="http://schemas.microsoft.com/office/powerpoint/2010/main" val="542370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1031</Words>
  <Application>Microsoft Office PowerPoint</Application>
  <PresentationFormat>On-screen Show (4:3)</PresentationFormat>
  <Paragraphs>110</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Post-16 Term 2 Working with young people on the issue of mental health </vt:lpstr>
      <vt:lpstr>Mental Health- Raising Awareness and  Challenging Stigma</vt:lpstr>
      <vt:lpstr>The Background</vt:lpstr>
      <vt:lpstr>‘Time to Change’ AIM: To promote awareness and reduce stigma</vt:lpstr>
      <vt:lpstr>The facts</vt:lpstr>
      <vt:lpstr>PowerPoint Presentation</vt:lpstr>
      <vt:lpstr>‘Time to Change’ Day  AIM: To promote awareness and reduce stigma Badges, pens etc given out &amp; in return, pupils pledged their support to reduce stigma surrounding mental illness</vt:lpstr>
      <vt:lpstr>‘Time to Change’ Day  AIM: To promote awareness and reduce stigma</vt:lpstr>
      <vt:lpstr>‘Time to Change’ Day  AIM: To promote awareness and reduce stigma</vt:lpstr>
      <vt:lpstr>‘Time to Change’ Day  AIM: To promote awareness and reduce stigma</vt:lpstr>
      <vt:lpstr>We appeared on BBC Breakfast showcasing our actions towards ending mental health discrimination 3 students were filmed training pupils from Year 10 on how to reduce stigma </vt:lpstr>
      <vt:lpstr>PowerPoint Presentation</vt:lpstr>
      <vt:lpstr>PowerPoint Presentation</vt:lpstr>
      <vt:lpstr>Involving Lower Years</vt:lpstr>
      <vt:lpstr>PowerPoint Presentation</vt:lpstr>
      <vt:lpstr>PowerPoint Presentation</vt:lpstr>
      <vt:lpstr>PowerPoint Presentation</vt:lpstr>
      <vt:lpstr>Birmingham New Start </vt:lpstr>
      <vt:lpstr>Student suggestions</vt:lpstr>
      <vt:lpstr>Outside Experts</vt:lpstr>
      <vt:lpstr>Workshops</vt:lpstr>
      <vt:lpstr>Curriculum</vt:lpstr>
      <vt:lpstr>Impact:</vt:lpstr>
      <vt:lpstr>What’s next?</vt:lpstr>
      <vt:lpstr>Advice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Raising Awareness and  Challenging Stigma</dc:title>
  <dc:creator>K STEADMAN</dc:creator>
  <cp:lastModifiedBy>Service Birmingham</cp:lastModifiedBy>
  <cp:revision>37</cp:revision>
  <dcterms:created xsi:type="dcterms:W3CDTF">2016-05-16T10:57:54Z</dcterms:created>
  <dcterms:modified xsi:type="dcterms:W3CDTF">2018-11-19T13:32:46Z</dcterms:modified>
</cp:coreProperties>
</file>