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58" r:id="rId3"/>
    <p:sldId id="259" r:id="rId4"/>
    <p:sldId id="260" r:id="rId5"/>
    <p:sldId id="261" r:id="rId6"/>
    <p:sldId id="267" r:id="rId7"/>
    <p:sldId id="262" r:id="rId8"/>
    <p:sldId id="263" r:id="rId9"/>
    <p:sldId id="268"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121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088-CDBF-4B23-A996-16BB101B1045}"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43F48-28D4-4E8A-96BF-C9BFE8A03B43}" type="slidenum">
              <a:rPr lang="en-US" smtClean="0"/>
              <a:t>‹#›</a:t>
            </a:fld>
            <a:endParaRPr lang="en-US"/>
          </a:p>
        </p:txBody>
      </p:sp>
    </p:spTree>
    <p:extLst>
      <p:ext uri="{BB962C8B-B14F-4D97-AF65-F5344CB8AC3E}">
        <p14:creationId xmlns:p14="http://schemas.microsoft.com/office/powerpoint/2010/main" val="76835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5C2A7-0D87-4C2A-9113-30A7A1C08BE0}" type="slidenum">
              <a:rPr lang="en-GB" smtClean="0"/>
              <a:t>2</a:t>
            </a:fld>
            <a:endParaRPr lang="en-GB"/>
          </a:p>
        </p:txBody>
      </p:sp>
    </p:spTree>
    <p:extLst>
      <p:ext uri="{BB962C8B-B14F-4D97-AF65-F5344CB8AC3E}">
        <p14:creationId xmlns:p14="http://schemas.microsoft.com/office/powerpoint/2010/main" val="123362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5C2A7-0D87-4C2A-9113-30A7A1C08BE0}" type="slidenum">
              <a:rPr lang="en-GB" smtClean="0"/>
              <a:t>5</a:t>
            </a:fld>
            <a:endParaRPr lang="en-GB"/>
          </a:p>
        </p:txBody>
      </p:sp>
    </p:spTree>
    <p:extLst>
      <p:ext uri="{BB962C8B-B14F-4D97-AF65-F5344CB8AC3E}">
        <p14:creationId xmlns:p14="http://schemas.microsoft.com/office/powerpoint/2010/main" val="201833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5714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29596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5802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6887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9AA3E-892B-4788-9E4A-6F91BB570B8B}"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084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9AA3E-892B-4788-9E4A-6F91BB570B8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484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9AA3E-892B-4788-9E4A-6F91BB570B8B}"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713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9AA3E-892B-4788-9E4A-6F91BB570B8B}"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66979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AA3E-892B-4788-9E4A-6F91BB570B8B}"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127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835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62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AA3E-892B-4788-9E4A-6F91BB570B8B}"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A5DB-1AA8-4465-BA23-BBD2826EF6D8}" type="slidenum">
              <a:rPr lang="en-US" smtClean="0"/>
              <a:t>‹#›</a:t>
            </a:fld>
            <a:endParaRPr lang="en-US"/>
          </a:p>
        </p:txBody>
      </p:sp>
    </p:spTree>
    <p:extLst>
      <p:ext uri="{BB962C8B-B14F-4D97-AF65-F5344CB8AC3E}">
        <p14:creationId xmlns:p14="http://schemas.microsoft.com/office/powerpoint/2010/main" val="3546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yisha.ali@birmingham.gov.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integr8bristol/" TargetMode="External"/><Relationship Id="rId7" Type="http://schemas.openxmlformats.org/officeDocument/2006/relationships/image" Target="../media/image12.png"/><Relationship Id="rId2" Type="http://schemas.openxmlformats.org/officeDocument/2006/relationships/hyperlink" Target="http://integratebristol.org.uk/" TargetMode="Externa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twitter.com/FGMsilentscream"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oudmouth.co.uk/programmes/programme/working-for-marc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wO6yRKlDKLA" TargetMode="External"/><Relationship Id="rId5" Type="http://schemas.openxmlformats.org/officeDocument/2006/relationships/hyperlink" Target="https://www.youtube.com/watch?v=h_Xh5MXA7yY" TargetMode="External"/><Relationship Id="rId4" Type="http://schemas.openxmlformats.org/officeDocument/2006/relationships/hyperlink" Target="http://www.karmanirvana.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url?sa=i&amp;rct=j&amp;q=&amp;esrc=s&amp;source=images&amp;cd=&amp;cad=rja&amp;uact=8&amp;ved=0ahUKEwjz6PuDs8DXAhUBvRQKHVuQCXYQjRwIBw&amp;url=http://www.expectrespectsurvey.com/&amp;psig=AOvVaw1d75VXlGs0xnX0SP_DUoY7&amp;ust=151082907212676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1877402"/>
            <a:ext cx="10515600" cy="1325563"/>
          </a:xfrm>
        </p:spPr>
        <p:txBody>
          <a:bodyPr>
            <a:normAutofit/>
          </a:bodyPr>
          <a:lstStyle/>
          <a:p>
            <a:pPr algn="ctr"/>
            <a:r>
              <a:rPr lang="en-GB" sz="4800" b="1" dirty="0" smtClean="0"/>
              <a:t>Post-16 Curriculum Group Meeting</a:t>
            </a:r>
            <a:endParaRPr lang="en-GB" sz="4800" b="1" dirty="0"/>
          </a:p>
        </p:txBody>
      </p:sp>
      <p:sp>
        <p:nvSpPr>
          <p:cNvPr id="3" name="Content Placeholder 2"/>
          <p:cNvSpPr>
            <a:spLocks noGrp="1"/>
          </p:cNvSpPr>
          <p:nvPr>
            <p:ph idx="1"/>
          </p:nvPr>
        </p:nvSpPr>
        <p:spPr>
          <a:xfrm>
            <a:off x="779585" y="3267564"/>
            <a:ext cx="10515600" cy="4351338"/>
          </a:xfrm>
        </p:spPr>
        <p:txBody>
          <a:bodyPr/>
          <a:lstStyle/>
          <a:p>
            <a:pPr marL="0" indent="0" algn="ctr">
              <a:buNone/>
            </a:pPr>
            <a:r>
              <a:rPr lang="en-GB" sz="3200" b="1" dirty="0" smtClean="0"/>
              <a:t>Ayisha Ali</a:t>
            </a:r>
          </a:p>
          <a:p>
            <a:pPr marL="0" indent="0" algn="ctr">
              <a:buNone/>
            </a:pPr>
            <a:endParaRPr lang="en-GB" sz="3200" b="1" dirty="0" smtClean="0"/>
          </a:p>
          <a:p>
            <a:pPr marL="0" indent="0" algn="ctr">
              <a:buNone/>
            </a:pPr>
            <a:r>
              <a:rPr lang="en-GB" dirty="0" smtClean="0"/>
              <a:t>Education Resilience Team- Curriculum, Teaching &amp; Learning</a:t>
            </a:r>
          </a:p>
          <a:p>
            <a:pPr marL="0" indent="0" algn="ctr">
              <a:buNone/>
            </a:pPr>
            <a:r>
              <a:rPr lang="en-GB" dirty="0" smtClean="0">
                <a:hlinkClick r:id="rId2"/>
              </a:rPr>
              <a:t>Ayisha.ali@birmingham.gov.uk</a:t>
            </a:r>
            <a:endParaRPr lang="en-GB" dirty="0" smtClean="0"/>
          </a:p>
          <a:p>
            <a:pPr marL="0" indent="0">
              <a:buNone/>
            </a:pPr>
            <a:endParaRPr lang="en-GB" dirty="0"/>
          </a:p>
        </p:txBody>
      </p:sp>
      <p:pic>
        <p:nvPicPr>
          <p:cNvPr id="4" name="Picture 2" descr="Image result for birmingham city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248" y="611820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0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1616079"/>
            <a:ext cx="11547230" cy="1325563"/>
          </a:xfrm>
        </p:spPr>
        <p:txBody>
          <a:bodyPr>
            <a:noAutofit/>
          </a:bodyPr>
          <a:lstStyle/>
          <a:p>
            <a:r>
              <a:rPr lang="en-GB" sz="4800" b="1" dirty="0" smtClean="0"/>
              <a:t>Building Resilience, Community Cohesion &amp; Mentoring</a:t>
            </a:r>
            <a:br>
              <a:rPr lang="en-GB" sz="4800" b="1" dirty="0" smtClean="0"/>
            </a:br>
            <a:r>
              <a:rPr lang="en-GB" sz="4800" b="1" dirty="0"/>
              <a:t/>
            </a:r>
            <a:br>
              <a:rPr lang="en-GB" sz="4800" b="1" dirty="0"/>
            </a:br>
            <a:r>
              <a:rPr lang="en-GB" sz="4800" b="1" dirty="0" smtClean="0"/>
              <a:t>Mohammed </a:t>
            </a:r>
            <a:r>
              <a:rPr lang="en-GB" sz="4800" b="1" dirty="0" err="1" smtClean="0"/>
              <a:t>Ashfaq</a:t>
            </a:r>
            <a:endParaRPr lang="en-GB"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029" y="5280595"/>
            <a:ext cx="1688123" cy="108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60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4294967295"/>
          </p:nvPr>
        </p:nvSpPr>
        <p:spPr>
          <a:xfrm>
            <a:off x="531812" y="3201274"/>
            <a:ext cx="230830" cy="370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111" name="Shape 111"/>
          <p:cNvSpPr>
            <a:spLocks noGrp="1"/>
          </p:cNvSpPr>
          <p:nvPr>
            <p:ph type="title"/>
          </p:nvPr>
        </p:nvSpPr>
        <p:spPr>
          <a:xfrm>
            <a:off x="1828800" y="3572114"/>
            <a:ext cx="9675814" cy="1610891"/>
          </a:xfrm>
          <a:prstGeom prst="rect">
            <a:avLst/>
          </a:prstGeom>
        </p:spPr>
        <p:txBody>
          <a:bodyPr>
            <a:normAutofit fontScale="90000"/>
          </a:bodyPr>
          <a:lstStyle/>
          <a:p>
            <a:pPr defTabSz="379475">
              <a:defRPr sz="2656"/>
            </a:pPr>
            <a:r>
              <a:rPr dirty="0"/>
              <a:t/>
            </a:r>
            <a:br>
              <a:rPr dirty="0"/>
            </a:br>
            <a:r>
              <a:rPr dirty="0"/>
              <a:t/>
            </a:r>
            <a:br>
              <a:rPr dirty="0"/>
            </a:br>
            <a:r>
              <a:rPr dirty="0"/>
              <a:t/>
            </a:r>
            <a:br>
              <a:rPr dirty="0"/>
            </a:br>
            <a:r>
              <a:rPr lang="en-GB" dirty="0" smtClean="0"/>
              <a:t/>
            </a:r>
            <a:br>
              <a:rPr lang="en-GB" dirty="0" smtClean="0"/>
            </a:br>
            <a:r>
              <a:rPr lang="en-GB" dirty="0"/>
              <a:t/>
            </a:r>
            <a:br>
              <a:rPr lang="en-GB" dirty="0"/>
            </a:br>
            <a:r>
              <a:rPr lang="en-GB" dirty="0" smtClean="0"/>
              <a:t/>
            </a:r>
            <a:br>
              <a:rPr lang="en-GB" dirty="0" smtClean="0"/>
            </a:br>
            <a:r>
              <a:rPr sz="3600" dirty="0" smtClean="0">
                <a:latin typeface="Avenir Book" charset="0"/>
                <a:ea typeface="Avenir Book" charset="0"/>
                <a:cs typeface="Avenir Book" charset="0"/>
              </a:rPr>
              <a:t>Peer education</a:t>
            </a:r>
            <a:r>
              <a:rPr lang="en-GB" sz="3600" dirty="0" smtClean="0">
                <a:latin typeface="Avenir Book" charset="0"/>
                <a:ea typeface="Avenir Book" charset="0"/>
                <a:cs typeface="Avenir Book" charset="0"/>
              </a:rPr>
              <a:t> and training for front line professionals. </a:t>
            </a:r>
            <a:r>
              <a:rPr sz="3237" dirty="0"/>
              <a:t/>
            </a:r>
            <a:br>
              <a:rPr sz="3237" dirty="0"/>
            </a:br>
            <a:endParaRPr sz="3237" dirty="0"/>
          </a:p>
        </p:txBody>
      </p:sp>
      <p:sp>
        <p:nvSpPr>
          <p:cNvPr id="112" name="Shape 112"/>
          <p:cNvSpPr>
            <a:spLocks noGrp="1"/>
          </p:cNvSpPr>
          <p:nvPr>
            <p:ph type="body" sz="quarter" idx="1"/>
          </p:nvPr>
        </p:nvSpPr>
        <p:spPr>
          <a:xfrm>
            <a:off x="7760351" y="4746381"/>
            <a:ext cx="4281827" cy="436625"/>
          </a:xfrm>
          <a:prstGeom prst="rect">
            <a:avLst/>
          </a:prstGeom>
          <a:solidFill>
            <a:srgbClr val="FFFFFF"/>
          </a:solidFill>
        </p:spPr>
        <p:txBody>
          <a:bodyPr/>
          <a:lstStyle>
            <a:lvl1pPr defTabSz="429768">
              <a:spcBef>
                <a:spcPts val="900"/>
              </a:spcBef>
              <a:defRPr sz="2256" b="1" u="sng">
                <a:solidFill>
                  <a:srgbClr val="000000"/>
                </a:solidFill>
                <a:uFill>
                  <a:solidFill>
                    <a:srgbClr val="000000"/>
                  </a:solidFill>
                </a:uFill>
                <a:hlinkClick r:id="rId2"/>
              </a:defRPr>
            </a:lvl1pPr>
          </a:lstStyle>
          <a:p>
            <a:pPr>
              <a:defRPr u="none">
                <a:solidFill>
                  <a:srgbClr val="006699"/>
                </a:solidFill>
                <a:uFillTx/>
              </a:defRPr>
            </a:pPr>
            <a:r>
              <a:rPr u="sng" dirty="0" smtClean="0">
                <a:solidFill>
                  <a:srgbClr val="000000"/>
                </a:solidFill>
                <a:uFill>
                  <a:solidFill>
                    <a:srgbClr val="000000"/>
                  </a:solidFill>
                </a:uFill>
                <a:latin typeface="Arial Narrow" charset="0"/>
                <a:ea typeface="Arial Narrow" charset="0"/>
                <a:cs typeface="Arial Narrow" charset="0"/>
                <a:hlinkClick r:id="rId2"/>
              </a:rPr>
              <a:t>www.integrate</a:t>
            </a:r>
            <a:r>
              <a:rPr lang="en-GB" u="sng" dirty="0" smtClean="0">
                <a:solidFill>
                  <a:srgbClr val="000000"/>
                </a:solidFill>
                <a:uFill>
                  <a:solidFill>
                    <a:srgbClr val="000000"/>
                  </a:solidFill>
                </a:uFill>
                <a:latin typeface="Arial Narrow" charset="0"/>
                <a:ea typeface="Arial Narrow" charset="0"/>
                <a:cs typeface="Arial Narrow" charset="0"/>
                <a:hlinkClick r:id="rId2"/>
              </a:rPr>
              <a:t>uk</a:t>
            </a:r>
            <a:r>
              <a:rPr u="sng" dirty="0" smtClean="0">
                <a:solidFill>
                  <a:srgbClr val="000000"/>
                </a:solidFill>
                <a:uFill>
                  <a:solidFill>
                    <a:srgbClr val="000000"/>
                  </a:solidFill>
                </a:uFill>
                <a:latin typeface="Arial Narrow" charset="0"/>
                <a:ea typeface="Arial Narrow" charset="0"/>
                <a:cs typeface="Arial Narrow" charset="0"/>
                <a:hlinkClick r:id="rId2"/>
              </a:rPr>
              <a:t>.org</a:t>
            </a:r>
            <a:endParaRPr u="sng" dirty="0">
              <a:solidFill>
                <a:srgbClr val="000000"/>
              </a:solidFill>
              <a:uFill>
                <a:solidFill>
                  <a:srgbClr val="000000"/>
                </a:solidFill>
              </a:uFill>
              <a:latin typeface="Arial Narrow" charset="0"/>
              <a:ea typeface="Arial Narrow" charset="0"/>
              <a:cs typeface="Arial Narrow" charset="0"/>
              <a:hlinkClick r:id="rId2"/>
            </a:endParaRPr>
          </a:p>
        </p:txBody>
      </p:sp>
      <p:grpSp>
        <p:nvGrpSpPr>
          <p:cNvPr id="122" name="Group 122"/>
          <p:cNvGrpSpPr/>
          <p:nvPr/>
        </p:nvGrpSpPr>
        <p:grpSpPr>
          <a:xfrm>
            <a:off x="2780350" y="5696318"/>
            <a:ext cx="6649401" cy="771147"/>
            <a:chOff x="0" y="0"/>
            <a:chExt cx="6649400" cy="771146"/>
          </a:xfrm>
        </p:grpSpPr>
        <p:grpSp>
          <p:nvGrpSpPr>
            <p:cNvPr id="120" name="Group 120"/>
            <p:cNvGrpSpPr/>
            <p:nvPr/>
          </p:nvGrpSpPr>
          <p:grpSpPr>
            <a:xfrm>
              <a:off x="906940" y="3649"/>
              <a:ext cx="5742461" cy="717265"/>
              <a:chOff x="0" y="0"/>
              <a:chExt cx="5742460" cy="717264"/>
            </a:xfrm>
          </p:grpSpPr>
          <p:grpSp>
            <p:nvGrpSpPr>
              <p:cNvPr id="115" name="Group 115"/>
              <p:cNvGrpSpPr/>
              <p:nvPr/>
            </p:nvGrpSpPr>
            <p:grpSpPr>
              <a:xfrm>
                <a:off x="3466239" y="152788"/>
                <a:ext cx="2276221" cy="462281"/>
                <a:chOff x="0" y="0"/>
                <a:chExt cx="2276219" cy="462280"/>
              </a:xfrm>
            </p:grpSpPr>
            <p:sp>
              <p:nvSpPr>
                <p:cNvPr id="113" name="Shape 113"/>
                <p:cNvSpPr/>
                <p:nvPr/>
              </p:nvSpPr>
              <p:spPr>
                <a:xfrm>
                  <a:off x="0" y="0"/>
                  <a:ext cx="2276220" cy="457200"/>
                </a:xfrm>
                <a:prstGeom prst="rect">
                  <a:avLst/>
                </a:prstGeom>
                <a:solidFill>
                  <a:srgbClr val="FFFFFF"/>
                </a:solidFill>
                <a:ln w="12700" cap="flat">
                  <a:noFill/>
                  <a:miter lim="400000"/>
                </a:ln>
                <a:effectLst/>
              </p:spPr>
              <p:txBody>
                <a:bodyPr wrap="square" lIns="45719" tIns="45719" rIns="45719" bIns="45719" numCol="1" anchor="t">
                  <a:noAutofit/>
                </a:bodyPr>
                <a:lstStyle/>
                <a:p>
                  <a:pPr defTabSz="914400">
                    <a:defRPr b="1">
                      <a:solidFill>
                        <a:srgbClr val="006699"/>
                      </a:solidFill>
                      <a:latin typeface="+mj-lt"/>
                      <a:ea typeface="+mj-ea"/>
                      <a:cs typeface="+mj-cs"/>
                      <a:sym typeface="Helvetica"/>
                    </a:defRPr>
                  </a:pPr>
                  <a:endParaRPr/>
                </a:p>
              </p:txBody>
            </p:sp>
            <p:sp>
              <p:nvSpPr>
                <p:cNvPr id="114" name="Shape 114"/>
                <p:cNvSpPr/>
                <p:nvPr/>
              </p:nvSpPr>
              <p:spPr>
                <a:xfrm>
                  <a:off x="0" y="0"/>
                  <a:ext cx="2276220" cy="462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defTabSz="914400">
                    <a:defRPr b="1">
                      <a:solidFill>
                        <a:srgbClr val="006699"/>
                      </a:solidFill>
                      <a:latin typeface="+mj-lt"/>
                      <a:ea typeface="+mj-ea"/>
                      <a:cs typeface="+mj-cs"/>
                      <a:sym typeface="Helvetica"/>
                    </a:defRPr>
                  </a:lvl1pPr>
                </a:lstStyle>
                <a:p>
                  <a:r>
                    <a:rPr dirty="0"/>
                    <a:t>Integrate </a:t>
                  </a:r>
                  <a:r>
                    <a:rPr lang="en-GB" dirty="0" smtClean="0"/>
                    <a:t>UK</a:t>
                  </a:r>
                  <a:endParaRPr dirty="0"/>
                </a:p>
              </p:txBody>
            </p:sp>
          </p:grpSp>
          <p:grpSp>
            <p:nvGrpSpPr>
              <p:cNvPr id="118" name="Group 118"/>
              <p:cNvGrpSpPr/>
              <p:nvPr/>
            </p:nvGrpSpPr>
            <p:grpSpPr>
              <a:xfrm>
                <a:off x="-1" y="122391"/>
                <a:ext cx="2362201" cy="462282"/>
                <a:chOff x="0" y="0"/>
                <a:chExt cx="2362200" cy="462280"/>
              </a:xfrm>
            </p:grpSpPr>
            <p:sp>
              <p:nvSpPr>
                <p:cNvPr id="116" name="Shape 116"/>
                <p:cNvSpPr/>
                <p:nvPr/>
              </p:nvSpPr>
              <p:spPr>
                <a:xfrm>
                  <a:off x="0" y="0"/>
                  <a:ext cx="2362200" cy="457200"/>
                </a:xfrm>
                <a:prstGeom prst="rect">
                  <a:avLst/>
                </a:prstGeom>
                <a:solidFill>
                  <a:srgbClr val="FFFFFF"/>
                </a:solidFill>
                <a:ln w="12700" cap="flat">
                  <a:noFill/>
                  <a:miter lim="400000"/>
                </a:ln>
                <a:effectLst/>
              </p:spPr>
              <p:txBody>
                <a:bodyPr wrap="square" lIns="45719" tIns="45719" rIns="45719" bIns="45719" numCol="1" anchor="t">
                  <a:noAutofit/>
                </a:bodyPr>
                <a:lstStyle/>
                <a:p>
                  <a:pPr defTabSz="914400"/>
                  <a:endParaRPr/>
                </a:p>
              </p:txBody>
            </p:sp>
            <p:sp>
              <p:nvSpPr>
                <p:cNvPr id="117" name="Shape 117"/>
                <p:cNvSpPr/>
                <p:nvPr/>
              </p:nvSpPr>
              <p:spPr>
                <a:xfrm>
                  <a:off x="0" y="0"/>
                  <a:ext cx="2362200" cy="462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defTabSz="914400">
                    <a:defRPr b="1">
                      <a:solidFill>
                        <a:srgbClr val="006699"/>
                      </a:solidFill>
                      <a:latin typeface="+mj-lt"/>
                      <a:ea typeface="+mj-ea"/>
                      <a:cs typeface="+mj-cs"/>
                      <a:sym typeface="Helvetica"/>
                    </a:defRPr>
                  </a:lvl1pPr>
                </a:lstStyle>
                <a:p>
                  <a:r>
                    <a:rPr dirty="0" smtClean="0"/>
                    <a:t>@</a:t>
                  </a:r>
                  <a:r>
                    <a:rPr lang="en-GB" dirty="0" smtClean="0"/>
                    <a:t>_</a:t>
                  </a:r>
                  <a:r>
                    <a:rPr lang="en-GB" dirty="0" err="1" smtClean="0"/>
                    <a:t>IntegrateUK</a:t>
                  </a:r>
                  <a:endParaRPr dirty="0"/>
                </a:p>
              </p:txBody>
            </p:sp>
          </p:grpSp>
          <p:pic>
            <p:nvPicPr>
              <p:cNvPr id="119" name="image3.jpg" descr="facebook.jpeg">
                <a:hlinkClick r:id="rId3"/>
              </p:cNvPr>
              <p:cNvPicPr>
                <a:picLocks noChangeAspect="1"/>
              </p:cNvPicPr>
              <p:nvPr/>
            </p:nvPicPr>
            <p:blipFill>
              <a:blip r:embed="rId4">
                <a:extLst/>
              </a:blip>
              <a:stretch>
                <a:fillRect/>
              </a:stretch>
            </p:blipFill>
            <p:spPr>
              <a:xfrm>
                <a:off x="2467411" y="0"/>
                <a:ext cx="1080710" cy="717265"/>
              </a:xfrm>
              <a:prstGeom prst="rect">
                <a:avLst/>
              </a:prstGeom>
              <a:ln w="12700" cap="flat">
                <a:noFill/>
                <a:miter lim="400000"/>
              </a:ln>
              <a:effectLst/>
            </p:spPr>
          </p:pic>
        </p:grpSp>
        <p:pic>
          <p:nvPicPr>
            <p:cNvPr id="121" name="image2.jpg" descr="twitter.jpeg">
              <a:hlinkClick r:id="rId5"/>
            </p:cNvPr>
            <p:cNvPicPr>
              <a:picLocks noChangeAspect="1"/>
            </p:cNvPicPr>
            <p:nvPr/>
          </p:nvPicPr>
          <p:blipFill>
            <a:blip r:embed="rId6">
              <a:extLst/>
            </a:blip>
            <a:srcRect/>
            <a:stretch>
              <a:fillRect/>
            </a:stretch>
          </p:blipFill>
          <p:spPr>
            <a:xfrm>
              <a:off x="0" y="0"/>
              <a:ext cx="1029520" cy="771147"/>
            </a:xfrm>
            <a:prstGeom prst="rect">
              <a:avLst/>
            </a:prstGeom>
            <a:ln w="12700" cap="flat">
              <a:noFill/>
              <a:miter lim="400000"/>
            </a:ln>
            <a:effectLst/>
          </p:spPr>
        </p:pic>
      </p:grpSp>
      <p:pic>
        <p:nvPicPr>
          <p:cNvPr id="17" name="Picture 16" descr="int-uk-logo_blue.png"/>
          <p:cNvPicPr>
            <a:picLocks noChangeAspect="1"/>
          </p:cNvPicPr>
          <p:nvPr/>
        </p:nvPicPr>
        <p:blipFill>
          <a:blip r:embed="rId7" cstate="print"/>
          <a:stretch>
            <a:fillRect/>
          </a:stretch>
        </p:blipFill>
        <p:spPr>
          <a:xfrm>
            <a:off x="9279931" y="601579"/>
            <a:ext cx="2762247" cy="564120"/>
          </a:xfrm>
          <a:prstGeom prst="rect">
            <a:avLst/>
          </a:prstGeom>
        </p:spPr>
      </p:pic>
    </p:spTree>
    <p:extLst>
      <p:ext uri="{BB962C8B-B14F-4D97-AF65-F5344CB8AC3E}">
        <p14:creationId xmlns:p14="http://schemas.microsoft.com/office/powerpoint/2010/main" val="386677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sldNum" sz="quarter" idx="4294967295"/>
          </p:nvPr>
        </p:nvSpPr>
        <p:spPr>
          <a:xfrm>
            <a:off x="531812" y="3201274"/>
            <a:ext cx="230830" cy="370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128" name="Shape 128"/>
          <p:cNvSpPr>
            <a:spLocks noGrp="1"/>
          </p:cNvSpPr>
          <p:nvPr>
            <p:ph type="body" idx="1"/>
          </p:nvPr>
        </p:nvSpPr>
        <p:spPr>
          <a:xfrm>
            <a:off x="1873771" y="1813811"/>
            <a:ext cx="9630842" cy="4512874"/>
          </a:xfrm>
          <a:prstGeom prst="rect">
            <a:avLst/>
          </a:prstGeom>
        </p:spPr>
        <p:txBody>
          <a:bodyPr>
            <a:normAutofit/>
          </a:bodyPr>
          <a:lstStyle/>
          <a:p>
            <a:pPr>
              <a:defRPr sz="2400" b="1">
                <a:solidFill>
                  <a:srgbClr val="011993"/>
                </a:solidFill>
              </a:defRPr>
            </a:pPr>
            <a:r>
              <a:rPr dirty="0"/>
              <a:t>We deliver peer education around:</a:t>
            </a:r>
          </a:p>
          <a:p>
            <a:pPr>
              <a:defRPr sz="2400" b="1">
                <a:solidFill>
                  <a:srgbClr val="011993"/>
                </a:solidFill>
              </a:defRPr>
            </a:pPr>
            <a:endParaRPr dirty="0"/>
          </a:p>
          <a:p>
            <a:pPr marL="200526" indent="-200526">
              <a:buSzPct val="100000"/>
              <a:buChar char="•"/>
              <a:defRPr sz="2400" i="1">
                <a:solidFill>
                  <a:srgbClr val="011993"/>
                </a:solidFill>
              </a:defRPr>
            </a:pPr>
            <a:r>
              <a:rPr dirty="0"/>
              <a:t>Female genital mutilation (FGM)</a:t>
            </a:r>
          </a:p>
          <a:p>
            <a:pPr marL="200526" indent="-200526">
              <a:buSzPct val="100000"/>
              <a:buChar char="•"/>
              <a:defRPr sz="2400" i="1">
                <a:solidFill>
                  <a:srgbClr val="011993"/>
                </a:solidFill>
              </a:defRPr>
            </a:pPr>
            <a:r>
              <a:rPr dirty="0"/>
              <a:t>Grooming for Child Sexual Exploitation, radicalisation and gang culture;</a:t>
            </a:r>
          </a:p>
          <a:p>
            <a:pPr marL="200526" indent="-200526">
              <a:buSzPct val="100000"/>
              <a:buChar char="•"/>
              <a:defRPr sz="2400" i="1">
                <a:solidFill>
                  <a:srgbClr val="011993"/>
                </a:solidFill>
              </a:defRPr>
            </a:pPr>
            <a:r>
              <a:rPr lang="en-GB" dirty="0" smtClean="0"/>
              <a:t>Violence against women and girls (VAWG)</a:t>
            </a:r>
          </a:p>
          <a:p>
            <a:pPr marL="200526" indent="-200526">
              <a:buSzPct val="100000"/>
              <a:buChar char="•"/>
              <a:defRPr sz="2400" i="1">
                <a:solidFill>
                  <a:srgbClr val="011993"/>
                </a:solidFill>
              </a:defRPr>
            </a:pPr>
            <a:r>
              <a:rPr lang="en-GB" dirty="0" smtClean="0"/>
              <a:t>Honour based violence and abuse (HBV)</a:t>
            </a:r>
            <a:endParaRPr dirty="0"/>
          </a:p>
          <a:p>
            <a:pPr>
              <a:defRPr sz="2400" b="1">
                <a:solidFill>
                  <a:srgbClr val="011993"/>
                </a:solidFill>
              </a:defRPr>
            </a:pPr>
            <a:r>
              <a:rPr dirty="0"/>
              <a:t>And….</a:t>
            </a:r>
          </a:p>
          <a:p>
            <a:pPr marL="200526" indent="-200526">
              <a:buSzPct val="100000"/>
              <a:buChar char="•"/>
              <a:defRPr sz="2400" i="1">
                <a:solidFill>
                  <a:srgbClr val="011993"/>
                </a:solidFill>
              </a:defRPr>
            </a:pPr>
            <a:r>
              <a:rPr dirty="0"/>
              <a:t>FGM Safeguarding </a:t>
            </a:r>
            <a:r>
              <a:rPr lang="en-GB" dirty="0" smtClean="0"/>
              <a:t>training </a:t>
            </a:r>
            <a:r>
              <a:rPr dirty="0" smtClean="0"/>
              <a:t>for </a:t>
            </a:r>
            <a:r>
              <a:rPr dirty="0"/>
              <a:t>front line professionals</a:t>
            </a:r>
          </a:p>
        </p:txBody>
      </p:sp>
      <p:pic>
        <p:nvPicPr>
          <p:cNvPr id="6" name="Picture 5" descr="int-uk-logo_blue.png"/>
          <p:cNvPicPr>
            <a:picLocks noChangeAspect="1"/>
          </p:cNvPicPr>
          <p:nvPr/>
        </p:nvPicPr>
        <p:blipFill>
          <a:blip r:embed="rId2" cstate="print"/>
          <a:stretch>
            <a:fillRect/>
          </a:stretch>
        </p:blipFill>
        <p:spPr>
          <a:xfrm>
            <a:off x="8522701" y="438687"/>
            <a:ext cx="2862605" cy="584616"/>
          </a:xfrm>
          <a:prstGeom prst="rect">
            <a:avLst/>
          </a:prstGeom>
        </p:spPr>
      </p:pic>
    </p:spTree>
    <p:extLst>
      <p:ext uri="{BB962C8B-B14F-4D97-AF65-F5344CB8AC3E}">
        <p14:creationId xmlns:p14="http://schemas.microsoft.com/office/powerpoint/2010/main" val="84569879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sldNum" sz="quarter" idx="4294967295"/>
          </p:nvPr>
        </p:nvSpPr>
        <p:spPr>
          <a:xfrm>
            <a:off x="531812" y="3201274"/>
            <a:ext cx="230830" cy="370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pic>
        <p:nvPicPr>
          <p:cNvPr id="132" name="image6.jpeg" descr="guardian campaign front page jpg.jpg"/>
          <p:cNvPicPr>
            <a:picLocks noChangeAspect="1"/>
          </p:cNvPicPr>
          <p:nvPr/>
        </p:nvPicPr>
        <p:blipFill>
          <a:blip r:embed="rId2">
            <a:extLst/>
          </a:blip>
          <a:stretch>
            <a:fillRect/>
          </a:stretch>
        </p:blipFill>
        <p:spPr>
          <a:xfrm>
            <a:off x="7469373" y="904259"/>
            <a:ext cx="4691218" cy="4964872"/>
          </a:xfrm>
          <a:prstGeom prst="rect">
            <a:avLst/>
          </a:prstGeom>
          <a:ln w="12700">
            <a:miter lim="400000"/>
          </a:ln>
        </p:spPr>
      </p:pic>
      <p:pic>
        <p:nvPicPr>
          <p:cNvPr id="133" name="image7.png" descr="Screenshot 2016-01-30 00.25.51.png"/>
          <p:cNvPicPr>
            <a:picLocks noChangeAspect="1"/>
          </p:cNvPicPr>
          <p:nvPr/>
        </p:nvPicPr>
        <p:blipFill>
          <a:blip r:embed="rId3">
            <a:extLst/>
          </a:blip>
          <a:stretch>
            <a:fillRect/>
          </a:stretch>
        </p:blipFill>
        <p:spPr>
          <a:xfrm>
            <a:off x="3021566" y="5932616"/>
            <a:ext cx="7886701" cy="709678"/>
          </a:xfrm>
          <a:prstGeom prst="rect">
            <a:avLst/>
          </a:prstGeom>
          <a:ln w="12700">
            <a:miter lim="400000"/>
          </a:ln>
        </p:spPr>
      </p:pic>
      <p:pic>
        <p:nvPicPr>
          <p:cNvPr id="9" name="Picture 8" descr="int-uk-logo_blue.png"/>
          <p:cNvPicPr>
            <a:picLocks noChangeAspect="1"/>
          </p:cNvPicPr>
          <p:nvPr/>
        </p:nvPicPr>
        <p:blipFill>
          <a:blip r:embed="rId4" cstate="print"/>
          <a:stretch>
            <a:fillRect/>
          </a:stretch>
        </p:blipFill>
        <p:spPr>
          <a:xfrm>
            <a:off x="573079" y="253386"/>
            <a:ext cx="2862605" cy="584616"/>
          </a:xfrm>
          <a:prstGeom prst="rect">
            <a:avLst/>
          </a:prstGeom>
        </p:spPr>
      </p:pic>
      <p:pic>
        <p:nvPicPr>
          <p:cNvPr id="10" name="Picture 9" descr="30305787550_acb46f708d_o.jpg"/>
          <p:cNvPicPr>
            <a:picLocks noChangeAspect="1"/>
          </p:cNvPicPr>
          <p:nvPr/>
        </p:nvPicPr>
        <p:blipFill>
          <a:blip r:embed="rId5" cstate="print"/>
          <a:stretch>
            <a:fillRect/>
          </a:stretch>
        </p:blipFill>
        <p:spPr>
          <a:xfrm>
            <a:off x="573078" y="904259"/>
            <a:ext cx="6765567" cy="4510377"/>
          </a:xfrm>
          <a:prstGeom prst="rect">
            <a:avLst/>
          </a:prstGeom>
        </p:spPr>
      </p:pic>
    </p:spTree>
    <p:extLst>
      <p:ext uri="{BB962C8B-B14F-4D97-AF65-F5344CB8AC3E}">
        <p14:creationId xmlns:p14="http://schemas.microsoft.com/office/powerpoint/2010/main" val="2801699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956" y="1621868"/>
            <a:ext cx="10515600" cy="4351338"/>
          </a:xfrm>
        </p:spPr>
        <p:txBody>
          <a:bodyPr/>
          <a:lstStyle/>
          <a:p>
            <a:pPr marL="0" indent="0">
              <a:buNone/>
            </a:pPr>
            <a:endParaRPr lang="en-US" dirty="0" smtClean="0"/>
          </a:p>
          <a:p>
            <a:pPr marL="0" indent="0">
              <a:buNone/>
            </a:pPr>
            <a:endParaRPr lang="en-US" dirty="0" smtClean="0"/>
          </a:p>
          <a:p>
            <a:pPr marL="0" indent="0">
              <a:buNone/>
            </a:pPr>
            <a:endParaRPr lang="en-US" dirty="0"/>
          </a:p>
        </p:txBody>
      </p:sp>
      <p:sp>
        <p:nvSpPr>
          <p:cNvPr id="2" name="TextBox 1"/>
          <p:cNvSpPr txBox="1"/>
          <p:nvPr/>
        </p:nvSpPr>
        <p:spPr>
          <a:xfrm>
            <a:off x="1135296" y="1841157"/>
            <a:ext cx="9811265" cy="3970318"/>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t>What are curriculum group meetings?</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r>
              <a:rPr lang="en-US" sz="2800" dirty="0" smtClean="0"/>
              <a:t>Where do they take place?</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r>
              <a:rPr lang="en-US" sz="2800" dirty="0" smtClean="0"/>
              <a:t>When do they take place?</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r>
              <a:rPr lang="en-US" sz="2800" dirty="0" smtClean="0"/>
              <a:t>Why do we have curriculum group meetings?</a:t>
            </a:r>
          </a:p>
          <a:p>
            <a:pPr marL="285750" indent="-285750">
              <a:buFont typeface="Wingdings" panose="05000000000000000000" pitchFamily="2" charset="2"/>
              <a:buChar char="q"/>
            </a:pPr>
            <a:endParaRPr lang="en-US" sz="2800" dirty="0" smtClean="0"/>
          </a:p>
          <a:p>
            <a:pPr marL="285750" indent="-285750">
              <a:buFont typeface="Wingdings" panose="05000000000000000000" pitchFamily="2" charset="2"/>
              <a:buChar char="q"/>
            </a:pPr>
            <a:r>
              <a:rPr lang="en-US" sz="2800" dirty="0" smtClean="0"/>
              <a:t>How do we support schools?</a:t>
            </a:r>
            <a:endParaRPr lang="en-US" sz="2800" dirty="0"/>
          </a:p>
        </p:txBody>
      </p:sp>
      <p:sp>
        <p:nvSpPr>
          <p:cNvPr id="9" name="TextBox 8"/>
          <p:cNvSpPr txBox="1"/>
          <p:nvPr/>
        </p:nvSpPr>
        <p:spPr>
          <a:xfrm>
            <a:off x="976184" y="469557"/>
            <a:ext cx="9030261" cy="584775"/>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Birmingham City Council- Curriculum Groups</a:t>
            </a:r>
            <a:endParaRPr lang="en-US" sz="3200" dirty="0">
              <a:latin typeface="Calibri" panose="020F0502020204030204" pitchFamily="34" charset="0"/>
              <a:cs typeface="Calibri" panose="020F0502020204030204" pitchFamily="34" charset="0"/>
            </a:endParaRPr>
          </a:p>
        </p:txBody>
      </p:sp>
      <p:pic>
        <p:nvPicPr>
          <p:cNvPr id="5" name="Picture 2" descr="Image result for birmingham city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248" y="611820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n-lt"/>
              </a:rPr>
              <a:t>Key themes identified from Section 175- 2017</a:t>
            </a:r>
            <a:endParaRPr lang="en-GB" sz="4000" dirty="0">
              <a:latin typeface="+mn-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7" t="21272" r="13652" b="19298"/>
          <a:stretch/>
        </p:blipFill>
        <p:spPr bwMode="auto">
          <a:xfrm>
            <a:off x="2358189" y="1556084"/>
            <a:ext cx="7283116" cy="434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13" t="20230" r="12664" b="19682"/>
          <a:stretch/>
        </p:blipFill>
        <p:spPr bwMode="auto">
          <a:xfrm>
            <a:off x="1564105" y="1262018"/>
            <a:ext cx="9158726" cy="544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58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Autumn Curriculum Group themes:</a:t>
            </a:r>
            <a:endParaRPr lang="en-US" sz="4000" b="1" dirty="0">
              <a:latin typeface="+mn-lt"/>
            </a:endParaRPr>
          </a:p>
        </p:txBody>
      </p:sp>
      <p:sp>
        <p:nvSpPr>
          <p:cNvPr id="3" name="Content Placeholder 2"/>
          <p:cNvSpPr>
            <a:spLocks noGrp="1"/>
          </p:cNvSpPr>
          <p:nvPr>
            <p:ph idx="1"/>
          </p:nvPr>
        </p:nvSpPr>
        <p:spPr>
          <a:xfrm>
            <a:off x="734291" y="1690688"/>
            <a:ext cx="10515600" cy="4351338"/>
          </a:xfrm>
        </p:spPr>
        <p:txBody>
          <a:bodyPr>
            <a:normAutofit fontScale="77500" lnSpcReduction="20000"/>
          </a:bodyPr>
          <a:lstStyle/>
          <a:p>
            <a:pPr marL="514350" indent="-514350">
              <a:buFont typeface="+mj-lt"/>
              <a:buAutoNum type="arabicPeriod"/>
            </a:pPr>
            <a:r>
              <a:rPr lang="en-US" dirty="0" smtClean="0">
                <a:solidFill>
                  <a:srgbClr val="FF0000"/>
                </a:solidFill>
              </a:rPr>
              <a:t>CSE (Child </a:t>
            </a:r>
            <a:r>
              <a:rPr lang="en-US" dirty="0">
                <a:solidFill>
                  <a:srgbClr val="FF0000"/>
                </a:solidFill>
              </a:rPr>
              <a:t>S</a:t>
            </a:r>
            <a:r>
              <a:rPr lang="en-US" dirty="0" smtClean="0">
                <a:solidFill>
                  <a:srgbClr val="FF0000"/>
                </a:solidFill>
              </a:rPr>
              <a:t>exual </a:t>
            </a:r>
            <a:r>
              <a:rPr lang="en-US" dirty="0">
                <a:solidFill>
                  <a:srgbClr val="FF0000"/>
                </a:solidFill>
              </a:rPr>
              <a:t>E</a:t>
            </a:r>
            <a:r>
              <a:rPr lang="en-US" dirty="0" smtClean="0">
                <a:solidFill>
                  <a:srgbClr val="FF0000"/>
                </a:solidFill>
              </a:rPr>
              <a:t>xploitation)</a:t>
            </a:r>
          </a:p>
          <a:p>
            <a:pPr>
              <a:buFont typeface="Courier New" panose="02070309020205020404" pitchFamily="49" charset="0"/>
              <a:buChar char="o"/>
            </a:pPr>
            <a:r>
              <a:rPr lang="en-US" dirty="0" smtClean="0"/>
              <a:t>Loudmouth</a:t>
            </a:r>
          </a:p>
          <a:p>
            <a:pPr marL="0" indent="0">
              <a:buNone/>
            </a:pPr>
            <a:endParaRPr lang="en-US" dirty="0" smtClean="0">
              <a:solidFill>
                <a:srgbClr val="FF0000"/>
              </a:solidFill>
            </a:endParaRPr>
          </a:p>
          <a:p>
            <a:pPr marL="0" indent="0">
              <a:buNone/>
            </a:pPr>
            <a:r>
              <a:rPr lang="en-US" dirty="0" smtClean="0">
                <a:solidFill>
                  <a:srgbClr val="FF0000"/>
                </a:solidFill>
              </a:rPr>
              <a:t>2.    Honour Based Violence/Domestic Abuse</a:t>
            </a:r>
          </a:p>
          <a:p>
            <a:pPr>
              <a:buFont typeface="Courier New" panose="02070309020205020404" pitchFamily="49" charset="0"/>
              <a:buChar char="o"/>
            </a:pPr>
            <a:r>
              <a:rPr lang="en-US" dirty="0" smtClean="0"/>
              <a:t>Women’s Aid- Expect Respect</a:t>
            </a:r>
          </a:p>
          <a:p>
            <a:pPr>
              <a:buFont typeface="Courier New" panose="02070309020205020404" pitchFamily="49" charset="0"/>
              <a:buChar char="o"/>
            </a:pPr>
            <a:r>
              <a:rPr lang="en-US" dirty="0" smtClean="0"/>
              <a:t>Karma Nirvana</a:t>
            </a:r>
          </a:p>
          <a:p>
            <a:pPr marL="0" indent="0">
              <a:buNone/>
            </a:pPr>
            <a:endParaRPr lang="en-US" dirty="0">
              <a:solidFill>
                <a:srgbClr val="FF0000"/>
              </a:solidFill>
            </a:endParaRPr>
          </a:p>
          <a:p>
            <a:pPr marL="0" indent="0">
              <a:buNone/>
            </a:pPr>
            <a:r>
              <a:rPr lang="en-US" dirty="0" smtClean="0">
                <a:solidFill>
                  <a:srgbClr val="FF0000"/>
                </a:solidFill>
              </a:rPr>
              <a:t>3.    FGM (Female </a:t>
            </a:r>
            <a:r>
              <a:rPr lang="en-US" dirty="0">
                <a:solidFill>
                  <a:srgbClr val="FF0000"/>
                </a:solidFill>
              </a:rPr>
              <a:t>G</a:t>
            </a:r>
            <a:r>
              <a:rPr lang="en-US" dirty="0" smtClean="0">
                <a:solidFill>
                  <a:srgbClr val="FF0000"/>
                </a:solidFill>
              </a:rPr>
              <a:t>enital Mutilation)</a:t>
            </a:r>
            <a:endParaRPr lang="en-US" dirty="0" smtClean="0"/>
          </a:p>
          <a:p>
            <a:pPr>
              <a:buFont typeface="Courier New" panose="02070309020205020404" pitchFamily="49" charset="0"/>
              <a:buChar char="o"/>
            </a:pPr>
            <a:r>
              <a:rPr lang="en-US" dirty="0" smtClean="0"/>
              <a:t>INTEGRATE</a:t>
            </a:r>
          </a:p>
          <a:p>
            <a:pPr marL="0" indent="0">
              <a:buNone/>
            </a:pPr>
            <a:endParaRPr lang="en-US" dirty="0" smtClean="0"/>
          </a:p>
          <a:p>
            <a:pPr marL="0" indent="0">
              <a:buNone/>
            </a:pPr>
            <a:r>
              <a:rPr lang="en-US" dirty="0" smtClean="0">
                <a:solidFill>
                  <a:srgbClr val="FF0000"/>
                </a:solidFill>
              </a:rPr>
              <a:t>4. Building resilience ,community cohesion  and mentoring workshops</a:t>
            </a:r>
          </a:p>
          <a:p>
            <a:pPr>
              <a:buFont typeface="Courier New" panose="02070309020205020404" pitchFamily="49" charset="0"/>
              <a:buChar char="o"/>
            </a:pPr>
            <a:r>
              <a:rPr lang="en-US" dirty="0" err="1" smtClean="0"/>
              <a:t>Kikit</a:t>
            </a:r>
            <a:endParaRPr lang="en-US" dirty="0" smtClean="0"/>
          </a:p>
          <a:p>
            <a:pPr marL="0" indent="0">
              <a:buNone/>
            </a:pPr>
            <a:endParaRPr lang="en-US" dirty="0"/>
          </a:p>
        </p:txBody>
      </p:sp>
      <p:pic>
        <p:nvPicPr>
          <p:cNvPr id="4" name="Picture 2" descr="Image result for birmingham city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248" y="611820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5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93" y="0"/>
            <a:ext cx="10415155" cy="1325563"/>
          </a:xfrm>
        </p:spPr>
        <p:txBody>
          <a:bodyPr/>
          <a:lstStyle/>
          <a:p>
            <a:r>
              <a:rPr lang="en-US" b="1" dirty="0" smtClean="0">
                <a:latin typeface="+mn-lt"/>
              </a:rPr>
              <a:t>CSE resources</a:t>
            </a:r>
            <a:endParaRPr lang="en-US" b="1" dirty="0">
              <a:latin typeface="+mn-lt"/>
            </a:endParaRPr>
          </a:p>
        </p:txBody>
      </p:sp>
      <p:sp>
        <p:nvSpPr>
          <p:cNvPr id="6" name="Rectangle 5"/>
          <p:cNvSpPr/>
          <p:nvPr/>
        </p:nvSpPr>
        <p:spPr>
          <a:xfrm>
            <a:off x="720434" y="1145829"/>
            <a:ext cx="10510274" cy="1200329"/>
          </a:xfrm>
          <a:prstGeom prst="rect">
            <a:avLst/>
          </a:prstGeom>
        </p:spPr>
        <p:txBody>
          <a:bodyPr wrap="square">
            <a:spAutoFit/>
          </a:bodyPr>
          <a:lstStyle/>
          <a:p>
            <a:pPr marL="514350" indent="-514350">
              <a:buFont typeface="+mj-lt"/>
              <a:buAutoNum type="arabicPeriod"/>
            </a:pPr>
            <a:r>
              <a:rPr lang="en-US" dirty="0">
                <a:solidFill>
                  <a:srgbClr val="FF0000"/>
                </a:solidFill>
              </a:rPr>
              <a:t>CSE (Child Sexual Exploitation</a:t>
            </a:r>
            <a:r>
              <a:rPr lang="en-US" dirty="0" smtClean="0">
                <a:solidFill>
                  <a:srgbClr val="FF0000"/>
                </a:solidFill>
              </a:rPr>
              <a:t>)</a:t>
            </a:r>
          </a:p>
          <a:p>
            <a:pPr>
              <a:buFont typeface="Courier New" panose="02070309020205020404" pitchFamily="49" charset="0"/>
              <a:buChar char="o"/>
            </a:pPr>
            <a:r>
              <a:rPr lang="en-US" dirty="0" smtClean="0"/>
              <a:t>Loudmouth </a:t>
            </a:r>
            <a:r>
              <a:rPr lang="en-US" dirty="0" smtClean="0">
                <a:hlinkClick r:id="rId3"/>
              </a:rPr>
              <a:t>http</a:t>
            </a:r>
            <a:r>
              <a:rPr lang="en-US" dirty="0">
                <a:hlinkClick r:id="rId3"/>
              </a:rPr>
              <a:t>://</a:t>
            </a:r>
            <a:r>
              <a:rPr lang="en-US" dirty="0" smtClean="0">
                <a:hlinkClick r:id="rId3"/>
              </a:rPr>
              <a:t>loudmouth.co.uk/programmes/programme/working-for-marcus</a:t>
            </a:r>
            <a:endParaRPr lang="en-US" dirty="0" smtClean="0"/>
          </a:p>
          <a:p>
            <a:pPr>
              <a:buFont typeface="Courier New" panose="02070309020205020404" pitchFamily="49" charset="0"/>
              <a:buChar char="o"/>
            </a:pPr>
            <a:r>
              <a:rPr lang="en-US" dirty="0" smtClean="0"/>
              <a:t>BAIT</a:t>
            </a:r>
          </a:p>
          <a:p>
            <a:pPr>
              <a:buFont typeface="Courier New" panose="02070309020205020404" pitchFamily="49" charset="0"/>
              <a:buChar char="o"/>
            </a:pPr>
            <a:endParaRPr lang="en-US" dirty="0"/>
          </a:p>
        </p:txBody>
      </p:sp>
      <p:sp>
        <p:nvSpPr>
          <p:cNvPr id="10" name="AutoShape 6" descr="http://loudmouthvideos.co.uk/PSHE%20Association%20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048" t="26565" r="26767" b="15064"/>
          <a:stretch/>
        </p:blipFill>
        <p:spPr bwMode="auto">
          <a:xfrm>
            <a:off x="4433721" y="2200939"/>
            <a:ext cx="6269448" cy="426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7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Honour </a:t>
            </a:r>
            <a:r>
              <a:rPr lang="en-US" b="1" dirty="0"/>
              <a:t>B</a:t>
            </a:r>
            <a:r>
              <a:rPr lang="en-US" b="1" dirty="0" smtClean="0"/>
              <a:t>ased Violence/Domestic Abuse</a:t>
            </a:r>
            <a:endParaRPr lang="en-US" b="1" dirty="0"/>
          </a:p>
        </p:txBody>
      </p:sp>
      <p:sp>
        <p:nvSpPr>
          <p:cNvPr id="3" name="Content Placeholder 2"/>
          <p:cNvSpPr>
            <a:spLocks noGrp="1"/>
          </p:cNvSpPr>
          <p:nvPr>
            <p:ph idx="1"/>
          </p:nvPr>
        </p:nvSpPr>
        <p:spPr>
          <a:xfrm>
            <a:off x="838200" y="1825625"/>
            <a:ext cx="10515600" cy="1644939"/>
          </a:xfrm>
        </p:spPr>
        <p:txBody>
          <a:bodyPr/>
          <a:lstStyle/>
          <a:p>
            <a:pPr marL="0" lvl="0" indent="0">
              <a:buNone/>
            </a:pPr>
            <a:r>
              <a:rPr lang="en-US" sz="2200" dirty="0" smtClean="0">
                <a:solidFill>
                  <a:srgbClr val="FF0000"/>
                </a:solidFill>
              </a:rPr>
              <a:t>2.  Honour </a:t>
            </a:r>
            <a:r>
              <a:rPr lang="en-US" sz="2200" dirty="0">
                <a:solidFill>
                  <a:srgbClr val="FF0000"/>
                </a:solidFill>
              </a:rPr>
              <a:t>Based Violence/Domestic Abuse</a:t>
            </a:r>
          </a:p>
          <a:p>
            <a:pPr lvl="0">
              <a:buFont typeface="Courier New" panose="02070309020205020404" pitchFamily="49" charset="0"/>
              <a:buChar char="o"/>
            </a:pPr>
            <a:r>
              <a:rPr lang="en-US" sz="2200" dirty="0">
                <a:solidFill>
                  <a:prstClr val="black"/>
                </a:solidFill>
              </a:rPr>
              <a:t>Women’s Aid</a:t>
            </a:r>
          </a:p>
          <a:p>
            <a:pPr lvl="0">
              <a:buFont typeface="Courier New" panose="02070309020205020404" pitchFamily="49" charset="0"/>
              <a:buChar char="o"/>
            </a:pPr>
            <a:r>
              <a:rPr lang="en-US" sz="2200" dirty="0">
                <a:solidFill>
                  <a:prstClr val="black"/>
                </a:solidFill>
              </a:rPr>
              <a:t>Karma Nirvana</a:t>
            </a:r>
          </a:p>
        </p:txBody>
      </p:sp>
      <p:pic>
        <p:nvPicPr>
          <p:cNvPr id="4" name="Picture 3"/>
          <p:cNvPicPr>
            <a:picLocks noChangeAspect="1"/>
          </p:cNvPicPr>
          <p:nvPr/>
        </p:nvPicPr>
        <p:blipFill>
          <a:blip r:embed="rId2"/>
          <a:stretch>
            <a:fillRect/>
          </a:stretch>
        </p:blipFill>
        <p:spPr>
          <a:xfrm>
            <a:off x="4543833" y="2725045"/>
            <a:ext cx="2184159" cy="2795501"/>
          </a:xfrm>
          <a:prstGeom prst="rect">
            <a:avLst/>
          </a:prstGeom>
        </p:spPr>
      </p:pic>
      <p:pic>
        <p:nvPicPr>
          <p:cNvPr id="5" name="Picture 8" descr="Image result for expect respect womens a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367" y="2762360"/>
            <a:ext cx="2054619" cy="27581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women's 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527" y="5724498"/>
            <a:ext cx="3162300" cy="8206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502315" y="5559136"/>
            <a:ext cx="3514725" cy="1079655"/>
          </a:xfrm>
          <a:prstGeom prst="rect">
            <a:avLst/>
          </a:prstGeom>
        </p:spPr>
      </p:pic>
      <p:sp>
        <p:nvSpPr>
          <p:cNvPr id="6" name="Rounded Rectangular Callout 5"/>
          <p:cNvSpPr/>
          <p:nvPr/>
        </p:nvSpPr>
        <p:spPr>
          <a:xfrm>
            <a:off x="9319446" y="1570892"/>
            <a:ext cx="2556031" cy="867508"/>
          </a:xfrm>
          <a:prstGeom prst="wedgeRoundRectCallout">
            <a:avLst>
              <a:gd name="adj1" fmla="val -17623"/>
              <a:gd name="adj2" fmla="val 109798"/>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Year 12 &amp; 13 Lesson plans also available</a:t>
            </a:r>
            <a:endParaRPr lang="en-GB" dirty="0"/>
          </a:p>
        </p:txBody>
      </p:sp>
    </p:spTree>
    <p:extLst>
      <p:ext uri="{BB962C8B-B14F-4D97-AF65-F5344CB8AC3E}">
        <p14:creationId xmlns:p14="http://schemas.microsoft.com/office/powerpoint/2010/main" val="195374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38" y="198603"/>
            <a:ext cx="10673862" cy="1325563"/>
          </a:xfrm>
        </p:spPr>
        <p:txBody>
          <a:bodyPr>
            <a:normAutofit/>
          </a:bodyPr>
          <a:lstStyle/>
          <a:p>
            <a:r>
              <a:rPr lang="en-US" sz="3200" b="1" dirty="0" smtClean="0">
                <a:latin typeface="+mn-lt"/>
              </a:rPr>
              <a:t>Honour Based Violence resource</a:t>
            </a:r>
            <a:endParaRPr lang="en-US" sz="3200" b="1" dirty="0">
              <a:latin typeface="+mn-lt"/>
            </a:endParaRPr>
          </a:p>
        </p:txBody>
      </p:sp>
      <p:sp>
        <p:nvSpPr>
          <p:cNvPr id="3" name="Content Placeholder 2"/>
          <p:cNvSpPr>
            <a:spLocks noGrp="1"/>
          </p:cNvSpPr>
          <p:nvPr>
            <p:ph idx="1"/>
          </p:nvPr>
        </p:nvSpPr>
        <p:spPr/>
        <p:txBody>
          <a:bodyPr/>
          <a:lstStyle/>
          <a:p>
            <a:pPr marL="0" indent="0">
              <a:buNone/>
            </a:pPr>
            <a:endParaRPr lang="en-US" dirty="0"/>
          </a:p>
          <a:p>
            <a:pPr marL="571500" indent="-571500">
              <a:buFont typeface="+mj-lt"/>
              <a:buAutoNum type="romanUcPeriod"/>
            </a:pPr>
            <a:endParaRPr lang="en-US" dirty="0" smtClean="0"/>
          </a:p>
          <a:p>
            <a:pPr marL="0" indent="0">
              <a:buNone/>
            </a:pPr>
            <a:endParaRPr lang="en-US" dirty="0"/>
          </a:p>
        </p:txBody>
      </p:sp>
      <p:pic>
        <p:nvPicPr>
          <p:cNvPr id="4" name="Picture 3"/>
          <p:cNvPicPr>
            <a:picLocks noChangeAspect="1"/>
          </p:cNvPicPr>
          <p:nvPr/>
        </p:nvPicPr>
        <p:blipFill rotWithShape="1">
          <a:blip r:embed="rId2"/>
          <a:srcRect l="20658" t="26433" r="56052" b="16491"/>
          <a:stretch/>
        </p:blipFill>
        <p:spPr>
          <a:xfrm>
            <a:off x="9365039" y="1066277"/>
            <a:ext cx="2393824" cy="3068806"/>
          </a:xfrm>
          <a:prstGeom prst="rect">
            <a:avLst/>
          </a:prstGeom>
        </p:spPr>
      </p:pic>
      <p:pic>
        <p:nvPicPr>
          <p:cNvPr id="5" name="Picture 4"/>
          <p:cNvPicPr>
            <a:picLocks noChangeAspect="1"/>
          </p:cNvPicPr>
          <p:nvPr/>
        </p:nvPicPr>
        <p:blipFill>
          <a:blip r:embed="rId3"/>
          <a:stretch>
            <a:fillRect/>
          </a:stretch>
        </p:blipFill>
        <p:spPr>
          <a:xfrm>
            <a:off x="8502316" y="0"/>
            <a:ext cx="3514725" cy="1295400"/>
          </a:xfrm>
          <a:prstGeom prst="rect">
            <a:avLst/>
          </a:prstGeom>
        </p:spPr>
      </p:pic>
      <p:sp>
        <p:nvSpPr>
          <p:cNvPr id="6" name="Rectangle 5"/>
          <p:cNvSpPr/>
          <p:nvPr/>
        </p:nvSpPr>
        <p:spPr>
          <a:xfrm>
            <a:off x="668215" y="1524166"/>
            <a:ext cx="7834101" cy="3970318"/>
          </a:xfrm>
          <a:prstGeom prst="rect">
            <a:avLst/>
          </a:prstGeom>
        </p:spPr>
        <p:txBody>
          <a:bodyPr wrap="square">
            <a:spAutoFit/>
          </a:bodyPr>
          <a:lstStyle/>
          <a:p>
            <a:r>
              <a:rPr lang="en-US" b="1" u="sng" dirty="0"/>
              <a:t>Raising Awareness Through </a:t>
            </a:r>
            <a:r>
              <a:rPr lang="en-US" b="1" u="sng" dirty="0" smtClean="0"/>
              <a:t>Education</a:t>
            </a:r>
          </a:p>
          <a:p>
            <a:endParaRPr lang="en-US" b="1" u="sng" dirty="0"/>
          </a:p>
          <a:p>
            <a:r>
              <a:rPr lang="en-US" dirty="0"/>
              <a:t>Raising awareness of honour-based abuse and forced marriage in education, particularly secondary schools is essential to preventing it. Many teenage victims are confused by what their family and community demands of them and what they feel is wrong.  Teachers are often unaware of these issues and nervous about how to manage them.</a:t>
            </a:r>
          </a:p>
          <a:p>
            <a:endParaRPr lang="en-US" dirty="0"/>
          </a:p>
          <a:p>
            <a:r>
              <a:rPr lang="en-US" dirty="0"/>
              <a:t>Karma Nirvana’s staff and survivors regularly speak in schools, 6th form colleges and universities delivering assemblies, lectures and workshops across the UK.  We also offer teacher training on how to recognise honour-based abuse and best practice in handling it.</a:t>
            </a:r>
          </a:p>
          <a:p>
            <a:endParaRPr lang="en-US" dirty="0"/>
          </a:p>
          <a:p>
            <a:r>
              <a:rPr lang="en-US" dirty="0"/>
              <a:t>  </a:t>
            </a:r>
          </a:p>
        </p:txBody>
      </p:sp>
      <p:sp>
        <p:nvSpPr>
          <p:cNvPr id="7" name="Rounded Rectangular Callout 6"/>
          <p:cNvSpPr/>
          <p:nvPr/>
        </p:nvSpPr>
        <p:spPr>
          <a:xfrm>
            <a:off x="4844716" y="5435694"/>
            <a:ext cx="6914147" cy="1295400"/>
          </a:xfrm>
          <a:prstGeom prst="wedgeRoundRectCallout">
            <a:avLst>
              <a:gd name="adj1" fmla="val 47005"/>
              <a:gd name="adj2" fmla="val -10639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“I wanted to thank you from the bottom of my heart for the time and advice you gave to one of my pupils earlier today. As a school nurse, I felt a huge gratitude that I was able to advise the girl to contact you and to talk through her current issues. This service is invaluable. I am aware of the charity, as representatives came to ‘XXX Girls High School to discuss the work of Karma Nirvana.</a:t>
            </a:r>
          </a:p>
        </p:txBody>
      </p:sp>
      <p:sp>
        <p:nvSpPr>
          <p:cNvPr id="8" name="Rectangle 7"/>
          <p:cNvSpPr/>
          <p:nvPr/>
        </p:nvSpPr>
        <p:spPr>
          <a:xfrm>
            <a:off x="543875" y="6353001"/>
            <a:ext cx="3384773" cy="646331"/>
          </a:xfrm>
          <a:prstGeom prst="rect">
            <a:avLst/>
          </a:prstGeom>
        </p:spPr>
        <p:txBody>
          <a:bodyPr wrap="none">
            <a:spAutoFit/>
          </a:bodyPr>
          <a:lstStyle/>
          <a:p>
            <a:r>
              <a:rPr lang="en-US" dirty="0">
                <a:hlinkClick r:id="rId4"/>
              </a:rPr>
              <a:t>http://www.karmanirvana.org.uk</a:t>
            </a:r>
            <a:r>
              <a:rPr lang="en-US" dirty="0" smtClean="0">
                <a:hlinkClick r:id="rId4"/>
              </a:rPr>
              <a:t>/</a:t>
            </a:r>
            <a:endParaRPr lang="en-US" dirty="0" smtClean="0"/>
          </a:p>
          <a:p>
            <a:endParaRPr lang="en-US" dirty="0"/>
          </a:p>
        </p:txBody>
      </p:sp>
      <p:sp>
        <p:nvSpPr>
          <p:cNvPr id="9" name="Rectangle 8"/>
          <p:cNvSpPr/>
          <p:nvPr/>
        </p:nvSpPr>
        <p:spPr>
          <a:xfrm>
            <a:off x="543875" y="4865333"/>
            <a:ext cx="5041573" cy="646331"/>
          </a:xfrm>
          <a:prstGeom prst="rect">
            <a:avLst/>
          </a:prstGeom>
        </p:spPr>
        <p:txBody>
          <a:bodyPr wrap="none">
            <a:spAutoFit/>
          </a:bodyPr>
          <a:lstStyle/>
          <a:p>
            <a:r>
              <a:rPr lang="en-GB" dirty="0">
                <a:hlinkClick r:id="rId5"/>
              </a:rPr>
              <a:t>https://</a:t>
            </a:r>
            <a:r>
              <a:rPr lang="en-GB" dirty="0" smtClean="0">
                <a:hlinkClick r:id="rId5"/>
              </a:rPr>
              <a:t>www.youtube.com/watch?v=h_Xh5MXA7yY</a:t>
            </a:r>
            <a:endParaRPr lang="en-GB" dirty="0" smtClean="0"/>
          </a:p>
          <a:p>
            <a:endParaRPr lang="en-GB" dirty="0"/>
          </a:p>
        </p:txBody>
      </p:sp>
      <p:sp>
        <p:nvSpPr>
          <p:cNvPr id="10" name="Rectangle 9"/>
          <p:cNvSpPr/>
          <p:nvPr/>
        </p:nvSpPr>
        <p:spPr>
          <a:xfrm>
            <a:off x="543875" y="5494484"/>
            <a:ext cx="3793967" cy="923330"/>
          </a:xfrm>
          <a:prstGeom prst="rect">
            <a:avLst/>
          </a:prstGeom>
        </p:spPr>
        <p:txBody>
          <a:bodyPr wrap="square">
            <a:spAutoFit/>
          </a:bodyPr>
          <a:lstStyle/>
          <a:p>
            <a:r>
              <a:rPr lang="en-GB" dirty="0">
                <a:hlinkClick r:id="rId6"/>
              </a:rPr>
              <a:t>https://</a:t>
            </a:r>
            <a:r>
              <a:rPr lang="en-GB" dirty="0" smtClean="0">
                <a:hlinkClick r:id="rId6"/>
              </a:rPr>
              <a:t>www.youtube.com/watch?v=wO6yRKlDKLA</a:t>
            </a:r>
            <a:endParaRPr lang="en-GB" dirty="0" smtClean="0"/>
          </a:p>
          <a:p>
            <a:endParaRPr lang="en-GB" dirty="0"/>
          </a:p>
        </p:txBody>
      </p:sp>
    </p:spTree>
    <p:extLst>
      <p:ext uri="{BB962C8B-B14F-4D97-AF65-F5344CB8AC3E}">
        <p14:creationId xmlns:p14="http://schemas.microsoft.com/office/powerpoint/2010/main" val="314634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18" y="263559"/>
            <a:ext cx="10515600" cy="1325563"/>
          </a:xfrm>
        </p:spPr>
        <p:txBody>
          <a:bodyPr/>
          <a:lstStyle/>
          <a:p>
            <a:r>
              <a:rPr lang="en-GB" dirty="0" smtClean="0">
                <a:latin typeface="+mn-lt"/>
              </a:rPr>
              <a:t>Women’s Aid resource</a:t>
            </a:r>
            <a:endParaRPr lang="en-GB" dirty="0">
              <a:latin typeface="+mn-lt"/>
            </a:endParaRPr>
          </a:p>
        </p:txBody>
      </p:sp>
      <p:sp>
        <p:nvSpPr>
          <p:cNvPr id="4" name="Rectangle 3"/>
          <p:cNvSpPr/>
          <p:nvPr/>
        </p:nvSpPr>
        <p:spPr>
          <a:xfrm>
            <a:off x="746234" y="1589122"/>
            <a:ext cx="6616264" cy="4524315"/>
          </a:xfrm>
          <a:prstGeom prst="rect">
            <a:avLst/>
          </a:prstGeom>
        </p:spPr>
        <p:txBody>
          <a:bodyPr wrap="square">
            <a:spAutoFit/>
          </a:bodyPr>
          <a:lstStyle/>
          <a:p>
            <a:r>
              <a:rPr lang="en-GB" b="1" dirty="0">
                <a:effectLst>
                  <a:outerShdw blurRad="38100" dist="38100" dir="2700000" algn="tl">
                    <a:srgbClr val="000000">
                      <a:alpha val="43137"/>
                    </a:srgbClr>
                  </a:outerShdw>
                </a:effectLst>
              </a:rPr>
              <a:t>The Expect </a:t>
            </a:r>
            <a:r>
              <a:rPr lang="en-GB" b="1" dirty="0" smtClean="0">
                <a:effectLst>
                  <a:outerShdw blurRad="38100" dist="38100" dir="2700000" algn="tl">
                    <a:srgbClr val="000000">
                      <a:alpha val="43137"/>
                    </a:srgbClr>
                  </a:outerShdw>
                </a:effectLst>
              </a:rPr>
              <a:t>Respect</a:t>
            </a:r>
          </a:p>
          <a:p>
            <a:endParaRPr lang="en-GB" b="1" dirty="0"/>
          </a:p>
          <a:p>
            <a:r>
              <a:rPr lang="en-GB" dirty="0"/>
              <a:t> Educational Toolkit</a:t>
            </a:r>
          </a:p>
          <a:p>
            <a:endParaRPr lang="en-GB" dirty="0"/>
          </a:p>
          <a:p>
            <a:r>
              <a:rPr lang="en-GB" dirty="0"/>
              <a:t>The Expect Respect Educational Toolkit consists of one easy to use ‘Core’ lesson for each year group from reception to year 13 and is based on themes that have been found to be effective in tackling domestic abuse.</a:t>
            </a:r>
          </a:p>
          <a:p>
            <a:endParaRPr lang="en-GB" dirty="0"/>
          </a:p>
          <a:p>
            <a:r>
              <a:rPr lang="en-GB" dirty="0"/>
              <a:t>Although the Expect Respect Education Toolkit is targeted for use by teachers within schools, it can just as easily be used by a range of other professionals working with children and young people in a variety of settings such as youth clubs or play schemes. You do not need to download the whole toolkit. You can just download the introductory section and the year that is appropriate to the age group you are working with.</a:t>
            </a:r>
          </a:p>
        </p:txBody>
      </p:sp>
      <p:pic>
        <p:nvPicPr>
          <p:cNvPr id="1029" name="Picture 5" descr="Image result for expect respec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593" y="4674281"/>
            <a:ext cx="4596399" cy="1840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expect respect womens a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4543" y="1589122"/>
            <a:ext cx="1896734" cy="2680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8363909" y="216225"/>
            <a:ext cx="3158002" cy="823031"/>
          </a:xfrm>
          <a:prstGeom prst="rect">
            <a:avLst/>
          </a:prstGeom>
        </p:spPr>
      </p:pic>
    </p:spTree>
    <p:extLst>
      <p:ext uri="{BB962C8B-B14F-4D97-AF65-F5344CB8AC3E}">
        <p14:creationId xmlns:p14="http://schemas.microsoft.com/office/powerpoint/2010/main" val="341732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FGM</a:t>
            </a:r>
            <a:endParaRPr lang="en-US" b="1" dirty="0"/>
          </a:p>
        </p:txBody>
      </p:sp>
      <p:sp>
        <p:nvSpPr>
          <p:cNvPr id="3" name="Content Placeholder 2"/>
          <p:cNvSpPr>
            <a:spLocks noGrp="1"/>
          </p:cNvSpPr>
          <p:nvPr>
            <p:ph idx="1"/>
          </p:nvPr>
        </p:nvSpPr>
        <p:spPr>
          <a:xfrm>
            <a:off x="838200" y="1825625"/>
            <a:ext cx="10515600" cy="1281257"/>
          </a:xfrm>
        </p:spPr>
        <p:txBody>
          <a:bodyPr/>
          <a:lstStyle/>
          <a:p>
            <a:pPr marL="0" lvl="0" indent="0">
              <a:buNone/>
            </a:pPr>
            <a:r>
              <a:rPr lang="en-US" sz="2200" dirty="0">
                <a:solidFill>
                  <a:srgbClr val="FF0000"/>
                </a:solidFill>
              </a:rPr>
              <a:t>3.    FGM (Female Genital Mutilation)</a:t>
            </a:r>
          </a:p>
          <a:p>
            <a:pPr lvl="0">
              <a:buFont typeface="Courier New" panose="02070309020205020404" pitchFamily="49" charset="0"/>
              <a:buChar char="o"/>
            </a:pPr>
            <a:r>
              <a:rPr lang="en-US" sz="2200" dirty="0">
                <a:solidFill>
                  <a:prstClr val="black"/>
                </a:solidFill>
              </a:rPr>
              <a:t>Women’s Aid</a:t>
            </a:r>
          </a:p>
          <a:p>
            <a:pPr lvl="0">
              <a:buFont typeface="Courier New" panose="02070309020205020404" pitchFamily="49" charset="0"/>
              <a:buChar char="o"/>
            </a:pPr>
            <a:r>
              <a:rPr lang="en-US" sz="2200" dirty="0">
                <a:solidFill>
                  <a:prstClr val="black"/>
                </a:solidFill>
              </a:rPr>
              <a:t>INTEGRATE</a:t>
            </a:r>
          </a:p>
          <a:p>
            <a:pPr marL="0" indent="0">
              <a:buNone/>
            </a:pPr>
            <a:endParaRPr lang="en-US" dirty="0"/>
          </a:p>
        </p:txBody>
      </p:sp>
      <p:pic>
        <p:nvPicPr>
          <p:cNvPr id="4" name="Picture 3" descr="int-uk-logo_blue.png"/>
          <p:cNvPicPr>
            <a:picLocks noChangeAspect="1"/>
          </p:cNvPicPr>
          <p:nvPr/>
        </p:nvPicPr>
        <p:blipFill>
          <a:blip r:embed="rId2" cstate="print"/>
          <a:stretch>
            <a:fillRect/>
          </a:stretch>
        </p:blipFill>
        <p:spPr>
          <a:xfrm>
            <a:off x="1260746" y="5038412"/>
            <a:ext cx="4030020" cy="823031"/>
          </a:xfrm>
          <a:prstGeom prst="rect">
            <a:avLst/>
          </a:prstGeom>
        </p:spPr>
      </p:pic>
      <p:pic>
        <p:nvPicPr>
          <p:cNvPr id="5" name="Picture 4"/>
          <p:cNvPicPr>
            <a:picLocks noChangeAspect="1"/>
          </p:cNvPicPr>
          <p:nvPr/>
        </p:nvPicPr>
        <p:blipFill>
          <a:blip r:embed="rId3"/>
          <a:stretch>
            <a:fillRect/>
          </a:stretch>
        </p:blipFill>
        <p:spPr>
          <a:xfrm>
            <a:off x="6986955" y="4921181"/>
            <a:ext cx="3493476" cy="823031"/>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022" t="10336" r="39002" b="33418"/>
          <a:stretch/>
        </p:blipFill>
        <p:spPr bwMode="auto">
          <a:xfrm>
            <a:off x="7491047" y="794149"/>
            <a:ext cx="2989384" cy="376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100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550</Words>
  <Application>Microsoft Office PowerPoint</Application>
  <PresentationFormat>Custom</PresentationFormat>
  <Paragraphs>82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Post-16 Curriculum Group Meeting</vt:lpstr>
      <vt:lpstr>PowerPoint Presentation</vt:lpstr>
      <vt:lpstr>Key themes identified from Section 175- 2017</vt:lpstr>
      <vt:lpstr>Autumn Curriculum Group themes:</vt:lpstr>
      <vt:lpstr>CSE resources</vt:lpstr>
      <vt:lpstr>Honour Based Violence/Domestic Abuse</vt:lpstr>
      <vt:lpstr>Honour Based Violence resource</vt:lpstr>
      <vt:lpstr>Women’s Aid resource</vt:lpstr>
      <vt:lpstr>FGM</vt:lpstr>
      <vt:lpstr>Building Resilience, Community Cohesion &amp; Mentoring  Mohammed Ashfaq</vt:lpstr>
      <vt:lpstr>      Peer education and training for front line professionals.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M</dc:creator>
  <cp:lastModifiedBy>Service Birmingham</cp:lastModifiedBy>
  <cp:revision>20</cp:revision>
  <dcterms:created xsi:type="dcterms:W3CDTF">2017-11-15T17:51:37Z</dcterms:created>
  <dcterms:modified xsi:type="dcterms:W3CDTF">2018-12-10T11:04:47Z</dcterms:modified>
</cp:coreProperties>
</file>