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8"/>
  </p:notesMasterIdLst>
  <p:sldIdLst>
    <p:sldId id="319" r:id="rId5"/>
    <p:sldId id="318" r:id="rId6"/>
    <p:sldId id="257" r:id="rId7"/>
    <p:sldId id="272" r:id="rId8"/>
    <p:sldId id="284" r:id="rId9"/>
    <p:sldId id="285" r:id="rId10"/>
    <p:sldId id="286" r:id="rId11"/>
    <p:sldId id="287" r:id="rId12"/>
    <p:sldId id="288" r:id="rId13"/>
    <p:sldId id="290" r:id="rId14"/>
    <p:sldId id="293" r:id="rId15"/>
    <p:sldId id="299" r:id="rId16"/>
    <p:sldId id="300" r:id="rId17"/>
    <p:sldId id="301" r:id="rId18"/>
    <p:sldId id="302" r:id="rId19"/>
    <p:sldId id="303" r:id="rId20"/>
    <p:sldId id="304" r:id="rId21"/>
    <p:sldId id="306" r:id="rId22"/>
    <p:sldId id="310" r:id="rId23"/>
    <p:sldId id="311" r:id="rId24"/>
    <p:sldId id="314" r:id="rId25"/>
    <p:sldId id="315" r:id="rId26"/>
    <p:sldId id="316" r:id="rId27"/>
    <p:sldId id="320" r:id="rId28"/>
    <p:sldId id="321" r:id="rId29"/>
    <p:sldId id="322" r:id="rId30"/>
    <p:sldId id="323" r:id="rId31"/>
    <p:sldId id="324" r:id="rId32"/>
    <p:sldId id="325" r:id="rId33"/>
    <p:sldId id="326" r:id="rId34"/>
    <p:sldId id="328" r:id="rId35"/>
    <p:sldId id="329" r:id="rId36"/>
    <p:sldId id="331" r:id="rId37"/>
    <p:sldId id="332" r:id="rId38"/>
    <p:sldId id="333" r:id="rId39"/>
    <p:sldId id="334" r:id="rId40"/>
    <p:sldId id="335" r:id="rId41"/>
    <p:sldId id="336" r:id="rId42"/>
    <p:sldId id="337" r:id="rId43"/>
    <p:sldId id="339" r:id="rId44"/>
    <p:sldId id="340"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9" r:id="rId73"/>
    <p:sldId id="370" r:id="rId74"/>
    <p:sldId id="371" r:id="rId75"/>
    <p:sldId id="372" r:id="rId76"/>
    <p:sldId id="373" r:id="rId77"/>
    <p:sldId id="374" r:id="rId78"/>
    <p:sldId id="375" r:id="rId79"/>
    <p:sldId id="376" r:id="rId80"/>
    <p:sldId id="377" r:id="rId81"/>
    <p:sldId id="378" r:id="rId82"/>
    <p:sldId id="379" r:id="rId83"/>
    <p:sldId id="380" r:id="rId84"/>
    <p:sldId id="381" r:id="rId85"/>
    <p:sldId id="382" r:id="rId86"/>
    <p:sldId id="383" r:id="rId87"/>
    <p:sldId id="384" r:id="rId88"/>
    <p:sldId id="385" r:id="rId89"/>
    <p:sldId id="386" r:id="rId90"/>
    <p:sldId id="387" r:id="rId91"/>
    <p:sldId id="388" r:id="rId92"/>
    <p:sldId id="389" r:id="rId93"/>
    <p:sldId id="390" r:id="rId94"/>
    <p:sldId id="391" r:id="rId95"/>
    <p:sldId id="392" r:id="rId96"/>
    <p:sldId id="393"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3" d="100"/>
          <a:sy n="63" d="100"/>
        </p:scale>
        <p:origin x="-114" y="-3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ableStyles" Target="tableStyles.xml"/><Relationship Id="rId131"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7DBE7-BDCF-48FD-A6D5-D210B0569C46}" type="datetimeFigureOut">
              <a:rPr lang="en-GB" smtClean="0"/>
              <a:t>10/12/2018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F02D5C-DDD1-4C23-934C-6D3768B8B314}" type="slidenum">
              <a:rPr lang="en-GB" smtClean="0"/>
              <a:t>‹#›</a:t>
            </a:fld>
            <a:endParaRPr lang="en-GB"/>
          </a:p>
        </p:txBody>
      </p:sp>
    </p:spTree>
    <p:extLst>
      <p:ext uri="{BB962C8B-B14F-4D97-AF65-F5344CB8AC3E}">
        <p14:creationId xmlns:p14="http://schemas.microsoft.com/office/powerpoint/2010/main" val="3045407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3538" lvl="0" indent="-363538">
              <a:spcAft>
                <a:spcPts val="800"/>
              </a:spcAft>
              <a:defRPr/>
            </a:pPr>
            <a:r>
              <a:rPr lang="en-GB" sz="2200" b="1" dirty="0">
                <a:solidFill>
                  <a:schemeClr val="tx1">
                    <a:lumMod val="50000"/>
                    <a:lumOff val="50000"/>
                  </a:schemeClr>
                </a:solidFill>
                <a:latin typeface="+mn-lt"/>
                <a:cs typeface="Arial" charset="0"/>
              </a:rPr>
              <a:t>Additional training opportunities</a:t>
            </a:r>
          </a:p>
          <a:p>
            <a:pPr marL="363538" lvl="0" indent="-363538">
              <a:spcAft>
                <a:spcPts val="800"/>
              </a:spcAft>
              <a:defRPr/>
            </a:pPr>
            <a:endParaRPr lang="en-GB" sz="2200" dirty="0">
              <a:solidFill>
                <a:schemeClr val="tx1">
                  <a:lumMod val="50000"/>
                  <a:lumOff val="50000"/>
                </a:schemeClr>
              </a:solidFill>
              <a:latin typeface="+mn-lt"/>
              <a:cs typeface="Arial" charset="0"/>
            </a:endParaRPr>
          </a:p>
          <a:p>
            <a:pPr marL="363538" lvl="0" indent="-363538">
              <a:spcAft>
                <a:spcPts val="800"/>
              </a:spcAft>
              <a:defRPr/>
            </a:pPr>
            <a:r>
              <a:rPr lang="en-GB" sz="2200" b="1" dirty="0">
                <a:solidFill>
                  <a:schemeClr val="tx1">
                    <a:lumMod val="50000"/>
                    <a:lumOff val="50000"/>
                  </a:schemeClr>
                </a:solidFill>
                <a:latin typeface="+mn-lt"/>
                <a:cs typeface="Arial" charset="0"/>
              </a:rPr>
              <a:t>Connect with us</a:t>
            </a:r>
          </a:p>
          <a:p>
            <a:pPr marL="363538" lvl="0" indent="-363538">
              <a:spcAft>
                <a:spcPts val="800"/>
              </a:spcAft>
              <a:defRPr/>
            </a:pPr>
            <a:r>
              <a:rPr lang="en-GB" sz="2200" dirty="0">
                <a:solidFill>
                  <a:schemeClr val="tx1">
                    <a:lumMod val="50000"/>
                    <a:lumOff val="50000"/>
                  </a:schemeClr>
                </a:solidFill>
                <a:latin typeface="+mn-lt"/>
                <a:cs typeface="Arial" charset="0"/>
              </a:rPr>
              <a:t>	Facebook (</a:t>
            </a:r>
            <a:r>
              <a:rPr lang="en-GB" sz="2200" dirty="0" err="1">
                <a:solidFill>
                  <a:schemeClr val="tx1">
                    <a:lumMod val="50000"/>
                    <a:lumOff val="50000"/>
                  </a:schemeClr>
                </a:solidFill>
                <a:latin typeface="+mn-lt"/>
                <a:cs typeface="Arial" charset="0"/>
              </a:rPr>
              <a:t>threefaithsforum</a:t>
            </a:r>
            <a:r>
              <a:rPr lang="en-GB" sz="2200" dirty="0">
                <a:solidFill>
                  <a:schemeClr val="tx1">
                    <a:lumMod val="50000"/>
                    <a:lumOff val="50000"/>
                  </a:schemeClr>
                </a:solidFill>
                <a:latin typeface="+mn-lt"/>
                <a:cs typeface="Arial" charset="0"/>
              </a:rPr>
              <a:t>)</a:t>
            </a:r>
          </a:p>
          <a:p>
            <a:pPr marL="363538" lvl="0" indent="-363538">
              <a:spcAft>
                <a:spcPts val="800"/>
              </a:spcAft>
              <a:defRPr/>
            </a:pPr>
            <a:r>
              <a:rPr lang="en-GB" sz="2200" dirty="0">
                <a:solidFill>
                  <a:schemeClr val="tx1">
                    <a:lumMod val="50000"/>
                    <a:lumOff val="50000"/>
                  </a:schemeClr>
                </a:solidFill>
                <a:latin typeface="+mn-lt"/>
                <a:cs typeface="Arial" charset="0"/>
              </a:rPr>
              <a:t>	Twitter (@</a:t>
            </a:r>
            <a:r>
              <a:rPr lang="en-GB" sz="2200" dirty="0" err="1">
                <a:solidFill>
                  <a:schemeClr val="tx1">
                    <a:lumMod val="50000"/>
                    <a:lumOff val="50000"/>
                  </a:schemeClr>
                </a:solidFill>
                <a:latin typeface="+mn-lt"/>
                <a:cs typeface="Arial" charset="0"/>
              </a:rPr>
              <a:t>threefaiths</a:t>
            </a:r>
            <a:r>
              <a:rPr lang="en-GB" sz="2200" dirty="0">
                <a:solidFill>
                  <a:schemeClr val="tx1">
                    <a:lumMod val="50000"/>
                    <a:lumOff val="50000"/>
                  </a:schemeClr>
                </a:solidFill>
                <a:latin typeface="+mn-lt"/>
                <a:cs typeface="Arial" charset="0"/>
              </a:rPr>
              <a:t>)</a:t>
            </a:r>
          </a:p>
          <a:p>
            <a:pPr marL="363538" lvl="0" indent="-363538">
              <a:spcAft>
                <a:spcPts val="800"/>
              </a:spcAft>
              <a:defRPr/>
            </a:pPr>
            <a:r>
              <a:rPr lang="en-GB" sz="2200" dirty="0">
                <a:solidFill>
                  <a:schemeClr val="tx1">
                    <a:lumMod val="50000"/>
                    <a:lumOff val="50000"/>
                  </a:schemeClr>
                </a:solidFill>
                <a:latin typeface="+mn-lt"/>
                <a:cs typeface="Arial" charset="0"/>
              </a:rPr>
              <a:t>	Twitter (@</a:t>
            </a:r>
            <a:r>
              <a:rPr lang="en-GB" sz="2200" dirty="0" err="1">
                <a:solidFill>
                  <a:schemeClr val="tx1">
                    <a:lumMod val="50000"/>
                    <a:lumOff val="50000"/>
                  </a:schemeClr>
                </a:solidFill>
                <a:latin typeface="+mn-lt"/>
                <a:cs typeface="Arial" charset="0"/>
              </a:rPr>
              <a:t>tamandawalker</a:t>
            </a:r>
            <a:r>
              <a:rPr lang="en-GB" sz="2200" dirty="0">
                <a:solidFill>
                  <a:schemeClr val="tx1">
                    <a:lumMod val="50000"/>
                    <a:lumOff val="50000"/>
                  </a:schemeClr>
                </a:solidFill>
                <a:latin typeface="+mn-lt"/>
                <a:cs typeface="Arial" charset="0"/>
              </a:rPr>
              <a:t>)</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B1DF7F9-0F31-7146-9A7E-44984A767AD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05092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*delete as</a:t>
            </a:r>
            <a:r>
              <a:rPr lang="en-GB" baseline="0" dirty="0" smtClean="0"/>
              <a:t> appropriate</a:t>
            </a:r>
            <a:endParaRPr lang="en-GB" dirty="0"/>
          </a:p>
        </p:txBody>
      </p:sp>
      <p:sp>
        <p:nvSpPr>
          <p:cNvPr id="4" name="Slide Number Placeholder 3"/>
          <p:cNvSpPr>
            <a:spLocks noGrp="1"/>
          </p:cNvSpPr>
          <p:nvPr>
            <p:ph type="sldNum" sz="quarter" idx="10"/>
          </p:nvPr>
        </p:nvSpPr>
        <p:spPr/>
        <p:txBody>
          <a:bodyPr/>
          <a:lstStyle/>
          <a:p>
            <a:fld id="{EE470F94-90F3-4098-8781-A635D3EA410E}" type="slidenum">
              <a:rPr lang="en-GB" smtClean="0"/>
              <a:t>53</a:t>
            </a:fld>
            <a:endParaRPr lang="en-GB"/>
          </a:p>
        </p:txBody>
      </p:sp>
    </p:spTree>
    <p:extLst>
      <p:ext uri="{BB962C8B-B14F-4D97-AF65-F5344CB8AC3E}">
        <p14:creationId xmlns:p14="http://schemas.microsoft.com/office/powerpoint/2010/main" val="199829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See if students know</a:t>
            </a:r>
            <a:r>
              <a:rPr lang="en-GB" baseline="0" dirty="0" smtClean="0"/>
              <a:t> what a community is, if not discuss the next slide</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54</a:t>
            </a:fld>
            <a:endParaRPr lang="en-GB"/>
          </a:p>
        </p:txBody>
      </p:sp>
    </p:spTree>
    <p:extLst>
      <p:ext uri="{BB962C8B-B14F-4D97-AF65-F5344CB8AC3E}">
        <p14:creationId xmlns:p14="http://schemas.microsoft.com/office/powerpoint/2010/main" val="1089272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55</a:t>
            </a:fld>
            <a:endParaRPr lang="en-GB"/>
          </a:p>
        </p:txBody>
      </p:sp>
    </p:spTree>
    <p:extLst>
      <p:ext uri="{BB962C8B-B14F-4D97-AF65-F5344CB8AC3E}">
        <p14:creationId xmlns:p14="http://schemas.microsoft.com/office/powerpoint/2010/main" val="427185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a:t>
            </a:r>
            <a:r>
              <a:rPr lang="en-GB" baseline="0" dirty="0" smtClean="0"/>
              <a:t> where they live, year group, ethnic group, clubs e.g. Scouts, Guide, Chess club etc.</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56</a:t>
            </a:fld>
            <a:endParaRPr lang="en-GB"/>
          </a:p>
        </p:txBody>
      </p:sp>
    </p:spTree>
    <p:extLst>
      <p:ext uri="{BB962C8B-B14F-4D97-AF65-F5344CB8AC3E}">
        <p14:creationId xmlns:p14="http://schemas.microsoft.com/office/powerpoint/2010/main" val="581937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Think of all</a:t>
            </a:r>
            <a:r>
              <a:rPr lang="en-GB" baseline="0" dirty="0" smtClean="0"/>
              <a:t> social benefits, safety, fun, etc.</a:t>
            </a:r>
          </a:p>
          <a:p>
            <a:endParaRPr lang="en-GB" baseline="0" dirty="0" smtClean="0"/>
          </a:p>
          <a:p>
            <a:r>
              <a:rPr lang="en-GB" baseline="0" dirty="0" smtClean="0"/>
              <a:t>Then discuss what students do for their community, think about the Cadets as a good example.</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57</a:t>
            </a:fld>
            <a:endParaRPr lang="en-GB"/>
          </a:p>
        </p:txBody>
      </p:sp>
    </p:spTree>
    <p:extLst>
      <p:ext uri="{BB962C8B-B14F-4D97-AF65-F5344CB8AC3E}">
        <p14:creationId xmlns:p14="http://schemas.microsoft.com/office/powerpoint/2010/main" val="3877738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School issues, local area issues,</a:t>
            </a:r>
            <a:r>
              <a:rPr lang="en-GB" baseline="0" dirty="0" smtClean="0"/>
              <a:t> club issues e.g. funding.</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58</a:t>
            </a:fld>
            <a:endParaRPr lang="en-GB"/>
          </a:p>
        </p:txBody>
      </p:sp>
    </p:spTree>
    <p:extLst>
      <p:ext uri="{BB962C8B-B14F-4D97-AF65-F5344CB8AC3E}">
        <p14:creationId xmlns:p14="http://schemas.microsoft.com/office/powerpoint/2010/main" val="3868512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a:t>
            </a:r>
            <a:r>
              <a:rPr lang="en-GB" baseline="0" dirty="0" smtClean="0"/>
              <a:t> could promote their year group, a club they go to, etc.</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60</a:t>
            </a:fld>
            <a:endParaRPr lang="en-GB"/>
          </a:p>
        </p:txBody>
      </p:sp>
    </p:spTree>
    <p:extLst>
      <p:ext uri="{BB962C8B-B14F-4D97-AF65-F5344CB8AC3E}">
        <p14:creationId xmlns:p14="http://schemas.microsoft.com/office/powerpoint/2010/main" val="1120455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*delete as</a:t>
            </a:r>
            <a:r>
              <a:rPr lang="en-GB" baseline="0" dirty="0" smtClean="0"/>
              <a:t> appropriate</a:t>
            </a:r>
            <a:endParaRPr lang="en-GB" dirty="0"/>
          </a:p>
        </p:txBody>
      </p:sp>
      <p:sp>
        <p:nvSpPr>
          <p:cNvPr id="4" name="Slide Number Placeholder 3"/>
          <p:cNvSpPr>
            <a:spLocks noGrp="1"/>
          </p:cNvSpPr>
          <p:nvPr>
            <p:ph type="sldNum" sz="quarter" idx="10"/>
          </p:nvPr>
        </p:nvSpPr>
        <p:spPr/>
        <p:txBody>
          <a:bodyPr/>
          <a:lstStyle/>
          <a:p>
            <a:fld id="{EE470F94-90F3-4098-8781-A635D3EA410E}" type="slidenum">
              <a:rPr lang="en-GB" smtClean="0"/>
              <a:t>62</a:t>
            </a:fld>
            <a:endParaRPr lang="en-GB"/>
          </a:p>
        </p:txBody>
      </p:sp>
    </p:spTree>
    <p:extLst>
      <p:ext uri="{BB962C8B-B14F-4D97-AF65-F5344CB8AC3E}">
        <p14:creationId xmlns:p14="http://schemas.microsoft.com/office/powerpoint/2010/main" val="4214577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the pictures on slide 25 for students to match. Alternatively you can pick who works</a:t>
            </a:r>
            <a:r>
              <a:rPr lang="en-GB" baseline="0" dirty="0" smtClean="0"/>
              <a:t> with who.</a:t>
            </a:r>
            <a:endParaRPr lang="en-GB" dirty="0"/>
          </a:p>
        </p:txBody>
      </p:sp>
      <p:sp>
        <p:nvSpPr>
          <p:cNvPr id="4" name="Slide Number Placeholder 3"/>
          <p:cNvSpPr>
            <a:spLocks noGrp="1"/>
          </p:cNvSpPr>
          <p:nvPr>
            <p:ph type="sldNum" sz="quarter" idx="10"/>
          </p:nvPr>
        </p:nvSpPr>
        <p:spPr/>
        <p:txBody>
          <a:bodyPr/>
          <a:lstStyle/>
          <a:p>
            <a:fld id="{EE470F94-90F3-4098-8781-A635D3EA410E}" type="slidenum">
              <a:rPr lang="en-GB" smtClean="0"/>
              <a:t>63</a:t>
            </a:fld>
            <a:endParaRPr lang="en-GB"/>
          </a:p>
        </p:txBody>
      </p:sp>
    </p:spTree>
    <p:extLst>
      <p:ext uri="{BB962C8B-B14F-4D97-AF65-F5344CB8AC3E}">
        <p14:creationId xmlns:p14="http://schemas.microsoft.com/office/powerpoint/2010/main" val="3432028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pairs students now stick their community</a:t>
            </a:r>
            <a:r>
              <a:rPr lang="en-GB" baseline="0" dirty="0" smtClean="0"/>
              <a:t> picture to an A3 sheet. They write their ideas around the outside then move onto another sheet. Time the activity as you see fit.</a:t>
            </a:r>
            <a:endParaRPr lang="en-GB" dirty="0"/>
          </a:p>
        </p:txBody>
      </p:sp>
      <p:sp>
        <p:nvSpPr>
          <p:cNvPr id="4" name="Slide Number Placeholder 3"/>
          <p:cNvSpPr>
            <a:spLocks noGrp="1"/>
          </p:cNvSpPr>
          <p:nvPr>
            <p:ph type="sldNum" sz="quarter" idx="10"/>
          </p:nvPr>
        </p:nvSpPr>
        <p:spPr/>
        <p:txBody>
          <a:bodyPr/>
          <a:lstStyle/>
          <a:p>
            <a:fld id="{1C4D19FA-63D5-41E5-8D8B-635482D72F0E}" type="slidenum">
              <a:rPr lang="en-GB" smtClean="0"/>
              <a:pPr/>
              <a:t>64</a:t>
            </a:fld>
            <a:endParaRPr lang="en-GB"/>
          </a:p>
        </p:txBody>
      </p:sp>
    </p:spTree>
    <p:extLst>
      <p:ext uri="{BB962C8B-B14F-4D97-AF65-F5344CB8AC3E}">
        <p14:creationId xmlns:p14="http://schemas.microsoft.com/office/powerpoint/2010/main" val="25919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EAAA0-003F-4F48-BFFB-B2006061F58C}" type="slidenum">
              <a:rPr lang="en-GB" smtClean="0"/>
              <a:t>28</a:t>
            </a:fld>
            <a:endParaRPr lang="en-GB"/>
          </a:p>
        </p:txBody>
      </p:sp>
    </p:spTree>
    <p:extLst>
      <p:ext uri="{BB962C8B-B14F-4D97-AF65-F5344CB8AC3E}">
        <p14:creationId xmlns:p14="http://schemas.microsoft.com/office/powerpoint/2010/main" val="3350552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 this for students to use.</a:t>
            </a:r>
            <a:endParaRPr lang="en-GB" dirty="0"/>
          </a:p>
        </p:txBody>
      </p:sp>
      <p:sp>
        <p:nvSpPr>
          <p:cNvPr id="4" name="Slide Number Placeholder 3"/>
          <p:cNvSpPr>
            <a:spLocks noGrp="1"/>
          </p:cNvSpPr>
          <p:nvPr>
            <p:ph type="sldNum" sz="quarter" idx="10"/>
          </p:nvPr>
        </p:nvSpPr>
        <p:spPr/>
        <p:txBody>
          <a:bodyPr/>
          <a:lstStyle/>
          <a:p>
            <a:fld id="{EE470F94-90F3-4098-8781-A635D3EA410E}" type="slidenum">
              <a:rPr lang="en-GB" smtClean="0"/>
              <a:t>66</a:t>
            </a:fld>
            <a:endParaRPr lang="en-GB"/>
          </a:p>
        </p:txBody>
      </p:sp>
    </p:spTree>
    <p:extLst>
      <p:ext uri="{BB962C8B-B14F-4D97-AF65-F5344CB8AC3E}">
        <p14:creationId xmlns:p14="http://schemas.microsoft.com/office/powerpoint/2010/main" val="3937290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*extension</a:t>
            </a:r>
            <a:r>
              <a:rPr lang="en-GB" baseline="0" dirty="0" smtClean="0"/>
              <a:t> task.</a:t>
            </a:r>
            <a:endParaRPr lang="en-GB" dirty="0"/>
          </a:p>
        </p:txBody>
      </p:sp>
      <p:sp>
        <p:nvSpPr>
          <p:cNvPr id="4" name="Slide Number Placeholder 3"/>
          <p:cNvSpPr>
            <a:spLocks noGrp="1"/>
          </p:cNvSpPr>
          <p:nvPr>
            <p:ph type="sldNum" sz="quarter" idx="10"/>
          </p:nvPr>
        </p:nvSpPr>
        <p:spPr/>
        <p:txBody>
          <a:bodyPr/>
          <a:lstStyle/>
          <a:p>
            <a:fld id="{EE470F94-90F3-4098-8781-A635D3EA410E}" type="slidenum">
              <a:rPr lang="en-GB" smtClean="0"/>
              <a:t>67</a:t>
            </a:fld>
            <a:endParaRPr lang="en-GB"/>
          </a:p>
        </p:txBody>
      </p:sp>
    </p:spTree>
    <p:extLst>
      <p:ext uri="{BB962C8B-B14F-4D97-AF65-F5344CB8AC3E}">
        <p14:creationId xmlns:p14="http://schemas.microsoft.com/office/powerpoint/2010/main" val="427119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Charity.</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71</a:t>
            </a:fld>
            <a:endParaRPr lang="en-GB"/>
          </a:p>
        </p:txBody>
      </p:sp>
    </p:spTree>
    <p:extLst>
      <p:ext uri="{BB962C8B-B14F-4D97-AF65-F5344CB8AC3E}">
        <p14:creationId xmlns:p14="http://schemas.microsoft.com/office/powerpoint/2010/main" val="3700473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*delete as</a:t>
            </a:r>
            <a:r>
              <a:rPr lang="en-GB" baseline="0" dirty="0" smtClean="0"/>
              <a:t> appropriate</a:t>
            </a:r>
            <a:endParaRPr lang="en-GB" dirty="0"/>
          </a:p>
        </p:txBody>
      </p:sp>
      <p:sp>
        <p:nvSpPr>
          <p:cNvPr id="4" name="Slide Number Placeholder 3"/>
          <p:cNvSpPr>
            <a:spLocks noGrp="1"/>
          </p:cNvSpPr>
          <p:nvPr>
            <p:ph type="sldNum" sz="quarter" idx="10"/>
          </p:nvPr>
        </p:nvSpPr>
        <p:spPr/>
        <p:txBody>
          <a:bodyPr/>
          <a:lstStyle/>
          <a:p>
            <a:fld id="{EE470F94-90F3-4098-8781-A635D3EA410E}" type="slidenum">
              <a:rPr lang="en-GB" smtClean="0"/>
              <a:t>72</a:t>
            </a:fld>
            <a:endParaRPr lang="en-GB"/>
          </a:p>
        </p:txBody>
      </p:sp>
    </p:spTree>
    <p:extLst>
      <p:ext uri="{BB962C8B-B14F-4D97-AF65-F5344CB8AC3E}">
        <p14:creationId xmlns:p14="http://schemas.microsoft.com/office/powerpoint/2010/main" val="688833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Show students the </a:t>
            </a:r>
            <a:r>
              <a:rPr lang="en-GB" dirty="0" err="1" smtClean="0"/>
              <a:t>youtube</a:t>
            </a:r>
            <a:r>
              <a:rPr lang="en-GB" dirty="0" smtClean="0"/>
              <a:t> clip about the Macmillan cake sale.</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74</a:t>
            </a:fld>
            <a:endParaRPr lang="en-GB"/>
          </a:p>
        </p:txBody>
      </p:sp>
    </p:spTree>
    <p:extLst>
      <p:ext uri="{BB962C8B-B14F-4D97-AF65-F5344CB8AC3E}">
        <p14:creationId xmlns:p14="http://schemas.microsoft.com/office/powerpoint/2010/main" val="3237914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Show students the </a:t>
            </a:r>
            <a:r>
              <a:rPr lang="en-GB" dirty="0" err="1" smtClean="0"/>
              <a:t>youtube</a:t>
            </a:r>
            <a:r>
              <a:rPr lang="en-GB" dirty="0" smtClean="0"/>
              <a:t> clip, it shows what Oxfam</a:t>
            </a:r>
            <a:r>
              <a:rPr lang="en-GB" baseline="0" dirty="0" smtClean="0"/>
              <a:t> do in Africa.</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76</a:t>
            </a:fld>
            <a:endParaRPr lang="en-GB"/>
          </a:p>
        </p:txBody>
      </p:sp>
    </p:spTree>
    <p:extLst>
      <p:ext uri="{BB962C8B-B14F-4D97-AF65-F5344CB8AC3E}">
        <p14:creationId xmlns:p14="http://schemas.microsoft.com/office/powerpoint/2010/main" val="1323516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 students if they know about SOFA.</a:t>
            </a:r>
            <a:r>
              <a:rPr lang="en-GB" baseline="0" dirty="0" smtClean="0"/>
              <a:t> We often have non-uniform days and the summer fair.</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77</a:t>
            </a:fld>
            <a:endParaRPr lang="en-GB"/>
          </a:p>
        </p:txBody>
      </p:sp>
    </p:spTree>
    <p:extLst>
      <p:ext uri="{BB962C8B-B14F-4D97-AF65-F5344CB8AC3E}">
        <p14:creationId xmlns:p14="http://schemas.microsoft.com/office/powerpoint/2010/main" val="1304097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Potentially the students could do a fund raising activity it sensible ideas</a:t>
            </a:r>
            <a:r>
              <a:rPr lang="en-GB" baseline="0" dirty="0" smtClean="0"/>
              <a:t> are shared.</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78</a:t>
            </a:fld>
            <a:endParaRPr lang="en-GB"/>
          </a:p>
        </p:txBody>
      </p:sp>
    </p:spTree>
    <p:extLst>
      <p:ext uri="{BB962C8B-B14F-4D97-AF65-F5344CB8AC3E}">
        <p14:creationId xmlns:p14="http://schemas.microsoft.com/office/powerpoint/2010/main" val="811168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you feel more topical/current</a:t>
            </a:r>
            <a:r>
              <a:rPr lang="en-GB" baseline="0" dirty="0" smtClean="0"/>
              <a:t> LGBT celebrities would be appropriate for this slide please add them.</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80</a:t>
            </a:fld>
            <a:endParaRPr lang="en-GB"/>
          </a:p>
        </p:txBody>
      </p:sp>
    </p:spTree>
    <p:extLst>
      <p:ext uri="{BB962C8B-B14F-4D97-AF65-F5344CB8AC3E}">
        <p14:creationId xmlns:p14="http://schemas.microsoft.com/office/powerpoint/2010/main" val="1187308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3982" y="8684913"/>
            <a:ext cx="2972435" cy="45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nchor="b"/>
          <a:lstStyle>
            <a:lvl1pPr defTabSz="963613" eaLnBrk="0" hangingPunct="0">
              <a:defRPr>
                <a:solidFill>
                  <a:schemeClr val="tx1"/>
                </a:solidFill>
                <a:latin typeface="Arial" charset="0"/>
                <a:cs typeface="Arial" charset="0"/>
              </a:defRPr>
            </a:lvl1pPr>
            <a:lvl2pPr marL="742950" indent="-285750" defTabSz="963613" eaLnBrk="0" hangingPunct="0">
              <a:defRPr>
                <a:solidFill>
                  <a:schemeClr val="tx1"/>
                </a:solidFill>
                <a:latin typeface="Arial" charset="0"/>
                <a:cs typeface="Arial" charset="0"/>
              </a:defRPr>
            </a:lvl2pPr>
            <a:lvl3pPr marL="1143000" indent="-228600" defTabSz="963613" eaLnBrk="0" hangingPunct="0">
              <a:defRPr>
                <a:solidFill>
                  <a:schemeClr val="tx1"/>
                </a:solidFill>
                <a:latin typeface="Arial" charset="0"/>
                <a:cs typeface="Arial" charset="0"/>
              </a:defRPr>
            </a:lvl3pPr>
            <a:lvl4pPr marL="1600200" indent="-228600" defTabSz="963613" eaLnBrk="0" hangingPunct="0">
              <a:defRPr>
                <a:solidFill>
                  <a:schemeClr val="tx1"/>
                </a:solidFill>
                <a:latin typeface="Arial" charset="0"/>
                <a:cs typeface="Arial" charset="0"/>
              </a:defRPr>
            </a:lvl4pPr>
            <a:lvl5pPr marL="2057400" indent="-228600" defTabSz="963613" eaLnBrk="0" hangingPunct="0">
              <a:defRPr>
                <a:solidFill>
                  <a:schemeClr val="tx1"/>
                </a:solidFill>
                <a:latin typeface="Arial" charset="0"/>
                <a:cs typeface="Arial" charset="0"/>
              </a:defRPr>
            </a:lvl5pPr>
            <a:lvl6pPr marL="2514600" indent="-228600" defTabSz="963613" eaLnBrk="0" fontAlgn="base" hangingPunct="0">
              <a:spcBef>
                <a:spcPct val="0"/>
              </a:spcBef>
              <a:spcAft>
                <a:spcPct val="0"/>
              </a:spcAft>
              <a:defRPr>
                <a:solidFill>
                  <a:schemeClr val="tx1"/>
                </a:solidFill>
                <a:latin typeface="Arial" charset="0"/>
                <a:cs typeface="Arial" charset="0"/>
              </a:defRPr>
            </a:lvl6pPr>
            <a:lvl7pPr marL="2971800" indent="-228600" defTabSz="963613" eaLnBrk="0" fontAlgn="base" hangingPunct="0">
              <a:spcBef>
                <a:spcPct val="0"/>
              </a:spcBef>
              <a:spcAft>
                <a:spcPct val="0"/>
              </a:spcAft>
              <a:defRPr>
                <a:solidFill>
                  <a:schemeClr val="tx1"/>
                </a:solidFill>
                <a:latin typeface="Arial" charset="0"/>
                <a:cs typeface="Arial" charset="0"/>
              </a:defRPr>
            </a:lvl7pPr>
            <a:lvl8pPr marL="3429000" indent="-228600" defTabSz="963613" eaLnBrk="0" fontAlgn="base" hangingPunct="0">
              <a:spcBef>
                <a:spcPct val="0"/>
              </a:spcBef>
              <a:spcAft>
                <a:spcPct val="0"/>
              </a:spcAft>
              <a:defRPr>
                <a:solidFill>
                  <a:schemeClr val="tx1"/>
                </a:solidFill>
                <a:latin typeface="Arial" charset="0"/>
                <a:cs typeface="Arial" charset="0"/>
              </a:defRPr>
            </a:lvl8pPr>
            <a:lvl9pPr marL="3886200" indent="-228600" defTabSz="963613" eaLnBrk="0" fontAlgn="base" hangingPunct="0">
              <a:spcBef>
                <a:spcPct val="0"/>
              </a:spcBef>
              <a:spcAft>
                <a:spcPct val="0"/>
              </a:spcAft>
              <a:defRPr>
                <a:solidFill>
                  <a:schemeClr val="tx1"/>
                </a:solidFill>
                <a:latin typeface="Arial" charset="0"/>
                <a:cs typeface="Arial" charset="0"/>
              </a:defRPr>
            </a:lvl9pPr>
          </a:lstStyle>
          <a:p>
            <a:pPr algn="r" eaLnBrk="1" hangingPunct="1"/>
            <a:fld id="{D6143A9B-8F34-4A22-917D-85BA95E2871E}" type="slidenum">
              <a:rPr lang="en-US" altLang="en-US" sz="1200"/>
              <a:pPr algn="r" eaLnBrk="1" hangingPunct="1"/>
              <a:t>81</a:t>
            </a:fld>
            <a:endParaRPr lang="en-US" altLang="en-US" sz="1200"/>
          </a:p>
        </p:txBody>
      </p:sp>
      <p:sp>
        <p:nvSpPr>
          <p:cNvPr id="41987" name="Rectangle 2"/>
          <p:cNvSpPr>
            <a:spLocks noGrp="1" noRot="1" noChangeAspect="1" noChangeArrowheads="1" noTextEdit="1"/>
          </p:cNvSpPr>
          <p:nvPr>
            <p:ph type="sldImg"/>
          </p:nvPr>
        </p:nvSpPr>
        <p:spPr>
          <a:xfrm>
            <a:off x="382588" y="685800"/>
            <a:ext cx="6094412" cy="3429000"/>
          </a:xfrm>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33053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Experts, up to date knowledge, pupil/teacher</a:t>
            </a:r>
            <a:r>
              <a:rPr lang="en-GB" baseline="0" dirty="0" smtClean="0"/>
              <a:t> relations</a:t>
            </a:r>
            <a:endParaRPr lang="en-GB" dirty="0"/>
          </a:p>
        </p:txBody>
      </p:sp>
      <p:sp>
        <p:nvSpPr>
          <p:cNvPr id="4" name="Slide Number Placeholder 3"/>
          <p:cNvSpPr>
            <a:spLocks noGrp="1"/>
          </p:cNvSpPr>
          <p:nvPr>
            <p:ph type="sldNum" sz="quarter" idx="10"/>
          </p:nvPr>
        </p:nvSpPr>
        <p:spPr/>
        <p:txBody>
          <a:bodyPr/>
          <a:lstStyle/>
          <a:p>
            <a:fld id="{97DEAAA0-003F-4F48-BFFB-B2006061F58C}" type="slidenum">
              <a:rPr lang="en-GB" smtClean="0"/>
              <a:t>29</a:t>
            </a:fld>
            <a:endParaRPr lang="en-GB"/>
          </a:p>
        </p:txBody>
      </p:sp>
    </p:spTree>
    <p:extLst>
      <p:ext uri="{BB962C8B-B14F-4D97-AF65-F5344CB8AC3E}">
        <p14:creationId xmlns:p14="http://schemas.microsoft.com/office/powerpoint/2010/main" val="1663184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a:t>
            </a:r>
            <a:r>
              <a:rPr lang="en-GB" baseline="0" dirty="0" smtClean="0"/>
              <a:t> this for students to complete</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88</a:t>
            </a:fld>
            <a:endParaRPr lang="en-GB"/>
          </a:p>
        </p:txBody>
      </p:sp>
    </p:spTree>
    <p:extLst>
      <p:ext uri="{BB962C8B-B14F-4D97-AF65-F5344CB8AC3E}">
        <p14:creationId xmlns:p14="http://schemas.microsoft.com/office/powerpoint/2010/main" val="3285803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 this for students to complete.</a:t>
            </a:r>
            <a:endParaRPr lang="en-GB" dirty="0"/>
          </a:p>
        </p:txBody>
      </p:sp>
      <p:sp>
        <p:nvSpPr>
          <p:cNvPr id="4" name="Slide Number Placeholder 3"/>
          <p:cNvSpPr>
            <a:spLocks noGrp="1"/>
          </p:cNvSpPr>
          <p:nvPr>
            <p:ph type="sldNum" sz="quarter" idx="10"/>
          </p:nvPr>
        </p:nvSpPr>
        <p:spPr/>
        <p:txBody>
          <a:bodyPr/>
          <a:lstStyle/>
          <a:p>
            <a:fld id="{B0DAD791-25CD-4B94-8D8F-B82F6C38539A}" type="slidenum">
              <a:rPr lang="en-GB" smtClean="0"/>
              <a:t>93</a:t>
            </a:fld>
            <a:endParaRPr lang="en-GB"/>
          </a:p>
        </p:txBody>
      </p:sp>
    </p:spTree>
    <p:extLst>
      <p:ext uri="{BB962C8B-B14F-4D97-AF65-F5344CB8AC3E}">
        <p14:creationId xmlns:p14="http://schemas.microsoft.com/office/powerpoint/2010/main" val="275196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Mutual</a:t>
            </a:r>
            <a:r>
              <a:rPr lang="en-GB" baseline="0" dirty="0" smtClean="0"/>
              <a:t> agreement</a:t>
            </a:r>
            <a:endParaRPr lang="en-GB" dirty="0"/>
          </a:p>
        </p:txBody>
      </p:sp>
      <p:sp>
        <p:nvSpPr>
          <p:cNvPr id="4" name="Slide Number Placeholder 3"/>
          <p:cNvSpPr>
            <a:spLocks noGrp="1"/>
          </p:cNvSpPr>
          <p:nvPr>
            <p:ph type="sldNum" sz="quarter" idx="10"/>
          </p:nvPr>
        </p:nvSpPr>
        <p:spPr/>
        <p:txBody>
          <a:bodyPr/>
          <a:lstStyle/>
          <a:p>
            <a:fld id="{97DEAAA0-003F-4F48-BFFB-B2006061F58C}" type="slidenum">
              <a:rPr lang="en-GB" smtClean="0"/>
              <a:t>31</a:t>
            </a:fld>
            <a:endParaRPr lang="en-GB"/>
          </a:p>
        </p:txBody>
      </p:sp>
    </p:spTree>
    <p:extLst>
      <p:ext uri="{BB962C8B-B14F-4D97-AF65-F5344CB8AC3E}">
        <p14:creationId xmlns:p14="http://schemas.microsoft.com/office/powerpoint/2010/main" val="1595823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Raised</a:t>
            </a:r>
            <a:r>
              <a:rPr lang="en-GB" baseline="0" dirty="0" smtClean="0"/>
              <a:t> over £1000</a:t>
            </a:r>
            <a:endParaRPr lang="en-GB" dirty="0"/>
          </a:p>
        </p:txBody>
      </p:sp>
      <p:sp>
        <p:nvSpPr>
          <p:cNvPr id="4" name="Slide Number Placeholder 3"/>
          <p:cNvSpPr>
            <a:spLocks noGrp="1"/>
          </p:cNvSpPr>
          <p:nvPr>
            <p:ph type="sldNum" sz="quarter" idx="10"/>
          </p:nvPr>
        </p:nvSpPr>
        <p:spPr/>
        <p:txBody>
          <a:bodyPr/>
          <a:lstStyle/>
          <a:p>
            <a:fld id="{97DEAAA0-003F-4F48-BFFB-B2006061F58C}" type="slidenum">
              <a:rPr lang="en-GB" smtClean="0"/>
              <a:t>34</a:t>
            </a:fld>
            <a:endParaRPr lang="en-GB"/>
          </a:p>
        </p:txBody>
      </p:sp>
    </p:spTree>
    <p:extLst>
      <p:ext uri="{BB962C8B-B14F-4D97-AF65-F5344CB8AC3E}">
        <p14:creationId xmlns:p14="http://schemas.microsoft.com/office/powerpoint/2010/main" val="416588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*delete as</a:t>
            </a:r>
            <a:r>
              <a:rPr lang="en-GB" baseline="0" dirty="0" smtClean="0"/>
              <a:t> appropriate</a:t>
            </a:r>
            <a:endParaRPr lang="en-GB" dirty="0"/>
          </a:p>
        </p:txBody>
      </p:sp>
      <p:sp>
        <p:nvSpPr>
          <p:cNvPr id="4" name="Slide Number Placeholder 3"/>
          <p:cNvSpPr>
            <a:spLocks noGrp="1"/>
          </p:cNvSpPr>
          <p:nvPr>
            <p:ph type="sldNum" sz="quarter" idx="10"/>
          </p:nvPr>
        </p:nvSpPr>
        <p:spPr/>
        <p:txBody>
          <a:bodyPr/>
          <a:lstStyle/>
          <a:p>
            <a:fld id="{EE470F94-90F3-4098-8781-A635D3EA410E}" type="slidenum">
              <a:rPr lang="en-GB" smtClean="0"/>
              <a:t>44</a:t>
            </a:fld>
            <a:endParaRPr lang="en-GB"/>
          </a:p>
        </p:txBody>
      </p:sp>
    </p:spTree>
    <p:extLst>
      <p:ext uri="{BB962C8B-B14F-4D97-AF65-F5344CB8AC3E}">
        <p14:creationId xmlns:p14="http://schemas.microsoft.com/office/powerpoint/2010/main" val="77217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Edit for</a:t>
            </a:r>
            <a:r>
              <a:rPr lang="en-GB" baseline="0" dirty="0" smtClean="0"/>
              <a:t> your class’ reading age where appropriate</a:t>
            </a:r>
            <a:endParaRPr lang="en-GB" dirty="0"/>
          </a:p>
        </p:txBody>
      </p:sp>
      <p:sp>
        <p:nvSpPr>
          <p:cNvPr id="4" name="Slide Number Placeholder 3"/>
          <p:cNvSpPr>
            <a:spLocks noGrp="1"/>
          </p:cNvSpPr>
          <p:nvPr>
            <p:ph type="sldNum" sz="quarter" idx="10"/>
          </p:nvPr>
        </p:nvSpPr>
        <p:spPr/>
        <p:txBody>
          <a:bodyPr/>
          <a:lstStyle/>
          <a:p>
            <a:fld id="{EE470F94-90F3-4098-8781-A635D3EA410E}" type="slidenum">
              <a:rPr lang="en-GB" smtClean="0"/>
              <a:t>46</a:t>
            </a:fld>
            <a:endParaRPr lang="en-GB"/>
          </a:p>
        </p:txBody>
      </p:sp>
    </p:spTree>
    <p:extLst>
      <p:ext uri="{BB962C8B-B14F-4D97-AF65-F5344CB8AC3E}">
        <p14:creationId xmlns:p14="http://schemas.microsoft.com/office/powerpoint/2010/main" val="4246273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Edit for your class’ reading age where appropriate</a:t>
            </a:r>
          </a:p>
          <a:p>
            <a:endParaRPr lang="en-GB" dirty="0"/>
          </a:p>
        </p:txBody>
      </p:sp>
      <p:sp>
        <p:nvSpPr>
          <p:cNvPr id="4" name="Slide Number Placeholder 3"/>
          <p:cNvSpPr>
            <a:spLocks noGrp="1"/>
          </p:cNvSpPr>
          <p:nvPr>
            <p:ph type="sldNum" sz="quarter" idx="10"/>
          </p:nvPr>
        </p:nvSpPr>
        <p:spPr/>
        <p:txBody>
          <a:bodyPr/>
          <a:lstStyle/>
          <a:p>
            <a:fld id="{EE470F94-90F3-4098-8781-A635D3EA410E}" type="slidenum">
              <a:rPr lang="en-GB" smtClean="0"/>
              <a:t>47</a:t>
            </a:fld>
            <a:endParaRPr lang="en-GB"/>
          </a:p>
        </p:txBody>
      </p:sp>
    </p:spTree>
    <p:extLst>
      <p:ext uri="{BB962C8B-B14F-4D97-AF65-F5344CB8AC3E}">
        <p14:creationId xmlns:p14="http://schemas.microsoft.com/office/powerpoint/2010/main" val="2937850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based on the previous situations</a:t>
            </a:r>
            <a:r>
              <a:rPr lang="en-GB" baseline="0" dirty="0" smtClean="0"/>
              <a:t> you have discussed, ask the students to give you examples of how they are good friends</a:t>
            </a:r>
          </a:p>
          <a:p>
            <a:endParaRPr lang="en-GB" baseline="0" dirty="0" smtClean="0"/>
          </a:p>
          <a:p>
            <a:r>
              <a:rPr lang="en-GB" baseline="0" dirty="0" smtClean="0"/>
              <a:t>The next 3 slides are differentiated slightly for students to fill in about how they are good friends.</a:t>
            </a:r>
          </a:p>
          <a:p>
            <a:endParaRPr lang="en-GB" baseline="0" dirty="0" smtClean="0"/>
          </a:p>
          <a:p>
            <a:r>
              <a:rPr lang="en-GB" baseline="0" dirty="0" smtClean="0"/>
              <a:t>Students can share their examples with the class.</a:t>
            </a:r>
            <a:endParaRPr lang="en-GB" dirty="0"/>
          </a:p>
        </p:txBody>
      </p:sp>
      <p:sp>
        <p:nvSpPr>
          <p:cNvPr id="4" name="Slide Number Placeholder 3"/>
          <p:cNvSpPr>
            <a:spLocks noGrp="1"/>
          </p:cNvSpPr>
          <p:nvPr>
            <p:ph type="sldNum" sz="quarter" idx="10"/>
          </p:nvPr>
        </p:nvSpPr>
        <p:spPr/>
        <p:txBody>
          <a:bodyPr/>
          <a:lstStyle/>
          <a:p>
            <a:fld id="{EE470F94-90F3-4098-8781-A635D3EA410E}" type="slidenum">
              <a:rPr lang="en-GB" smtClean="0"/>
              <a:t>48</a:t>
            </a:fld>
            <a:endParaRPr lang="en-GB"/>
          </a:p>
        </p:txBody>
      </p:sp>
    </p:spTree>
    <p:extLst>
      <p:ext uri="{BB962C8B-B14F-4D97-AF65-F5344CB8AC3E}">
        <p14:creationId xmlns:p14="http://schemas.microsoft.com/office/powerpoint/2010/main" val="178410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80AD8C7-68EC-41BE-9FA5-B43EC9BF0FC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13FACF-3C04-46F1-93AD-1571FB0A618C}" type="slidenum">
              <a:rPr lang="en-GB" smtClean="0"/>
              <a:t>‹#›</a:t>
            </a:fld>
            <a:endParaRPr lang="en-GB"/>
          </a:p>
        </p:txBody>
      </p:sp>
    </p:spTree>
    <p:extLst>
      <p:ext uri="{BB962C8B-B14F-4D97-AF65-F5344CB8AC3E}">
        <p14:creationId xmlns:p14="http://schemas.microsoft.com/office/powerpoint/2010/main" val="81537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80AD8C7-68EC-41BE-9FA5-B43EC9BF0FC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13FACF-3C04-46F1-93AD-1571FB0A618C}" type="slidenum">
              <a:rPr lang="en-GB" smtClean="0"/>
              <a:t>‹#›</a:t>
            </a:fld>
            <a:endParaRPr lang="en-GB"/>
          </a:p>
        </p:txBody>
      </p:sp>
    </p:spTree>
    <p:extLst>
      <p:ext uri="{BB962C8B-B14F-4D97-AF65-F5344CB8AC3E}">
        <p14:creationId xmlns:p14="http://schemas.microsoft.com/office/powerpoint/2010/main" val="1921133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80AD8C7-68EC-41BE-9FA5-B43EC9BF0FC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13FACF-3C04-46F1-93AD-1571FB0A618C}" type="slidenum">
              <a:rPr lang="en-GB" smtClean="0"/>
              <a:t>‹#›</a:t>
            </a:fld>
            <a:endParaRPr lang="en-GB"/>
          </a:p>
        </p:txBody>
      </p:sp>
    </p:spTree>
    <p:extLst>
      <p:ext uri="{BB962C8B-B14F-4D97-AF65-F5344CB8AC3E}">
        <p14:creationId xmlns:p14="http://schemas.microsoft.com/office/powerpoint/2010/main" val="391574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80AD8C7-68EC-41BE-9FA5-B43EC9BF0FC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13FACF-3C04-46F1-93AD-1571FB0A618C}" type="slidenum">
              <a:rPr lang="en-GB" smtClean="0"/>
              <a:t>‹#›</a:t>
            </a:fld>
            <a:endParaRPr lang="en-GB"/>
          </a:p>
        </p:txBody>
      </p:sp>
    </p:spTree>
    <p:extLst>
      <p:ext uri="{BB962C8B-B14F-4D97-AF65-F5344CB8AC3E}">
        <p14:creationId xmlns:p14="http://schemas.microsoft.com/office/powerpoint/2010/main" val="3494990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0AD8C7-68EC-41BE-9FA5-B43EC9BF0FC0}" type="datetimeFigureOut">
              <a:rPr lang="en-GB" smtClean="0"/>
              <a:t>10/12/2018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13FACF-3C04-46F1-93AD-1571FB0A618C}" type="slidenum">
              <a:rPr lang="en-GB" smtClean="0"/>
              <a:t>‹#›</a:t>
            </a:fld>
            <a:endParaRPr lang="en-GB"/>
          </a:p>
        </p:txBody>
      </p:sp>
    </p:spTree>
    <p:extLst>
      <p:ext uri="{BB962C8B-B14F-4D97-AF65-F5344CB8AC3E}">
        <p14:creationId xmlns:p14="http://schemas.microsoft.com/office/powerpoint/2010/main" val="4043190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80AD8C7-68EC-41BE-9FA5-B43EC9BF0FC0}" type="datetimeFigureOut">
              <a:rPr lang="en-GB" smtClean="0"/>
              <a:t>10/12/2018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13FACF-3C04-46F1-93AD-1571FB0A618C}" type="slidenum">
              <a:rPr lang="en-GB" smtClean="0"/>
              <a:t>‹#›</a:t>
            </a:fld>
            <a:endParaRPr lang="en-GB"/>
          </a:p>
        </p:txBody>
      </p:sp>
    </p:spTree>
    <p:extLst>
      <p:ext uri="{BB962C8B-B14F-4D97-AF65-F5344CB8AC3E}">
        <p14:creationId xmlns:p14="http://schemas.microsoft.com/office/powerpoint/2010/main" val="174288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80AD8C7-68EC-41BE-9FA5-B43EC9BF0FC0}" type="datetimeFigureOut">
              <a:rPr lang="en-GB" smtClean="0"/>
              <a:t>10/12/2018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213FACF-3C04-46F1-93AD-1571FB0A618C}" type="slidenum">
              <a:rPr lang="en-GB" smtClean="0"/>
              <a:t>‹#›</a:t>
            </a:fld>
            <a:endParaRPr lang="en-GB"/>
          </a:p>
        </p:txBody>
      </p:sp>
    </p:spTree>
    <p:extLst>
      <p:ext uri="{BB962C8B-B14F-4D97-AF65-F5344CB8AC3E}">
        <p14:creationId xmlns:p14="http://schemas.microsoft.com/office/powerpoint/2010/main" val="120107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80AD8C7-68EC-41BE-9FA5-B43EC9BF0FC0}" type="datetimeFigureOut">
              <a:rPr lang="en-GB" smtClean="0"/>
              <a:t>10/12/2018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213FACF-3C04-46F1-93AD-1571FB0A618C}" type="slidenum">
              <a:rPr lang="en-GB" smtClean="0"/>
              <a:t>‹#›</a:t>
            </a:fld>
            <a:endParaRPr lang="en-GB"/>
          </a:p>
        </p:txBody>
      </p:sp>
    </p:spTree>
    <p:extLst>
      <p:ext uri="{BB962C8B-B14F-4D97-AF65-F5344CB8AC3E}">
        <p14:creationId xmlns:p14="http://schemas.microsoft.com/office/powerpoint/2010/main" val="374684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0AD8C7-68EC-41BE-9FA5-B43EC9BF0FC0}" type="datetimeFigureOut">
              <a:rPr lang="en-GB" smtClean="0"/>
              <a:t>10/12/2018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213FACF-3C04-46F1-93AD-1571FB0A618C}" type="slidenum">
              <a:rPr lang="en-GB" smtClean="0"/>
              <a:t>‹#›</a:t>
            </a:fld>
            <a:endParaRPr lang="en-GB"/>
          </a:p>
        </p:txBody>
      </p:sp>
    </p:spTree>
    <p:extLst>
      <p:ext uri="{BB962C8B-B14F-4D97-AF65-F5344CB8AC3E}">
        <p14:creationId xmlns:p14="http://schemas.microsoft.com/office/powerpoint/2010/main" val="3182928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0AD8C7-68EC-41BE-9FA5-B43EC9BF0FC0}" type="datetimeFigureOut">
              <a:rPr lang="en-GB" smtClean="0"/>
              <a:t>10/12/2018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13FACF-3C04-46F1-93AD-1571FB0A618C}" type="slidenum">
              <a:rPr lang="en-GB" smtClean="0"/>
              <a:t>‹#›</a:t>
            </a:fld>
            <a:endParaRPr lang="en-GB"/>
          </a:p>
        </p:txBody>
      </p:sp>
    </p:spTree>
    <p:extLst>
      <p:ext uri="{BB962C8B-B14F-4D97-AF65-F5344CB8AC3E}">
        <p14:creationId xmlns:p14="http://schemas.microsoft.com/office/powerpoint/2010/main" val="3404559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0AD8C7-68EC-41BE-9FA5-B43EC9BF0FC0}" type="datetimeFigureOut">
              <a:rPr lang="en-GB" smtClean="0"/>
              <a:t>10/12/2018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213FACF-3C04-46F1-93AD-1571FB0A618C}" type="slidenum">
              <a:rPr lang="en-GB" smtClean="0"/>
              <a:t>‹#›</a:t>
            </a:fld>
            <a:endParaRPr lang="en-GB"/>
          </a:p>
        </p:txBody>
      </p:sp>
    </p:spTree>
    <p:extLst>
      <p:ext uri="{BB962C8B-B14F-4D97-AF65-F5344CB8AC3E}">
        <p14:creationId xmlns:p14="http://schemas.microsoft.com/office/powerpoint/2010/main" val="768163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AD8C7-68EC-41BE-9FA5-B43EC9BF0FC0}" type="datetimeFigureOut">
              <a:rPr lang="en-GB" smtClean="0"/>
              <a:t>10/12/2018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13FACF-3C04-46F1-93AD-1571FB0A618C}" type="slidenum">
              <a:rPr lang="en-GB" smtClean="0"/>
              <a:t>‹#›</a:t>
            </a:fld>
            <a:endParaRPr lang="en-GB"/>
          </a:p>
        </p:txBody>
      </p:sp>
    </p:spTree>
    <p:extLst>
      <p:ext uri="{BB962C8B-B14F-4D97-AF65-F5344CB8AC3E}">
        <p14:creationId xmlns:p14="http://schemas.microsoft.com/office/powerpoint/2010/main" val="148047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oogle.co.uk/url?sa=i&amp;rct=j&amp;q=&amp;esrc=s&amp;source=images&amp;cd=&amp;cad=rja&amp;uact=8&amp;ved=0ahUKEwjD9tXt6d_RAhVoD8AKHRW-DBMQjRwIBw&amp;url=http://www.saltley.bham.sch.uk/index.phtml?d%3D197202&amp;psig=AFQjCNGbk5yCZTi1QpvZubIQH9ff0C1i1g&amp;ust=1485520663572647"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www.google.co.uk/url?sa=i&amp;rct=j&amp;q=&amp;esrc=s&amp;frm=1&amp;source=images&amp;cd=&amp;cad=rja&amp;uact=8&amp;ved=0ahUKEwj37Nei57TPAhWFthoKHea1AEoQjRwIBw&amp;url=http://www.mylearningsource.co.uk/category/safeguarding&amp;bvm=bv.134495766,d.ZGg&amp;psig=AFQjCNHGw2-gt-VuQ2vP-69Nsp0ROf86mQ&amp;ust=1475246391312269"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www.google.co.uk/url?sa=i&amp;rct=j&amp;q=&amp;esrc=s&amp;source=images&amp;cd=&amp;cad=rja&amp;uact=8&amp;ved=0ahUKEwjD9tXt6d_RAhVoD8AKHRW-DBMQjRwIBw&amp;url=http://www.saltley.bham.sch.uk/index.phtml?d%3D197202&amp;psig=AFQjCNGbk5yCZTi1QpvZubIQH9ff0C1i1g&amp;ust=1485520663572647"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uk/url?sa=i&amp;rct=j&amp;q=&amp;esrc=s&amp;frm=1&amp;source=images&amp;cd=&amp;cad=rja&amp;uact=8&amp;ved=0ahUKEwiyteT45rTPAhXGsxQKHYL-ASkQjRwIBw&amp;url=http://mindhedge.com/how-to-keep-your-kids-safe-in-amusement-parks-and-zoos/&amp;bvm=bv.134495766,d.ZGg&amp;psig=AFQjCNEO38ocYkIT-qrRgi_1YHBEZstIoQ&amp;ust=1475246315404769"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hyperlink" Target="https://www.google.co.uk/url?sa=i&amp;rct=j&amp;q=&amp;esrc=s&amp;source=images&amp;cd=&amp;cad=rja&amp;uact=8&amp;ved=0ahUKEwjcmvDXuuLRAhXDWRQKHVTXDRYQjRwIBw&amp;url=https://www.diversityrolemodels.org/news-events/2016/october/20/calling-all-arty-secondary-school-students&amp;psig=AFQjCNHby6GH4hracS34Qu0L12icf-QVkw&amp;ust=1485611072893983" TargetMode="External"/><Relationship Id="rId3" Type="http://schemas.openxmlformats.org/officeDocument/2006/relationships/hyperlink" Target="http://www.google.co.uk/url?sa=i&amp;rct=j&amp;q=&amp;esrc=s&amp;frm=1&amp;source=images&amp;cd=&amp;cad=rja&amp;uact=8&amp;ved=0ahUKEwi608qa5bTPAhWFcBoKHd1rBagQjRwIBw&amp;url=http://www.ctckingshurst.academy/news/loudmouth-homelessness-performance/&amp;psig=AFQjCNEV19-b44x6BtoMeZJ0WWu-Ei-36Q&amp;ust=1475245850306752" TargetMode="External"/><Relationship Id="rId7" Type="http://schemas.openxmlformats.org/officeDocument/2006/relationships/hyperlink" Target="http://www.cwa-eng.com/projects/west-midlands-police-western-custody-suite-oldbury/" TargetMode="External"/><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hyperlink" Target="https://www.google.co.uk/url?sa=i&amp;rct=j&amp;q=&amp;esrc=s&amp;frm=1&amp;source=images&amp;cd=&amp;cad=rja&amp;uact=8&amp;ved=0ahUKEwiVla205bTPAhWEuhQKHaq-Bg4QjRwIBw&amp;url=https://www.brook.org.uk/&amp;bvm=bv.134495766,d.ZGg&amp;psig=AFQjCNG_nEmme8VtBCOKAfjEIBT7auOoVg&amp;ust=1475245885778606" TargetMode="Externa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hyperlink" Target="http://www.google.co.uk/url?sa=i&amp;rct=j&amp;q=&amp;esrc=s&amp;frm=1&amp;source=images&amp;cd=&amp;cad=rja&amp;uact=8&amp;ved=0ahUKEwj-wLns5rTPAhVFthoKHVuCASQQjRwIBw&amp;url=http://theplayhouse.org.uk/tapestry/&amp;psig=AFQjCNFQEz1Y3QjkiwsmFfQF6P0Xi4MOsg&amp;ust=1475246293279031" TargetMode="External"/><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oogle.co.uk/url?sa=i&amp;rct=j&amp;q=&amp;esrc=s&amp;source=images&amp;cd=&amp;cad=rja&amp;uact=8&amp;ved=0ahUKEwjdkf-h3LTPAhWGaxQKHXn-BjcQjRwIBw&amp;url=http://www.saltley.bham.sch.uk/&amp;bvm=bv.134495766,d.ZGg&amp;psig=AFQjCNEYCauvPISVDPyikXqM0Y3ZAm-sPQ&amp;ust=1475243451481796"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dkf-h3LTPAhWGaxQKHXn-BjcQjRwIBw&amp;url=http://www.saltley.bham.sch.uk/&amp;bvm=bv.134495766,d.ZGg&amp;psig=AFQjCNEYCauvPISVDPyikXqM0Y3ZAm-sPQ&amp;ust=1475243451481796"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dkf-h3LTPAhWGaxQKHXn-BjcQjRwIBw&amp;url=http://www.saltley.bham.sch.uk/&amp;bvm=bv.134495766,d.ZGg&amp;psig=AFQjCNEYCauvPISVDPyikXqM0Y3ZAm-sPQ&amp;ust=1475243451481796"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oogle.co.uk/url?sa=i&amp;rct=j&amp;q=&amp;esrc=s&amp;source=images&amp;cd=&amp;cad=rja&amp;uact=8&amp;ved=0ahUKEwjdkf-h3LTPAhWGaxQKHXn-BjcQjRwIBw&amp;url=http://www.saltley.bham.sch.uk/&amp;bvm=bv.134495766,d.ZGg&amp;psig=AFQjCNEYCauvPISVDPyikXqM0Y3ZAm-sPQ&amp;ust=1475243451481796"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jdkf-h3LTPAhWGaxQKHXn-BjcQjRwIBw&amp;url=http://www.saltley.bham.sch.uk/&amp;bvm=bv.134495766,d.ZGg&amp;psig=AFQjCNEYCauvPISVDPyikXqM0Y3ZAm-sPQ&amp;ust=1475243451481796"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oogle.co.uk/url?sa=i&amp;rct=j&amp;q=&amp;esrc=s&amp;source=images&amp;cd=&amp;cad=rja&amp;uact=8&amp;ved=0ahUKEwjdkf-h3LTPAhWGaxQKHXn-BjcQjRwIBw&amp;url=http://www.saltley.bham.sch.uk/&amp;bvm=bv.134495766,d.ZGg&amp;psig=AFQjCNEYCauvPISVDPyikXqM0Y3ZAm-sPQ&amp;ust=1475243451481796" TargetMode="Externa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www.google.co.uk/url?sa=i&amp;rct=j&amp;q=&amp;esrc=s&amp;source=images&amp;cd=&amp;cad=rja&amp;uact=8&amp;ved=0ahUKEwjl073ygOLRAhXIWhQKHab1Ax0QjRwIBw&amp;url=https://vimeo.com/worldslargestlesson&amp;bvm=bv.145393125,bs.2,d.ZGg&amp;psig=AFQjCNHAK6e8FccgKZk5m3aifXjPBcHcCw&amp;ust=1485595565901269" TargetMode="Externa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oogle.co.uk/url?sa=i&amp;rct=j&amp;q=&amp;esrc=s&amp;source=images&amp;cd=&amp;cad=rja&amp;uact=8&amp;ved=0ahUKEwjdkf-h3LTPAhWGaxQKHXn-BjcQjRwIBw&amp;url=http://www.saltley.bham.sch.uk/&amp;bvm=bv.134495766,d.ZGg&amp;psig=AFQjCNEYCauvPISVDPyikXqM0Y3ZAm-sPQ&amp;ust=1475243451481796"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oogle.co.uk/url?sa=i&amp;rct=j&amp;q=&amp;esrc=s&amp;source=images&amp;cd=&amp;cad=rja&amp;uact=8&amp;ved=0ahUKEwjdkf-h3LTPAhWGaxQKHXn-BjcQjRwIBw&amp;url=http://www.saltley.bham.sch.uk/&amp;bvm=bv.134495766,d.ZGg&amp;psig=AFQjCNEYCauvPISVDPyikXqM0Y3ZAm-sPQ&amp;ust=1475243451481796"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oogle.co.uk/url?sa=i&amp;rct=j&amp;q=&amp;esrc=s&amp;source=images&amp;cd=&amp;cad=rja&amp;uact=8&amp;ved=0ahUKEwjdkf-h3LTPAhWGaxQKHXn-BjcQjRwIBw&amp;url=http://www.saltley.bham.sch.uk/&amp;bvm=bv.134495766,d.ZGg&amp;psig=AFQjCNEYCauvPISVDPyikXqM0Y3ZAm-sPQ&amp;ust=1475243451481796"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oogle.co.uk/url?sa=i&amp;rct=j&amp;q=&amp;esrc=s&amp;source=images&amp;cd=&amp;cad=rja&amp;uact=8&amp;ved=0ahUKEwjdkf-h3LTPAhWGaxQKHXn-BjcQjRwIBw&amp;url=http://www.saltley.bham.sch.uk/&amp;bvm=bv.134495766,d.ZGg&amp;psig=AFQjCNEYCauvPISVDPyikXqM0Y3ZAm-sPQ&amp;ust=1475243451481796"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2GoC3Gg6NeI"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XyyNCKsMSc4" TargetMode="External"/><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Special schools </a:t>
            </a:r>
            <a:br>
              <a:rPr lang="en-GB" dirty="0" smtClean="0"/>
            </a:br>
            <a:r>
              <a:rPr lang="en-GB" dirty="0" smtClean="0"/>
              <a:t>Term 2</a:t>
            </a:r>
            <a:endParaRPr lang="en-GB" dirty="0"/>
          </a:p>
        </p:txBody>
      </p:sp>
      <p:sp>
        <p:nvSpPr>
          <p:cNvPr id="3" name="Content Placeholder 2"/>
          <p:cNvSpPr>
            <a:spLocks noGrp="1"/>
          </p:cNvSpPr>
          <p:nvPr>
            <p:ph idx="1"/>
          </p:nvPr>
        </p:nvSpPr>
        <p:spPr/>
        <p:txBody>
          <a:bodyPr/>
          <a:lstStyle/>
          <a:p>
            <a:r>
              <a:rPr lang="en-GB" dirty="0" smtClean="0"/>
              <a:t>UNICEF</a:t>
            </a:r>
          </a:p>
          <a:p>
            <a:r>
              <a:rPr lang="en-GB" dirty="0" smtClean="0"/>
              <a:t>Selly Oak Trust schools-talking about healthy relationships</a:t>
            </a:r>
          </a:p>
          <a:p>
            <a:r>
              <a:rPr lang="en-GB" dirty="0" smtClean="0"/>
              <a:t>Primary mental Health resource</a:t>
            </a:r>
          </a:p>
          <a:p>
            <a:r>
              <a:rPr lang="en-GB" dirty="0" smtClean="0"/>
              <a:t>TFF- primary and Secondary schools workshops</a:t>
            </a:r>
          </a:p>
          <a:p>
            <a:endParaRPr lang="en-GB" dirty="0"/>
          </a:p>
        </p:txBody>
      </p:sp>
    </p:spTree>
    <p:extLst>
      <p:ext uri="{BB962C8B-B14F-4D97-AF65-F5344CB8AC3E}">
        <p14:creationId xmlns:p14="http://schemas.microsoft.com/office/powerpoint/2010/main" val="1975491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10</a:t>
            </a:fld>
            <a:endParaRPr lang="en-US" dirty="0"/>
          </a:p>
        </p:txBody>
      </p:sp>
      <p:cxnSp>
        <p:nvCxnSpPr>
          <p:cNvPr id="6" name="Straight Connector 5"/>
          <p:cNvCxnSpPr/>
          <p:nvPr/>
        </p:nvCxnSpPr>
        <p:spPr>
          <a:xfrm>
            <a:off x="0" y="0"/>
            <a:ext cx="12192000" cy="6858000"/>
          </a:xfrm>
          <a:prstGeom prst="line">
            <a:avLst/>
          </a:prstGeom>
          <a:ln w="38100" cap="rnd"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0" y="0"/>
            <a:ext cx="12192000" cy="6858000"/>
          </a:xfrm>
          <a:prstGeom prst="line">
            <a:avLst/>
          </a:prstGeom>
          <a:ln w="38100" cap="rnd"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21374" y="2378273"/>
            <a:ext cx="4931391"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dirty="0"/>
              <a:t>What is mental health?</a:t>
            </a:r>
          </a:p>
          <a:p>
            <a:pPr algn="ctr"/>
            <a:endParaRPr lang="en-GB" dirty="0"/>
          </a:p>
          <a:p>
            <a:pPr algn="ctr"/>
            <a:r>
              <a:rPr lang="en-GB" dirty="0"/>
              <a:t>*when big feelings take over your life</a:t>
            </a:r>
          </a:p>
          <a:p>
            <a:pPr algn="ctr"/>
            <a:r>
              <a:rPr lang="en-GB" dirty="0"/>
              <a:t>*make you think or feel negative emotions about yourself or your life</a:t>
            </a:r>
          </a:p>
          <a:p>
            <a:pPr algn="ctr"/>
            <a:r>
              <a:rPr lang="en-GB" dirty="0"/>
              <a:t>*needs looking after or problems can happen</a:t>
            </a:r>
          </a:p>
        </p:txBody>
      </p:sp>
      <p:sp>
        <p:nvSpPr>
          <p:cNvPr id="10" name="TextBox 9"/>
          <p:cNvSpPr txBox="1"/>
          <p:nvPr/>
        </p:nvSpPr>
        <p:spPr>
          <a:xfrm>
            <a:off x="2320119" y="7384"/>
            <a:ext cx="7460776" cy="369332"/>
          </a:xfrm>
          <a:prstGeom prst="rect">
            <a:avLst/>
          </a:prstGeom>
          <a:noFill/>
        </p:spPr>
        <p:txBody>
          <a:bodyPr wrap="square" rtlCol="0">
            <a:spAutoFit/>
          </a:bodyPr>
          <a:lstStyle/>
          <a:p>
            <a:pPr algn="ctr"/>
            <a:r>
              <a:rPr lang="en-GB" dirty="0"/>
              <a:t>What are small feelings?</a:t>
            </a:r>
          </a:p>
        </p:txBody>
      </p:sp>
      <p:sp>
        <p:nvSpPr>
          <p:cNvPr id="11" name="TextBox 10"/>
          <p:cNvSpPr txBox="1"/>
          <p:nvPr/>
        </p:nvSpPr>
        <p:spPr>
          <a:xfrm>
            <a:off x="8812101" y="1881870"/>
            <a:ext cx="3525475" cy="2862322"/>
          </a:xfrm>
          <a:prstGeom prst="rect">
            <a:avLst/>
          </a:prstGeom>
          <a:noFill/>
        </p:spPr>
        <p:txBody>
          <a:bodyPr wrap="square" rtlCol="0">
            <a:spAutoFit/>
          </a:bodyPr>
          <a:lstStyle/>
          <a:p>
            <a:pPr algn="ctr"/>
            <a:r>
              <a:rPr lang="en-GB" dirty="0"/>
              <a:t>How do I deal</a:t>
            </a:r>
          </a:p>
          <a:p>
            <a:pPr algn="ctr"/>
            <a:r>
              <a:rPr lang="en-GB" dirty="0"/>
              <a:t>with small feelings?</a:t>
            </a:r>
          </a:p>
          <a:p>
            <a:pPr algn="ctr"/>
            <a:endParaRPr lang="en-GB" dirty="0"/>
          </a:p>
          <a:p>
            <a:pPr algn="ctr"/>
            <a:r>
              <a:rPr lang="en-GB" dirty="0"/>
              <a:t>*talk about them</a:t>
            </a:r>
          </a:p>
          <a:p>
            <a:pPr algn="ctr"/>
            <a:r>
              <a:rPr lang="en-GB" dirty="0"/>
              <a:t>*write them down</a:t>
            </a:r>
          </a:p>
          <a:p>
            <a:pPr algn="ctr"/>
            <a:r>
              <a:rPr lang="en-GB" dirty="0"/>
              <a:t>*draw pictures</a:t>
            </a:r>
          </a:p>
          <a:p>
            <a:pPr algn="ctr"/>
            <a:r>
              <a:rPr lang="en-GB" dirty="0"/>
              <a:t>*take a bath</a:t>
            </a:r>
          </a:p>
          <a:p>
            <a:pPr algn="ctr"/>
            <a:r>
              <a:rPr lang="en-GB" dirty="0"/>
              <a:t>*eat comfort food</a:t>
            </a:r>
          </a:p>
          <a:p>
            <a:pPr algn="ctr"/>
            <a:r>
              <a:rPr lang="en-GB" dirty="0"/>
              <a:t>*be with your friends, family and loved ones</a:t>
            </a:r>
          </a:p>
        </p:txBody>
      </p:sp>
      <p:sp>
        <p:nvSpPr>
          <p:cNvPr id="12" name="TextBox 11"/>
          <p:cNvSpPr txBox="1"/>
          <p:nvPr/>
        </p:nvSpPr>
        <p:spPr>
          <a:xfrm>
            <a:off x="2374709" y="5172134"/>
            <a:ext cx="7460776" cy="1477328"/>
          </a:xfrm>
          <a:prstGeom prst="rect">
            <a:avLst/>
          </a:prstGeom>
          <a:noFill/>
        </p:spPr>
        <p:txBody>
          <a:bodyPr wrap="square" rtlCol="0">
            <a:spAutoFit/>
          </a:bodyPr>
          <a:lstStyle/>
          <a:p>
            <a:pPr algn="ctr"/>
            <a:r>
              <a:rPr lang="en-GB" dirty="0"/>
              <a:t>What are big feelings?</a:t>
            </a:r>
          </a:p>
          <a:p>
            <a:pPr algn="ctr"/>
            <a:r>
              <a:rPr lang="en-GB" dirty="0"/>
              <a:t>*always worrying</a:t>
            </a:r>
          </a:p>
          <a:p>
            <a:pPr algn="ctr"/>
            <a:r>
              <a:rPr lang="en-GB" dirty="0"/>
              <a:t>*feeling very anger</a:t>
            </a:r>
          </a:p>
          <a:p>
            <a:pPr algn="ctr"/>
            <a:r>
              <a:rPr lang="en-GB" dirty="0"/>
              <a:t>*being so scared all the time</a:t>
            </a:r>
          </a:p>
          <a:p>
            <a:pPr algn="ctr"/>
            <a:r>
              <a:rPr lang="en-GB" dirty="0"/>
              <a:t>*extreme sadness</a:t>
            </a:r>
          </a:p>
        </p:txBody>
      </p:sp>
      <p:sp>
        <p:nvSpPr>
          <p:cNvPr id="13" name="TextBox 12"/>
          <p:cNvSpPr txBox="1"/>
          <p:nvPr/>
        </p:nvSpPr>
        <p:spPr>
          <a:xfrm>
            <a:off x="-256111" y="1273225"/>
            <a:ext cx="3821373" cy="3539430"/>
          </a:xfrm>
          <a:prstGeom prst="rect">
            <a:avLst/>
          </a:prstGeom>
          <a:noFill/>
        </p:spPr>
        <p:txBody>
          <a:bodyPr wrap="square" rtlCol="0">
            <a:spAutoFit/>
          </a:bodyPr>
          <a:lstStyle/>
          <a:p>
            <a:pPr algn="ctr"/>
            <a:r>
              <a:rPr lang="en-GB" sz="1600" b="1" dirty="0"/>
              <a:t>How do I deal</a:t>
            </a:r>
          </a:p>
          <a:p>
            <a:pPr algn="ctr"/>
            <a:r>
              <a:rPr lang="en-GB" sz="1600" b="1" dirty="0"/>
              <a:t>with big feelings?</a:t>
            </a:r>
          </a:p>
          <a:p>
            <a:pPr algn="ctr"/>
            <a:endParaRPr lang="en-GB" sz="1600" b="1" dirty="0"/>
          </a:p>
          <a:p>
            <a:pPr algn="ctr"/>
            <a:r>
              <a:rPr lang="en-GB" sz="1600" b="1" dirty="0"/>
              <a:t>*identify exactly what makes you feel this way</a:t>
            </a:r>
          </a:p>
          <a:p>
            <a:pPr algn="ctr"/>
            <a:r>
              <a:rPr lang="en-GB" sz="1600" b="1" dirty="0"/>
              <a:t>*act brave</a:t>
            </a:r>
          </a:p>
          <a:p>
            <a:pPr algn="ctr"/>
            <a:r>
              <a:rPr lang="en-GB" sz="1600" b="1" dirty="0"/>
              <a:t>*don’t avoid what makes you upset</a:t>
            </a:r>
          </a:p>
          <a:p>
            <a:pPr algn="ctr"/>
            <a:r>
              <a:rPr lang="en-GB" sz="1600" b="1" dirty="0"/>
              <a:t>*deep breaths</a:t>
            </a:r>
          </a:p>
          <a:p>
            <a:pPr algn="ctr"/>
            <a:r>
              <a:rPr lang="en-GB" sz="1600" b="1" dirty="0"/>
              <a:t>*brain holiday</a:t>
            </a:r>
          </a:p>
          <a:p>
            <a:pPr algn="ctr"/>
            <a:r>
              <a:rPr lang="en-GB" sz="1600" b="1" dirty="0"/>
              <a:t>*paint, write a letter</a:t>
            </a:r>
          </a:p>
          <a:p>
            <a:pPr algn="ctr"/>
            <a:r>
              <a:rPr lang="en-GB" sz="1600" b="1" dirty="0"/>
              <a:t>*exercise</a:t>
            </a:r>
          </a:p>
          <a:p>
            <a:pPr algn="ctr"/>
            <a:r>
              <a:rPr lang="en-GB" sz="1600" b="1" dirty="0"/>
              <a:t>*do what you like</a:t>
            </a:r>
          </a:p>
          <a:p>
            <a:pPr algn="ctr"/>
            <a:r>
              <a:rPr lang="en-GB" sz="1600" b="1" dirty="0"/>
              <a:t>*talk to someone who can help</a:t>
            </a:r>
          </a:p>
          <a:p>
            <a:pPr algn="ctr"/>
            <a:r>
              <a:rPr lang="en-GB" sz="1600" b="1" dirty="0">
                <a:solidFill>
                  <a:srgbClr val="FF0000"/>
                </a:solidFill>
              </a:rPr>
              <a:t>*communicate</a:t>
            </a:r>
          </a:p>
        </p:txBody>
      </p:sp>
      <p:pic>
        <p:nvPicPr>
          <p:cNvPr id="1026" name="Picture 2" descr="Image result for emoj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3337" y="376717"/>
            <a:ext cx="2390692" cy="17930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40391" y="84329"/>
            <a:ext cx="2268637" cy="584775"/>
          </a:xfrm>
          <a:prstGeom prst="rect">
            <a:avLst/>
          </a:prstGeom>
          <a:noFill/>
        </p:spPr>
        <p:txBody>
          <a:bodyPr wrap="square" rtlCol="0">
            <a:spAutoFit/>
          </a:bodyPr>
          <a:lstStyle/>
          <a:p>
            <a:r>
              <a:rPr lang="en-GB" sz="3200" b="1" u="sng" dirty="0">
                <a:solidFill>
                  <a:srgbClr val="FF0000"/>
                </a:solidFill>
              </a:rPr>
              <a:t>Year 4</a:t>
            </a:r>
            <a:endParaRPr lang="en-GB" b="1" u="sng" dirty="0">
              <a:solidFill>
                <a:srgbClr val="FF0000"/>
              </a:solidFill>
            </a:endParaRPr>
          </a:p>
        </p:txBody>
      </p:sp>
    </p:spTree>
    <p:extLst>
      <p:ext uri="{BB962C8B-B14F-4D97-AF65-F5344CB8AC3E}">
        <p14:creationId xmlns:p14="http://schemas.microsoft.com/office/powerpoint/2010/main" val="1675387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6E95504-48E8-4B9F-9D2D-2EE5DE8E6EF7}"/>
              </a:ext>
            </a:extLst>
          </p:cNvPr>
          <p:cNvSpPr>
            <a:spLocks noGrp="1"/>
          </p:cNvSpPr>
          <p:nvPr>
            <p:ph idx="1"/>
          </p:nvPr>
        </p:nvSpPr>
        <p:spPr/>
        <p:txBody>
          <a:bodyPr/>
          <a:lstStyle/>
          <a:p>
            <a:endParaRPr lang="en-US"/>
          </a:p>
        </p:txBody>
      </p:sp>
      <p:sp>
        <p:nvSpPr>
          <p:cNvPr id="4" name="Slide Number Placeholder 3">
            <a:extLst>
              <a:ext uri="{FF2B5EF4-FFF2-40B4-BE49-F238E27FC236}">
                <a16:creationId xmlns="" xmlns:a16="http://schemas.microsoft.com/office/drawing/2014/main" id="{2A647463-2CD0-4905-B589-3213D325EFAA}"/>
              </a:ext>
            </a:extLst>
          </p:cNvPr>
          <p:cNvSpPr>
            <a:spLocks noGrp="1"/>
          </p:cNvSpPr>
          <p:nvPr>
            <p:ph type="sldNum" sz="quarter" idx="12"/>
          </p:nvPr>
        </p:nvSpPr>
        <p:spPr/>
        <p:txBody>
          <a:bodyPr/>
          <a:lstStyle/>
          <a:p>
            <a:fld id="{4FAB73BC-B049-4115-A692-8D63A059BFB8}" type="slidenum">
              <a:rPr lang="en-US" smtClean="0"/>
              <a:pPr/>
              <a:t>11</a:t>
            </a:fld>
            <a:endParaRPr lang="en-US" dirty="0"/>
          </a:p>
        </p:txBody>
      </p:sp>
      <p:pic>
        <p:nvPicPr>
          <p:cNvPr id="5" name="Picture 4">
            <a:extLst>
              <a:ext uri="{FF2B5EF4-FFF2-40B4-BE49-F238E27FC236}">
                <a16:creationId xmlns="" xmlns:a16="http://schemas.microsoft.com/office/drawing/2014/main" id="{89928480-1C8E-4BBA-99F2-0EEAD491E0A9}"/>
              </a:ext>
            </a:extLst>
          </p:cNvPr>
          <p:cNvPicPr>
            <a:picLocks noChangeAspect="1"/>
          </p:cNvPicPr>
          <p:nvPr/>
        </p:nvPicPr>
        <p:blipFill>
          <a:blip r:embed="rId2"/>
          <a:stretch>
            <a:fillRect/>
          </a:stretch>
        </p:blipFill>
        <p:spPr>
          <a:xfrm>
            <a:off x="194655" y="565447"/>
            <a:ext cx="11642765" cy="5936141"/>
          </a:xfrm>
          <a:prstGeom prst="rect">
            <a:avLst/>
          </a:prstGeom>
        </p:spPr>
      </p:pic>
      <p:sp>
        <p:nvSpPr>
          <p:cNvPr id="6" name="TextBox 5"/>
          <p:cNvSpPr txBox="1"/>
          <p:nvPr/>
        </p:nvSpPr>
        <p:spPr>
          <a:xfrm>
            <a:off x="194655" y="38474"/>
            <a:ext cx="2268637" cy="584775"/>
          </a:xfrm>
          <a:prstGeom prst="rect">
            <a:avLst/>
          </a:prstGeom>
          <a:noFill/>
        </p:spPr>
        <p:txBody>
          <a:bodyPr wrap="square" rtlCol="0">
            <a:spAutoFit/>
          </a:bodyPr>
          <a:lstStyle/>
          <a:p>
            <a:r>
              <a:rPr lang="en-GB" sz="3200" b="1" u="sng" dirty="0">
                <a:solidFill>
                  <a:srgbClr val="FF0000"/>
                </a:solidFill>
              </a:rPr>
              <a:t>Year 5</a:t>
            </a:r>
            <a:endParaRPr lang="en-GB" b="1" u="sng" dirty="0">
              <a:solidFill>
                <a:srgbClr val="FF0000"/>
              </a:solidFill>
            </a:endParaRPr>
          </a:p>
        </p:txBody>
      </p:sp>
    </p:spTree>
    <p:extLst>
      <p:ext uri="{BB962C8B-B14F-4D97-AF65-F5344CB8AC3E}">
        <p14:creationId xmlns:p14="http://schemas.microsoft.com/office/powerpoint/2010/main" val="669511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BA7706-FC3A-4C55-9914-3895D2B583F3}"/>
              </a:ext>
            </a:extLst>
          </p:cNvPr>
          <p:cNvSpPr>
            <a:spLocks noGrp="1"/>
          </p:cNvSpPr>
          <p:nvPr>
            <p:ph type="title"/>
          </p:nvPr>
        </p:nvSpPr>
        <p:spPr/>
        <p:txBody>
          <a:bodyPr/>
          <a:lstStyle/>
          <a:p>
            <a:pPr algn="ctr"/>
            <a:r>
              <a:rPr lang="en-GB" dirty="0"/>
              <a:t>2. Talking</a:t>
            </a:r>
            <a:endParaRPr lang="en-US" dirty="0"/>
          </a:p>
        </p:txBody>
      </p:sp>
      <p:sp>
        <p:nvSpPr>
          <p:cNvPr id="3" name="Content Placeholder 2">
            <a:extLst>
              <a:ext uri="{FF2B5EF4-FFF2-40B4-BE49-F238E27FC236}">
                <a16:creationId xmlns="" xmlns:a16="http://schemas.microsoft.com/office/drawing/2014/main" id="{EF89E91A-D381-4E7B-A787-8A7E251BD908}"/>
              </a:ext>
            </a:extLst>
          </p:cNvPr>
          <p:cNvSpPr>
            <a:spLocks noGrp="1"/>
          </p:cNvSpPr>
          <p:nvPr>
            <p:ph idx="1"/>
          </p:nvPr>
        </p:nvSpPr>
        <p:spPr/>
        <p:txBody>
          <a:bodyPr/>
          <a:lstStyle/>
          <a:p>
            <a:r>
              <a:rPr lang="en-US" sz="1400" dirty="0"/>
              <a:t>http://www.annafreud.org/what-we-do/schools-in-mind/youre-never-too-young-to-talk-mental-health/talking-mental-health-animation-teacher-toolkit/</a:t>
            </a:r>
            <a:r>
              <a:rPr lang="en-US" sz="2400" dirty="0"/>
              <a:t/>
            </a:r>
            <a:br>
              <a:rPr lang="en-US" sz="2400" dirty="0"/>
            </a:br>
            <a:endParaRPr lang="en-US" dirty="0"/>
          </a:p>
        </p:txBody>
      </p:sp>
      <p:sp>
        <p:nvSpPr>
          <p:cNvPr id="4" name="Slide Number Placeholder 3">
            <a:extLst>
              <a:ext uri="{FF2B5EF4-FFF2-40B4-BE49-F238E27FC236}">
                <a16:creationId xmlns="" xmlns:a16="http://schemas.microsoft.com/office/drawing/2014/main" id="{707551D3-58F4-4AB6-A834-9B8F653CF643}"/>
              </a:ext>
            </a:extLst>
          </p:cNvPr>
          <p:cNvSpPr>
            <a:spLocks noGrp="1"/>
          </p:cNvSpPr>
          <p:nvPr>
            <p:ph type="sldNum" sz="quarter" idx="12"/>
          </p:nvPr>
        </p:nvSpPr>
        <p:spPr/>
        <p:txBody>
          <a:bodyPr/>
          <a:lstStyle/>
          <a:p>
            <a:fld id="{4FAB73BC-B049-4115-A692-8D63A059BFB8}" type="slidenum">
              <a:rPr lang="en-US" smtClean="0"/>
              <a:pPr/>
              <a:t>12</a:t>
            </a:fld>
            <a:endParaRPr lang="en-US" dirty="0"/>
          </a:p>
        </p:txBody>
      </p:sp>
      <p:sp>
        <p:nvSpPr>
          <p:cNvPr id="5" name="Rectangle 4">
            <a:extLst>
              <a:ext uri="{FF2B5EF4-FFF2-40B4-BE49-F238E27FC236}">
                <a16:creationId xmlns="" xmlns:a16="http://schemas.microsoft.com/office/drawing/2014/main" id="{A46B1D00-97A2-4EEA-8445-6B316B026887}"/>
              </a:ext>
            </a:extLst>
          </p:cNvPr>
          <p:cNvSpPr/>
          <p:nvPr/>
        </p:nvSpPr>
        <p:spPr>
          <a:xfrm>
            <a:off x="344568" y="2113900"/>
            <a:ext cx="2031325" cy="369332"/>
          </a:xfrm>
          <a:prstGeom prst="rect">
            <a:avLst/>
          </a:prstGeom>
        </p:spPr>
        <p:txBody>
          <a:bodyPr wrap="none">
            <a:spAutoFit/>
          </a:bodyPr>
          <a:lstStyle/>
          <a:p>
            <a:r>
              <a:rPr lang="en-GB" dirty="0"/>
              <a:t>Watch to [</a:t>
            </a:r>
            <a:r>
              <a:rPr lang="en-US" dirty="0"/>
              <a:t>03:31]. 	</a:t>
            </a:r>
          </a:p>
        </p:txBody>
      </p:sp>
      <p:pic>
        <p:nvPicPr>
          <p:cNvPr id="6" name="Picture 5">
            <a:extLst>
              <a:ext uri="{FF2B5EF4-FFF2-40B4-BE49-F238E27FC236}">
                <a16:creationId xmlns="" xmlns:a16="http://schemas.microsoft.com/office/drawing/2014/main" id="{0AD27362-1327-42EC-AD08-E39D9A2015ED}"/>
              </a:ext>
            </a:extLst>
          </p:cNvPr>
          <p:cNvPicPr>
            <a:picLocks noChangeAspect="1"/>
          </p:cNvPicPr>
          <p:nvPr/>
        </p:nvPicPr>
        <p:blipFill>
          <a:blip r:embed="rId2"/>
          <a:stretch>
            <a:fillRect/>
          </a:stretch>
        </p:blipFill>
        <p:spPr>
          <a:xfrm>
            <a:off x="3923465" y="2113900"/>
            <a:ext cx="6441241" cy="3486842"/>
          </a:xfrm>
          <a:prstGeom prst="rect">
            <a:avLst/>
          </a:prstGeom>
        </p:spPr>
      </p:pic>
    </p:spTree>
    <p:extLst>
      <p:ext uri="{BB962C8B-B14F-4D97-AF65-F5344CB8AC3E}">
        <p14:creationId xmlns:p14="http://schemas.microsoft.com/office/powerpoint/2010/main" val="2658913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BA7706-FC3A-4C55-9914-3895D2B583F3}"/>
              </a:ext>
            </a:extLst>
          </p:cNvPr>
          <p:cNvSpPr>
            <a:spLocks noGrp="1"/>
          </p:cNvSpPr>
          <p:nvPr>
            <p:ph type="title"/>
          </p:nvPr>
        </p:nvSpPr>
        <p:spPr>
          <a:xfrm>
            <a:off x="770020" y="457125"/>
            <a:ext cx="10823075" cy="3216933"/>
          </a:xfrm>
        </p:spPr>
        <p:txBody>
          <a:bodyPr>
            <a:normAutofit fontScale="90000"/>
          </a:bodyPr>
          <a:lstStyle/>
          <a:p>
            <a:r>
              <a:rPr lang="en-US" b="0" dirty="0"/>
              <a:t>Discuss: </a:t>
            </a:r>
            <a:br>
              <a:rPr lang="en-US" b="0" dirty="0"/>
            </a:br>
            <a:r>
              <a:rPr lang="en-US" sz="3200" b="0" dirty="0">
                <a:solidFill>
                  <a:srgbClr val="7030A0"/>
                </a:solidFill>
              </a:rPr>
              <a:t/>
            </a:r>
            <a:br>
              <a:rPr lang="en-US" sz="3200" b="0" dirty="0">
                <a:solidFill>
                  <a:srgbClr val="7030A0"/>
                </a:solidFill>
              </a:rPr>
            </a:br>
            <a:r>
              <a:rPr lang="en-GB" sz="3200" b="0" dirty="0">
                <a:solidFill>
                  <a:srgbClr val="7030A0"/>
                </a:solidFill>
              </a:rPr>
              <a:t>Sometimes our feelings get too big for us to manage on our own. </a:t>
            </a:r>
            <a:br>
              <a:rPr lang="en-GB" sz="3200" b="0" dirty="0">
                <a:solidFill>
                  <a:srgbClr val="7030A0"/>
                </a:solidFill>
              </a:rPr>
            </a:br>
            <a:r>
              <a:rPr lang="en-GB" sz="3200" b="0" dirty="0">
                <a:solidFill>
                  <a:srgbClr val="7030A0"/>
                </a:solidFill>
              </a:rPr>
              <a:t/>
            </a:r>
            <a:br>
              <a:rPr lang="en-GB" sz="3200" b="0" dirty="0">
                <a:solidFill>
                  <a:srgbClr val="7030A0"/>
                </a:solidFill>
              </a:rPr>
            </a:br>
            <a:r>
              <a:rPr lang="en-GB" sz="3200" b="0" dirty="0">
                <a:solidFill>
                  <a:srgbClr val="7030A0"/>
                </a:solidFill>
              </a:rPr>
              <a:t>What can we do when our feelings become too much/get too big? </a:t>
            </a:r>
            <a:br>
              <a:rPr lang="en-GB" sz="3200" b="0" dirty="0">
                <a:solidFill>
                  <a:srgbClr val="7030A0"/>
                </a:solidFill>
              </a:rPr>
            </a:br>
            <a:r>
              <a:rPr lang="en-US" b="0" dirty="0"/>
              <a:t>	</a:t>
            </a:r>
          </a:p>
        </p:txBody>
      </p:sp>
      <p:sp>
        <p:nvSpPr>
          <p:cNvPr id="4" name="Slide Number Placeholder 3">
            <a:extLst>
              <a:ext uri="{FF2B5EF4-FFF2-40B4-BE49-F238E27FC236}">
                <a16:creationId xmlns="" xmlns:a16="http://schemas.microsoft.com/office/drawing/2014/main" id="{707551D3-58F4-4AB6-A834-9B8F653CF643}"/>
              </a:ext>
            </a:extLst>
          </p:cNvPr>
          <p:cNvSpPr>
            <a:spLocks noGrp="1"/>
          </p:cNvSpPr>
          <p:nvPr>
            <p:ph type="sldNum" sz="quarter" idx="12"/>
          </p:nvPr>
        </p:nvSpPr>
        <p:spPr/>
        <p:txBody>
          <a:bodyPr/>
          <a:lstStyle/>
          <a:p>
            <a:fld id="{4FAB73BC-B049-4115-A692-8D63A059BFB8}" type="slidenum">
              <a:rPr lang="en-US" smtClean="0"/>
              <a:pPr/>
              <a:t>13</a:t>
            </a:fld>
            <a:endParaRPr lang="en-US" dirty="0"/>
          </a:p>
        </p:txBody>
      </p:sp>
    </p:spTree>
    <p:extLst>
      <p:ext uri="{BB962C8B-B14F-4D97-AF65-F5344CB8AC3E}">
        <p14:creationId xmlns:p14="http://schemas.microsoft.com/office/powerpoint/2010/main" val="380484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1A869-4EEB-4DF0-B98E-B5A0637430CE}"/>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F49038E7-8A0F-4224-958E-C8484BF61479}"/>
              </a:ext>
            </a:extLst>
          </p:cNvPr>
          <p:cNvSpPr>
            <a:spLocks noGrp="1"/>
          </p:cNvSpPr>
          <p:nvPr>
            <p:ph idx="1"/>
          </p:nvPr>
        </p:nvSpPr>
        <p:spPr/>
        <p:txBody>
          <a:bodyPr>
            <a:normAutofit lnSpcReduction="10000"/>
          </a:bodyPr>
          <a:lstStyle/>
          <a:p>
            <a:r>
              <a:rPr lang="en-GB" b="1" u="sng" dirty="0">
                <a:solidFill>
                  <a:srgbClr val="7030A0"/>
                </a:solidFill>
              </a:rPr>
              <a:t>Aim: There are ways for you to talk about your feelings and identify people to talk to. </a:t>
            </a:r>
          </a:p>
          <a:p>
            <a:pPr marL="457200" indent="-457200">
              <a:buAutoNum type="arabicPeriod"/>
            </a:pPr>
            <a:r>
              <a:rPr lang="en-GB" dirty="0">
                <a:solidFill>
                  <a:srgbClr val="7030A0"/>
                </a:solidFill>
              </a:rPr>
              <a:t>After watching the clip, what is the key message of the clip?</a:t>
            </a:r>
          </a:p>
          <a:p>
            <a:endParaRPr lang="en-GB" dirty="0">
              <a:solidFill>
                <a:srgbClr val="7030A0"/>
              </a:solidFill>
            </a:endParaRPr>
          </a:p>
          <a:p>
            <a:r>
              <a:rPr lang="en-GB" dirty="0">
                <a:solidFill>
                  <a:srgbClr val="7030A0"/>
                </a:solidFill>
              </a:rPr>
              <a:t> </a:t>
            </a:r>
          </a:p>
          <a:p>
            <a:r>
              <a:rPr lang="en-GB" dirty="0">
                <a:solidFill>
                  <a:srgbClr val="7030A0"/>
                </a:solidFill>
              </a:rPr>
              <a:t>2. What is happening for Jay? </a:t>
            </a:r>
          </a:p>
          <a:p>
            <a:endParaRPr lang="en-GB" dirty="0">
              <a:solidFill>
                <a:srgbClr val="7030A0"/>
              </a:solidFill>
            </a:endParaRPr>
          </a:p>
          <a:p>
            <a:r>
              <a:rPr lang="en-GB" dirty="0">
                <a:solidFill>
                  <a:srgbClr val="7030A0"/>
                </a:solidFill>
              </a:rPr>
              <a:t>3. What could Jay do? </a:t>
            </a:r>
          </a:p>
          <a:p>
            <a:r>
              <a:rPr lang="en-US" dirty="0"/>
              <a:t>	</a:t>
            </a:r>
          </a:p>
          <a:p>
            <a:endParaRPr lang="en-US" dirty="0"/>
          </a:p>
        </p:txBody>
      </p:sp>
      <p:sp>
        <p:nvSpPr>
          <p:cNvPr id="4" name="Slide Number Placeholder 3">
            <a:extLst>
              <a:ext uri="{FF2B5EF4-FFF2-40B4-BE49-F238E27FC236}">
                <a16:creationId xmlns="" xmlns:a16="http://schemas.microsoft.com/office/drawing/2014/main" id="{F307642B-9B47-41CC-8719-1C2CE0A5A577}"/>
              </a:ext>
            </a:extLst>
          </p:cNvPr>
          <p:cNvSpPr>
            <a:spLocks noGrp="1"/>
          </p:cNvSpPr>
          <p:nvPr>
            <p:ph type="sldNum" sz="quarter" idx="12"/>
          </p:nvPr>
        </p:nvSpPr>
        <p:spPr/>
        <p:txBody>
          <a:bodyPr/>
          <a:lstStyle/>
          <a:p>
            <a:fld id="{4FAB73BC-B049-4115-A692-8D63A059BFB8}" type="slidenum">
              <a:rPr lang="en-US" smtClean="0"/>
              <a:pPr/>
              <a:t>14</a:t>
            </a:fld>
            <a:endParaRPr lang="en-US" dirty="0"/>
          </a:p>
        </p:txBody>
      </p:sp>
    </p:spTree>
    <p:extLst>
      <p:ext uri="{BB962C8B-B14F-4D97-AF65-F5344CB8AC3E}">
        <p14:creationId xmlns:p14="http://schemas.microsoft.com/office/powerpoint/2010/main" val="778094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5685A2-31B0-49F9-BCEA-887C9EB5037F}"/>
              </a:ext>
            </a:extLst>
          </p:cNvPr>
          <p:cNvSpPr>
            <a:spLocks noGrp="1"/>
          </p:cNvSpPr>
          <p:nvPr>
            <p:ph type="title"/>
          </p:nvPr>
        </p:nvSpPr>
        <p:spPr>
          <a:xfrm>
            <a:off x="344568" y="258378"/>
            <a:ext cx="10972800" cy="698344"/>
          </a:xfrm>
        </p:spPr>
        <p:txBody>
          <a:bodyPr/>
          <a:lstStyle/>
          <a:p>
            <a:pPr algn="ctr"/>
            <a:r>
              <a:rPr lang="en-GB" dirty="0">
                <a:solidFill>
                  <a:srgbClr val="7030A0"/>
                </a:solidFill>
              </a:rPr>
              <a:t>Activity</a:t>
            </a:r>
            <a:endParaRPr lang="en-US" dirty="0">
              <a:solidFill>
                <a:srgbClr val="7030A0"/>
              </a:solidFill>
            </a:endParaRPr>
          </a:p>
        </p:txBody>
      </p:sp>
      <p:sp>
        <p:nvSpPr>
          <p:cNvPr id="4" name="Slide Number Placeholder 3">
            <a:extLst>
              <a:ext uri="{FF2B5EF4-FFF2-40B4-BE49-F238E27FC236}">
                <a16:creationId xmlns="" xmlns:a16="http://schemas.microsoft.com/office/drawing/2014/main" id="{BD0F0A86-C288-4197-9798-DF635A2941D5}"/>
              </a:ext>
            </a:extLst>
          </p:cNvPr>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5" name="Content Placeholder 4">
            <a:extLst>
              <a:ext uri="{FF2B5EF4-FFF2-40B4-BE49-F238E27FC236}">
                <a16:creationId xmlns="" xmlns:a16="http://schemas.microsoft.com/office/drawing/2014/main" id="{CC0A4BA4-878B-418C-8A34-AD7FCC885C2D}"/>
              </a:ext>
            </a:extLst>
          </p:cNvPr>
          <p:cNvPicPr>
            <a:picLocks noGrp="1" noChangeAspect="1"/>
          </p:cNvPicPr>
          <p:nvPr>
            <p:ph idx="1"/>
          </p:nvPr>
        </p:nvPicPr>
        <p:blipFill>
          <a:blip r:embed="rId2"/>
          <a:stretch>
            <a:fillRect/>
          </a:stretch>
        </p:blipFill>
        <p:spPr>
          <a:xfrm>
            <a:off x="3457537" y="3253570"/>
            <a:ext cx="8379883" cy="3422627"/>
          </a:xfrm>
          <a:prstGeom prst="rect">
            <a:avLst/>
          </a:prstGeom>
        </p:spPr>
      </p:pic>
      <p:sp>
        <p:nvSpPr>
          <p:cNvPr id="6" name="Rectangle 5">
            <a:extLst>
              <a:ext uri="{FF2B5EF4-FFF2-40B4-BE49-F238E27FC236}">
                <a16:creationId xmlns="" xmlns:a16="http://schemas.microsoft.com/office/drawing/2014/main" id="{CEF3EEFD-5A73-4E9C-87E7-CCE9EAA92F59}"/>
              </a:ext>
            </a:extLst>
          </p:cNvPr>
          <p:cNvSpPr/>
          <p:nvPr/>
        </p:nvSpPr>
        <p:spPr>
          <a:xfrm>
            <a:off x="344568" y="973848"/>
            <a:ext cx="11247725" cy="1754326"/>
          </a:xfrm>
          <a:prstGeom prst="rect">
            <a:avLst/>
          </a:prstGeom>
        </p:spPr>
        <p:txBody>
          <a:bodyPr wrap="square">
            <a:spAutoFit/>
          </a:bodyPr>
          <a:lstStyle/>
          <a:p>
            <a:r>
              <a:rPr lang="en-GB" dirty="0">
                <a:solidFill>
                  <a:srgbClr val="7030A0"/>
                </a:solidFill>
              </a:rPr>
              <a:t>Use the cut up sentence starters in pairs to roleplay talking to someone about a problem or a worry. One person to use the sentence starter to help them begin the conversation. </a:t>
            </a:r>
          </a:p>
          <a:p>
            <a:endParaRPr lang="en-GB" dirty="0">
              <a:solidFill>
                <a:srgbClr val="7030A0"/>
              </a:solidFill>
            </a:endParaRPr>
          </a:p>
          <a:p>
            <a:r>
              <a:rPr lang="en-GB" dirty="0">
                <a:solidFill>
                  <a:srgbClr val="7030A0"/>
                </a:solidFill>
              </a:rPr>
              <a:t>Talk about issues at school, for example, “I am worried that I can’t do my homework”, “I am worried that my friend doesn’t like me anymore, “I am worried about a test a school”. </a:t>
            </a:r>
            <a:br>
              <a:rPr lang="en-GB" dirty="0">
                <a:solidFill>
                  <a:srgbClr val="7030A0"/>
                </a:solidFill>
              </a:rPr>
            </a:br>
            <a:endParaRPr lang="en-US" dirty="0">
              <a:solidFill>
                <a:srgbClr val="7030A0"/>
              </a:solidFill>
            </a:endParaRPr>
          </a:p>
        </p:txBody>
      </p:sp>
    </p:spTree>
    <p:extLst>
      <p:ext uri="{BB962C8B-B14F-4D97-AF65-F5344CB8AC3E}">
        <p14:creationId xmlns:p14="http://schemas.microsoft.com/office/powerpoint/2010/main" val="2772388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C6717A-64A8-485C-836A-6FD9E7009F00}"/>
              </a:ext>
            </a:extLst>
          </p:cNvPr>
          <p:cNvSpPr>
            <a:spLocks noGrp="1"/>
          </p:cNvSpPr>
          <p:nvPr>
            <p:ph type="title"/>
          </p:nvPr>
        </p:nvSpPr>
        <p:spPr>
          <a:xfrm>
            <a:off x="472746" y="318137"/>
            <a:ext cx="4831684" cy="698344"/>
          </a:xfrm>
        </p:spPr>
        <p:txBody>
          <a:bodyPr/>
          <a:lstStyle/>
          <a:p>
            <a:r>
              <a:rPr lang="en-GB" dirty="0">
                <a:solidFill>
                  <a:srgbClr val="00B050"/>
                </a:solidFill>
              </a:rPr>
              <a:t>Activity</a:t>
            </a:r>
            <a:endParaRPr lang="en-US" dirty="0">
              <a:solidFill>
                <a:srgbClr val="00B050"/>
              </a:solidFill>
            </a:endParaRPr>
          </a:p>
        </p:txBody>
      </p:sp>
      <p:sp>
        <p:nvSpPr>
          <p:cNvPr id="3" name="Content Placeholder 2">
            <a:extLst>
              <a:ext uri="{FF2B5EF4-FFF2-40B4-BE49-F238E27FC236}">
                <a16:creationId xmlns="" xmlns:a16="http://schemas.microsoft.com/office/drawing/2014/main" id="{34F0338A-EE68-4223-BBAE-EA36864C9CB2}"/>
              </a:ext>
            </a:extLst>
          </p:cNvPr>
          <p:cNvSpPr>
            <a:spLocks noGrp="1"/>
          </p:cNvSpPr>
          <p:nvPr>
            <p:ph idx="1"/>
          </p:nvPr>
        </p:nvSpPr>
        <p:spPr>
          <a:xfrm>
            <a:off x="344569" y="1046513"/>
            <a:ext cx="5088041" cy="4598752"/>
          </a:xfrm>
        </p:spPr>
        <p:txBody>
          <a:bodyPr>
            <a:normAutofit fontScale="92500" lnSpcReduction="10000"/>
          </a:bodyPr>
          <a:lstStyle/>
          <a:p>
            <a:r>
              <a:rPr lang="en-GB" dirty="0">
                <a:solidFill>
                  <a:schemeClr val="accent1"/>
                </a:solidFill>
              </a:rPr>
              <a:t>Complete your Circle of Support sheet. </a:t>
            </a:r>
          </a:p>
          <a:p>
            <a:r>
              <a:rPr lang="en-GB" dirty="0">
                <a:solidFill>
                  <a:schemeClr val="accent1"/>
                </a:solidFill>
              </a:rPr>
              <a:t>Identify who the trusted people are in your life who you can talk to when you are feeling worried. </a:t>
            </a:r>
          </a:p>
          <a:p>
            <a:r>
              <a:rPr lang="en-GB" dirty="0">
                <a:solidFill>
                  <a:schemeClr val="accent1"/>
                </a:solidFill>
              </a:rPr>
              <a:t>Write or draw them on the worksheet. On the sheet, place the people who you would speak to first, closest to you. </a:t>
            </a:r>
            <a:br>
              <a:rPr lang="en-GB" dirty="0">
                <a:solidFill>
                  <a:schemeClr val="accent1"/>
                </a:solidFill>
              </a:rPr>
            </a:br>
            <a:r>
              <a:rPr lang="en-GB" b="1" u="sng" dirty="0">
                <a:solidFill>
                  <a:schemeClr val="accent1"/>
                </a:solidFill>
              </a:rPr>
              <a:t>This activity should be kept private. There is no need to discuss what you have put down afterwards.</a:t>
            </a:r>
            <a:endParaRPr lang="en-US" b="1" u="sng" dirty="0">
              <a:solidFill>
                <a:schemeClr val="accent1"/>
              </a:solidFill>
            </a:endParaRPr>
          </a:p>
        </p:txBody>
      </p:sp>
      <p:sp>
        <p:nvSpPr>
          <p:cNvPr id="4" name="Slide Number Placeholder 3">
            <a:extLst>
              <a:ext uri="{FF2B5EF4-FFF2-40B4-BE49-F238E27FC236}">
                <a16:creationId xmlns="" xmlns:a16="http://schemas.microsoft.com/office/drawing/2014/main" id="{5E4257F8-8A9C-4156-8247-08BFFE71FF03}"/>
              </a:ext>
            </a:extLst>
          </p:cNvPr>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5" name="Picture 4">
            <a:extLst>
              <a:ext uri="{FF2B5EF4-FFF2-40B4-BE49-F238E27FC236}">
                <a16:creationId xmlns="" xmlns:a16="http://schemas.microsoft.com/office/drawing/2014/main" id="{400CF3D0-DCA4-48A3-8485-A87B7D96BB9D}"/>
              </a:ext>
            </a:extLst>
          </p:cNvPr>
          <p:cNvPicPr>
            <a:picLocks noChangeAspect="1"/>
          </p:cNvPicPr>
          <p:nvPr/>
        </p:nvPicPr>
        <p:blipFill>
          <a:blip r:embed="rId2"/>
          <a:stretch>
            <a:fillRect/>
          </a:stretch>
        </p:blipFill>
        <p:spPr>
          <a:xfrm>
            <a:off x="5432609" y="318138"/>
            <a:ext cx="6404811" cy="6224859"/>
          </a:xfrm>
          <a:prstGeom prst="rect">
            <a:avLst/>
          </a:prstGeom>
        </p:spPr>
      </p:pic>
    </p:spTree>
    <p:extLst>
      <p:ext uri="{BB962C8B-B14F-4D97-AF65-F5344CB8AC3E}">
        <p14:creationId xmlns:p14="http://schemas.microsoft.com/office/powerpoint/2010/main" val="1929234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FAB73BC-B049-4115-A692-8D63A059BFB8}" type="slidenum">
              <a:rPr lang="en-US" smtClean="0"/>
              <a:pPr/>
              <a:t>17</a:t>
            </a:fld>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4569" y="1650057"/>
            <a:ext cx="5761593" cy="4598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399" y="1807055"/>
            <a:ext cx="5714839" cy="444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94655" y="38474"/>
            <a:ext cx="2268637" cy="584775"/>
          </a:xfrm>
          <a:prstGeom prst="rect">
            <a:avLst/>
          </a:prstGeom>
          <a:noFill/>
        </p:spPr>
        <p:txBody>
          <a:bodyPr wrap="square" rtlCol="0">
            <a:spAutoFit/>
          </a:bodyPr>
          <a:lstStyle/>
          <a:p>
            <a:r>
              <a:rPr lang="en-GB" sz="3200" b="1" u="sng" dirty="0">
                <a:solidFill>
                  <a:srgbClr val="FF0000"/>
                </a:solidFill>
              </a:rPr>
              <a:t>Year 4</a:t>
            </a:r>
            <a:endParaRPr lang="en-GB" b="1" u="sng" dirty="0">
              <a:solidFill>
                <a:srgbClr val="FF0000"/>
              </a:solidFill>
            </a:endParaRPr>
          </a:p>
        </p:txBody>
      </p:sp>
      <p:sp>
        <p:nvSpPr>
          <p:cNvPr id="5" name="Title 4"/>
          <p:cNvSpPr>
            <a:spLocks noGrp="1"/>
          </p:cNvSpPr>
          <p:nvPr>
            <p:ph type="title"/>
          </p:nvPr>
        </p:nvSpPr>
        <p:spPr/>
        <p:txBody>
          <a:bodyPr/>
          <a:lstStyle/>
          <a:p>
            <a:endParaRPr lang="en-GB"/>
          </a:p>
        </p:txBody>
      </p:sp>
    </p:spTree>
    <p:extLst>
      <p:ext uri="{BB962C8B-B14F-4D97-AF65-F5344CB8AC3E}">
        <p14:creationId xmlns:p14="http://schemas.microsoft.com/office/powerpoint/2010/main" val="2200829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5F8603-5CAC-4E83-B956-4917BE7CD10D}"/>
              </a:ext>
            </a:extLst>
          </p:cNvPr>
          <p:cNvSpPr>
            <a:spLocks noGrp="1"/>
          </p:cNvSpPr>
          <p:nvPr>
            <p:ph type="title"/>
          </p:nvPr>
        </p:nvSpPr>
        <p:spPr>
          <a:xfrm>
            <a:off x="344568" y="84381"/>
            <a:ext cx="10972800" cy="698344"/>
          </a:xfrm>
        </p:spPr>
        <p:txBody>
          <a:bodyPr/>
          <a:lstStyle/>
          <a:p>
            <a:pPr algn="ctr"/>
            <a:r>
              <a:rPr lang="en-GB" dirty="0"/>
              <a:t>3. Listening</a:t>
            </a:r>
            <a:endParaRPr lang="en-US" dirty="0"/>
          </a:p>
        </p:txBody>
      </p:sp>
      <p:sp>
        <p:nvSpPr>
          <p:cNvPr id="3" name="Content Placeholder 2">
            <a:extLst>
              <a:ext uri="{FF2B5EF4-FFF2-40B4-BE49-F238E27FC236}">
                <a16:creationId xmlns="" xmlns:a16="http://schemas.microsoft.com/office/drawing/2014/main" id="{8FB01D3B-63A8-4C3A-A56F-95F398D26FD1}"/>
              </a:ext>
            </a:extLst>
          </p:cNvPr>
          <p:cNvSpPr>
            <a:spLocks noGrp="1"/>
          </p:cNvSpPr>
          <p:nvPr>
            <p:ph idx="1"/>
          </p:nvPr>
        </p:nvSpPr>
        <p:spPr>
          <a:xfrm>
            <a:off x="344568" y="551893"/>
            <a:ext cx="10972800" cy="4598752"/>
          </a:xfrm>
        </p:spPr>
        <p:txBody>
          <a:bodyPr>
            <a:normAutofit lnSpcReduction="10000"/>
          </a:bodyPr>
          <a:lstStyle/>
          <a:p>
            <a:r>
              <a:rPr lang="en-GB" sz="2400" b="1" dirty="0">
                <a:solidFill>
                  <a:schemeClr val="accent4"/>
                </a:solidFill>
                <a:highlight>
                  <a:srgbClr val="FFFFFF"/>
                </a:highlight>
              </a:rPr>
              <a:t>Jay needs someone to listen to her. How can we be good listeners when people want to tell us about how they are feeling? </a:t>
            </a:r>
          </a:p>
          <a:p>
            <a:r>
              <a:rPr lang="en-GB" sz="2000" dirty="0">
                <a:highlight>
                  <a:srgbClr val="FFFFFF"/>
                </a:highlight>
              </a:rPr>
              <a:t>Stand in two lines, with children facing a partner. </a:t>
            </a:r>
          </a:p>
          <a:p>
            <a:r>
              <a:rPr lang="en-GB" sz="2000" dirty="0">
                <a:highlight>
                  <a:srgbClr val="FFFFFF"/>
                </a:highlight>
              </a:rPr>
              <a:t>• Using the cards, you are to act out the instruction on the cards for 30 seconds at a time. </a:t>
            </a:r>
          </a:p>
          <a:p>
            <a:r>
              <a:rPr lang="en-GB" sz="2000" dirty="0">
                <a:highlight>
                  <a:srgbClr val="FFFFFF"/>
                </a:highlight>
              </a:rPr>
              <a:t>• Tell your partner after each one:</a:t>
            </a:r>
          </a:p>
          <a:p>
            <a:r>
              <a:rPr lang="en-GB" sz="2000" dirty="0">
                <a:highlight>
                  <a:srgbClr val="FFFFFF"/>
                </a:highlight>
              </a:rPr>
              <a:t>How did it feel? </a:t>
            </a:r>
          </a:p>
          <a:p>
            <a:r>
              <a:rPr lang="en-GB" sz="2000" dirty="0">
                <a:highlight>
                  <a:srgbClr val="FFFFFF"/>
                </a:highlight>
              </a:rPr>
              <a:t>Were you being listened to? </a:t>
            </a:r>
          </a:p>
          <a:p>
            <a:r>
              <a:rPr lang="en-GB" sz="2000" dirty="0">
                <a:highlight>
                  <a:srgbClr val="FFFFFF"/>
                </a:highlight>
              </a:rPr>
              <a:t>What was the other person doing that stopped them from being a good listener? </a:t>
            </a:r>
          </a:p>
          <a:p>
            <a:endParaRPr lang="en-GB" sz="2000" dirty="0">
              <a:highlight>
                <a:srgbClr val="FFFFFF"/>
              </a:highlight>
            </a:endParaRPr>
          </a:p>
          <a:p>
            <a:r>
              <a:rPr lang="en-GB" sz="2000" dirty="0">
                <a:solidFill>
                  <a:schemeClr val="accent4"/>
                </a:solidFill>
                <a:highlight>
                  <a:srgbClr val="FFFFFF"/>
                </a:highlight>
              </a:rPr>
              <a:t>Using this information, draw or write down the rules of being a good listener using the good listener worksheet. </a:t>
            </a:r>
          </a:p>
          <a:p>
            <a:r>
              <a:rPr lang="en-US" sz="2000" dirty="0">
                <a:highlight>
                  <a:srgbClr val="FFFFFF"/>
                </a:highlight>
              </a:rPr>
              <a:t>	</a:t>
            </a:r>
          </a:p>
          <a:p>
            <a:endParaRPr lang="en-US" sz="2000" dirty="0">
              <a:highlight>
                <a:srgbClr val="FFFFFF"/>
              </a:highlight>
            </a:endParaRPr>
          </a:p>
          <a:p>
            <a:endParaRPr lang="en-GB" sz="2000" dirty="0">
              <a:highlight>
                <a:srgbClr val="FFFF00"/>
              </a:highlight>
            </a:endParaRPr>
          </a:p>
        </p:txBody>
      </p:sp>
      <p:sp>
        <p:nvSpPr>
          <p:cNvPr id="4" name="Slide Number Placeholder 3">
            <a:extLst>
              <a:ext uri="{FF2B5EF4-FFF2-40B4-BE49-F238E27FC236}">
                <a16:creationId xmlns="" xmlns:a16="http://schemas.microsoft.com/office/drawing/2014/main" id="{23729BDA-283B-451D-AD95-0EF0E4A49F1C}"/>
              </a:ext>
            </a:extLst>
          </p:cNvPr>
          <p:cNvSpPr>
            <a:spLocks noGrp="1"/>
          </p:cNvSpPr>
          <p:nvPr>
            <p:ph type="sldNum" sz="quarter" idx="12"/>
          </p:nvPr>
        </p:nvSpPr>
        <p:spPr/>
        <p:txBody>
          <a:bodyPr/>
          <a:lstStyle/>
          <a:p>
            <a:fld id="{4FAB73BC-B049-4115-A692-8D63A059BFB8}" type="slidenum">
              <a:rPr lang="en-US" smtClean="0"/>
              <a:pPr/>
              <a:t>18</a:t>
            </a:fld>
            <a:endParaRPr lang="en-US" dirty="0"/>
          </a:p>
        </p:txBody>
      </p:sp>
    </p:spTree>
    <p:extLst>
      <p:ext uri="{BB962C8B-B14F-4D97-AF65-F5344CB8AC3E}">
        <p14:creationId xmlns:p14="http://schemas.microsoft.com/office/powerpoint/2010/main" val="189531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2588F1-A899-4D3D-A3C7-2962A462B735}"/>
              </a:ext>
            </a:extLst>
          </p:cNvPr>
          <p:cNvSpPr>
            <a:spLocks noGrp="1"/>
          </p:cNvSpPr>
          <p:nvPr>
            <p:ph type="title"/>
          </p:nvPr>
        </p:nvSpPr>
        <p:spPr>
          <a:xfrm>
            <a:off x="344568" y="84381"/>
            <a:ext cx="10972800" cy="698344"/>
          </a:xfrm>
        </p:spPr>
        <p:txBody>
          <a:bodyPr/>
          <a:lstStyle/>
          <a:p>
            <a:pPr algn="ctr"/>
            <a:r>
              <a:rPr lang="en-GB" u="sng" dirty="0">
                <a:solidFill>
                  <a:schemeClr val="accent4"/>
                </a:solidFill>
              </a:rPr>
              <a:t>Plenary</a:t>
            </a:r>
            <a:endParaRPr lang="en-US" u="sng" dirty="0">
              <a:solidFill>
                <a:schemeClr val="accent4"/>
              </a:solidFill>
            </a:endParaRPr>
          </a:p>
        </p:txBody>
      </p:sp>
      <p:sp>
        <p:nvSpPr>
          <p:cNvPr id="3" name="Content Placeholder 2">
            <a:extLst>
              <a:ext uri="{FF2B5EF4-FFF2-40B4-BE49-F238E27FC236}">
                <a16:creationId xmlns="" xmlns:a16="http://schemas.microsoft.com/office/drawing/2014/main" id="{D65F50CF-2906-482F-BA25-37516BFAA733}"/>
              </a:ext>
            </a:extLst>
          </p:cNvPr>
          <p:cNvSpPr>
            <a:spLocks noGrp="1"/>
          </p:cNvSpPr>
          <p:nvPr>
            <p:ph idx="1"/>
          </p:nvPr>
        </p:nvSpPr>
        <p:spPr>
          <a:xfrm>
            <a:off x="604595" y="433553"/>
            <a:ext cx="10972800" cy="4598752"/>
          </a:xfrm>
        </p:spPr>
        <p:txBody>
          <a:bodyPr>
            <a:normAutofit fontScale="77500" lnSpcReduction="20000"/>
          </a:bodyPr>
          <a:lstStyle/>
          <a:p>
            <a:endParaRPr lang="en-US" dirty="0"/>
          </a:p>
          <a:p>
            <a:r>
              <a:rPr lang="en-GB" b="1" dirty="0">
                <a:solidFill>
                  <a:schemeClr val="accent4"/>
                </a:solidFill>
              </a:rPr>
              <a:t>What happened for Jay in the end?</a:t>
            </a:r>
          </a:p>
          <a:p>
            <a:endParaRPr lang="en-GB" dirty="0"/>
          </a:p>
          <a:p>
            <a:r>
              <a:rPr lang="en-GB" b="1" dirty="0">
                <a:solidFill>
                  <a:schemeClr val="accent2">
                    <a:lumMod val="75000"/>
                  </a:schemeClr>
                </a:solidFill>
              </a:rPr>
              <a:t>“If your feelings are getting too big to cope with on your own, talking to someone you trust might really help.”</a:t>
            </a:r>
          </a:p>
          <a:p>
            <a:endParaRPr lang="en-GB" dirty="0"/>
          </a:p>
          <a:p>
            <a:r>
              <a:rPr lang="en-GB" dirty="0">
                <a:solidFill>
                  <a:srgbClr val="0070C0"/>
                </a:solidFill>
              </a:rPr>
              <a:t>Let’s recap what we have learnt today about the following: </a:t>
            </a:r>
          </a:p>
          <a:p>
            <a:r>
              <a:rPr lang="en-GB" dirty="0">
                <a:solidFill>
                  <a:srgbClr val="0070C0"/>
                </a:solidFill>
              </a:rPr>
              <a:t>• What is mental health? </a:t>
            </a:r>
          </a:p>
          <a:p>
            <a:r>
              <a:rPr lang="en-US" dirty="0">
                <a:solidFill>
                  <a:srgbClr val="0070C0"/>
                </a:solidFill>
              </a:rPr>
              <a:t>• Talking about mental health </a:t>
            </a:r>
          </a:p>
          <a:p>
            <a:r>
              <a:rPr lang="en-US" dirty="0">
                <a:solidFill>
                  <a:srgbClr val="0070C0"/>
                </a:solidFill>
              </a:rPr>
              <a:t>• Being a good listener </a:t>
            </a:r>
          </a:p>
          <a:p>
            <a:r>
              <a:rPr lang="en-GB" dirty="0">
                <a:solidFill>
                  <a:srgbClr val="0070C0"/>
                </a:solidFill>
              </a:rPr>
              <a:t>• Who to talk to about our feelings </a:t>
            </a:r>
          </a:p>
          <a:p>
            <a:endParaRPr lang="en-US" dirty="0"/>
          </a:p>
          <a:p>
            <a:r>
              <a:rPr lang="en-US" dirty="0"/>
              <a:t>	</a:t>
            </a:r>
          </a:p>
          <a:p>
            <a:endParaRPr lang="en-US" dirty="0"/>
          </a:p>
        </p:txBody>
      </p:sp>
      <p:sp>
        <p:nvSpPr>
          <p:cNvPr id="4" name="Slide Number Placeholder 3">
            <a:extLst>
              <a:ext uri="{FF2B5EF4-FFF2-40B4-BE49-F238E27FC236}">
                <a16:creationId xmlns="" xmlns:a16="http://schemas.microsoft.com/office/drawing/2014/main" id="{38FB4088-FE1A-4D9A-8726-55CB049D26A7}"/>
              </a:ext>
            </a:extLst>
          </p:cNvPr>
          <p:cNvSpPr>
            <a:spLocks noGrp="1"/>
          </p:cNvSpPr>
          <p:nvPr>
            <p:ph type="sldNum" sz="quarter" idx="12"/>
          </p:nvPr>
        </p:nvSpPr>
        <p:spPr/>
        <p:txBody>
          <a:bodyPr/>
          <a:lstStyle/>
          <a:p>
            <a:fld id="{4FAB73BC-B049-4115-A692-8D63A059BFB8}" type="slidenum">
              <a:rPr lang="en-US" smtClean="0"/>
              <a:pPr/>
              <a:t>19</a:t>
            </a:fld>
            <a:endParaRPr lang="en-US" dirty="0"/>
          </a:p>
        </p:txBody>
      </p:sp>
    </p:spTree>
    <p:extLst>
      <p:ext uri="{BB962C8B-B14F-4D97-AF65-F5344CB8AC3E}">
        <p14:creationId xmlns:p14="http://schemas.microsoft.com/office/powerpoint/2010/main" val="295137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1991043"/>
            <a:ext cx="9144000" cy="2387600"/>
          </a:xfrm>
        </p:spPr>
        <p:txBody>
          <a:bodyPr>
            <a:normAutofit fontScale="90000"/>
          </a:bodyPr>
          <a:lstStyle/>
          <a:p>
            <a:r>
              <a:rPr lang="en-GB" dirty="0" smtClean="0"/>
              <a:t>Primary Themes</a:t>
            </a:r>
            <a:br>
              <a:rPr lang="en-GB" dirty="0" smtClean="0"/>
            </a:br>
            <a:r>
              <a:rPr lang="en-GB" dirty="0" smtClean="0"/>
              <a:t/>
            </a:r>
            <a:br>
              <a:rPr lang="en-GB" dirty="0" smtClean="0"/>
            </a:br>
            <a:r>
              <a:rPr lang="en-GB" dirty="0" smtClean="0"/>
              <a:t>Mental Health</a:t>
            </a:r>
            <a:br>
              <a:rPr lang="en-GB" dirty="0" smtClean="0"/>
            </a:br>
            <a:r>
              <a:rPr lang="en-GB" dirty="0" smtClean="0"/>
              <a:t>Faith and </a:t>
            </a:r>
            <a:r>
              <a:rPr lang="en-GB" dirty="0" err="1" smtClean="0"/>
              <a:t>cohesion,FBV</a:t>
            </a:r>
            <a:r>
              <a:rPr lang="en-GB" dirty="0" smtClean="0"/>
              <a:t/>
            </a:r>
            <a:br>
              <a:rPr lang="en-GB" dirty="0" smtClean="0"/>
            </a:br>
            <a:endParaRPr lang="en-GB" dirty="0"/>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457860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25B902-6C6E-4F9A-8B7C-DCED3EC2F290}"/>
              </a:ext>
            </a:extLst>
          </p:cNvPr>
          <p:cNvSpPr>
            <a:spLocks noGrp="1"/>
          </p:cNvSpPr>
          <p:nvPr>
            <p:ph type="title"/>
          </p:nvPr>
        </p:nvSpPr>
        <p:spPr/>
        <p:txBody>
          <a:bodyPr/>
          <a:lstStyle/>
          <a:p>
            <a:r>
              <a:rPr lang="en-GB" u="sng" dirty="0"/>
              <a:t>Benefits</a:t>
            </a:r>
            <a:endParaRPr lang="en-US" u="sng" dirty="0"/>
          </a:p>
        </p:txBody>
      </p:sp>
      <p:sp>
        <p:nvSpPr>
          <p:cNvPr id="3" name="Content Placeholder 2">
            <a:extLst>
              <a:ext uri="{FF2B5EF4-FFF2-40B4-BE49-F238E27FC236}">
                <a16:creationId xmlns="" xmlns:a16="http://schemas.microsoft.com/office/drawing/2014/main" id="{110507D3-BBD1-4853-99E9-E17885307E63}"/>
              </a:ext>
            </a:extLst>
          </p:cNvPr>
          <p:cNvSpPr>
            <a:spLocks noGrp="1"/>
          </p:cNvSpPr>
          <p:nvPr>
            <p:ph idx="1"/>
          </p:nvPr>
        </p:nvSpPr>
        <p:spPr>
          <a:xfrm>
            <a:off x="344569" y="1395685"/>
            <a:ext cx="5045580" cy="4598752"/>
          </a:xfrm>
        </p:spPr>
        <p:txBody>
          <a:bodyPr/>
          <a:lstStyle/>
          <a:p>
            <a:pPr marL="342900" indent="-342900">
              <a:buFont typeface="Arial" panose="020B0604020202020204" pitchFamily="34" charset="0"/>
              <a:buChar char="•"/>
            </a:pPr>
            <a:r>
              <a:rPr lang="en-GB" dirty="0"/>
              <a:t>Identification of potential safeguarding matters.</a:t>
            </a:r>
          </a:p>
          <a:p>
            <a:pPr marL="342900" indent="-342900">
              <a:buFont typeface="Arial" panose="020B0604020202020204" pitchFamily="34" charset="0"/>
              <a:buChar char="•"/>
            </a:pPr>
            <a:r>
              <a:rPr lang="en-GB" dirty="0"/>
              <a:t>Further mental health lessons are being planned to meet the needs of the learners.</a:t>
            </a:r>
          </a:p>
          <a:p>
            <a:pPr marL="342900" indent="-342900">
              <a:buFont typeface="Arial" panose="020B0604020202020204" pitchFamily="34" charset="0"/>
              <a:buChar char="•"/>
            </a:pPr>
            <a:r>
              <a:rPr lang="en-GB" dirty="0"/>
              <a:t>Children felt ‘listened to’.</a:t>
            </a:r>
          </a:p>
          <a:p>
            <a:pPr marL="342900" indent="-342900">
              <a:buFont typeface="Arial" panose="020B0604020202020204" pitchFamily="34" charset="0"/>
              <a:buChar char="•"/>
            </a:pPr>
            <a:r>
              <a:rPr lang="en-GB" dirty="0"/>
              <a:t>Safer class environment. </a:t>
            </a:r>
          </a:p>
          <a:p>
            <a:pPr marL="342900" indent="-342900">
              <a:buFont typeface="Arial" panose="020B0604020202020204" pitchFamily="34" charset="0"/>
              <a:buChar char="•"/>
            </a:pPr>
            <a:r>
              <a:rPr lang="en-GB" dirty="0"/>
              <a:t>Children’s emotional needs were explored and discussed.</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 xmlns:a16="http://schemas.microsoft.com/office/drawing/2014/main" id="{89B19C06-E6FE-44EB-AB8B-BF80D0605E0B}"/>
              </a:ext>
            </a:extLst>
          </p:cNvPr>
          <p:cNvSpPr>
            <a:spLocks noGrp="1"/>
          </p:cNvSpPr>
          <p:nvPr>
            <p:ph type="sldNum" sz="quarter" idx="12"/>
          </p:nvPr>
        </p:nvSpPr>
        <p:spPr/>
        <p:txBody>
          <a:bodyPr/>
          <a:lstStyle/>
          <a:p>
            <a:fld id="{4FAB73BC-B049-4115-A692-8D63A059BFB8}" type="slidenum">
              <a:rPr lang="en-US" smtClean="0"/>
              <a:pPr/>
              <a:t>20</a:t>
            </a:fld>
            <a:endParaRPr lang="en-US" dirty="0"/>
          </a:p>
        </p:txBody>
      </p:sp>
      <p:pic>
        <p:nvPicPr>
          <p:cNvPr id="5" name="Picture 4">
            <a:extLst>
              <a:ext uri="{FF2B5EF4-FFF2-40B4-BE49-F238E27FC236}">
                <a16:creationId xmlns="" xmlns:a16="http://schemas.microsoft.com/office/drawing/2014/main" id="{C3DCED92-C236-499E-B2D6-D4CBBBDF841E}"/>
              </a:ext>
            </a:extLst>
          </p:cNvPr>
          <p:cNvPicPr>
            <a:picLocks noChangeAspect="1"/>
          </p:cNvPicPr>
          <p:nvPr/>
        </p:nvPicPr>
        <p:blipFill>
          <a:blip r:embed="rId2"/>
          <a:stretch>
            <a:fillRect/>
          </a:stretch>
        </p:blipFill>
        <p:spPr>
          <a:xfrm>
            <a:off x="5830968" y="433553"/>
            <a:ext cx="6004427" cy="6161860"/>
          </a:xfrm>
          <a:prstGeom prst="rect">
            <a:avLst/>
          </a:prstGeom>
        </p:spPr>
      </p:pic>
    </p:spTree>
    <p:extLst>
      <p:ext uri="{BB962C8B-B14F-4D97-AF65-F5344CB8AC3E}">
        <p14:creationId xmlns:p14="http://schemas.microsoft.com/office/powerpoint/2010/main" val="1100584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10515600" cy="1325563"/>
          </a:xfrm>
        </p:spPr>
        <p:txBody>
          <a:bodyPr/>
          <a:lstStyle/>
          <a:p>
            <a:r>
              <a:rPr lang="en-GB" dirty="0">
                <a:solidFill>
                  <a:srgbClr val="0070C0"/>
                </a:solidFill>
              </a:rPr>
              <a:t>Strengths</a:t>
            </a:r>
          </a:p>
        </p:txBody>
      </p:sp>
      <p:sp>
        <p:nvSpPr>
          <p:cNvPr id="3" name="Content Placeholder 2"/>
          <p:cNvSpPr>
            <a:spLocks noGrp="1"/>
          </p:cNvSpPr>
          <p:nvPr>
            <p:ph idx="1"/>
          </p:nvPr>
        </p:nvSpPr>
        <p:spPr>
          <a:xfrm>
            <a:off x="344567" y="1078619"/>
            <a:ext cx="11492852" cy="4598752"/>
          </a:xfrm>
        </p:spPr>
        <p:txBody>
          <a:bodyPr>
            <a:normAutofit fontScale="92500" lnSpcReduction="10000"/>
          </a:bodyPr>
          <a:lstStyle/>
          <a:p>
            <a:pPr marL="342900" indent="-342900">
              <a:buFont typeface="Arial" panose="020B0604020202020204" pitchFamily="34" charset="0"/>
              <a:buChar char="•"/>
            </a:pPr>
            <a:r>
              <a:rPr lang="en-GB" dirty="0">
                <a:solidFill>
                  <a:schemeClr val="accent6"/>
                </a:solidFill>
              </a:rPr>
              <a:t>Well structured lesson plan.</a:t>
            </a:r>
          </a:p>
          <a:p>
            <a:pPr marL="342900" indent="-342900">
              <a:buFont typeface="Arial" panose="020B0604020202020204" pitchFamily="34" charset="0"/>
              <a:buChar char="•"/>
            </a:pPr>
            <a:r>
              <a:rPr lang="en-GB" dirty="0">
                <a:solidFill>
                  <a:schemeClr val="accent6"/>
                </a:solidFill>
              </a:rPr>
              <a:t>Clarity with instructions: a list of resources needed at every stage of lesson and the duration of clip to show.</a:t>
            </a:r>
          </a:p>
          <a:p>
            <a:pPr marL="342900" indent="-342900">
              <a:buFont typeface="Arial" panose="020B0604020202020204" pitchFamily="34" charset="0"/>
              <a:buChar char="•"/>
            </a:pPr>
            <a:r>
              <a:rPr lang="en-GB" dirty="0">
                <a:solidFill>
                  <a:schemeClr val="accent6"/>
                </a:solidFill>
              </a:rPr>
              <a:t>A topic which engaged and developed children’s understanding of the topic.</a:t>
            </a:r>
          </a:p>
          <a:p>
            <a:pPr marL="342900" indent="-342900">
              <a:buFont typeface="Arial" panose="020B0604020202020204" pitchFamily="34" charset="0"/>
              <a:buChar char="•"/>
            </a:pPr>
            <a:r>
              <a:rPr lang="en-GB" dirty="0">
                <a:solidFill>
                  <a:schemeClr val="accent6"/>
                </a:solidFill>
              </a:rPr>
              <a:t>Finger print with real voices was abstract yet powerful.</a:t>
            </a:r>
          </a:p>
          <a:p>
            <a:pPr marL="342900" indent="-342900">
              <a:buFont typeface="Arial" panose="020B0604020202020204" pitchFamily="34" charset="0"/>
              <a:buChar char="•"/>
            </a:pPr>
            <a:r>
              <a:rPr lang="en-GB" dirty="0">
                <a:solidFill>
                  <a:schemeClr val="accent6"/>
                </a:solidFill>
              </a:rPr>
              <a:t>Children commented on how they benefitted immensely from discussing this topic. </a:t>
            </a:r>
          </a:p>
          <a:p>
            <a:pPr marL="342900" indent="-342900">
              <a:buFont typeface="Arial" panose="020B0604020202020204" pitchFamily="34" charset="0"/>
              <a:buChar char="•"/>
            </a:pPr>
            <a:r>
              <a:rPr lang="en-GB" dirty="0">
                <a:solidFill>
                  <a:schemeClr val="accent6"/>
                </a:solidFill>
              </a:rPr>
              <a:t>Children demonstrated greater understanding of different feelings which are felt by them.</a:t>
            </a:r>
          </a:p>
          <a:p>
            <a:pPr marL="342900" indent="-342900">
              <a:buFont typeface="Arial" panose="020B0604020202020204" pitchFamily="34" charset="0"/>
              <a:buChar char="•"/>
            </a:pPr>
            <a:r>
              <a:rPr lang="en-GB" dirty="0">
                <a:solidFill>
                  <a:schemeClr val="accent6"/>
                </a:solidFill>
              </a:rPr>
              <a:t>Children were made to feel that it’s acceptable to have ranging feelings and explored strategies to cope.</a:t>
            </a:r>
          </a:p>
        </p:txBody>
      </p:sp>
      <p:sp>
        <p:nvSpPr>
          <p:cNvPr id="4" name="Slide Number Placeholder 3"/>
          <p:cNvSpPr>
            <a:spLocks noGrp="1"/>
          </p:cNvSpPr>
          <p:nvPr>
            <p:ph type="sldNum" sz="quarter" idx="12"/>
          </p:nvPr>
        </p:nvSpPr>
        <p:spPr/>
        <p:txBody>
          <a:bodyPr/>
          <a:lstStyle/>
          <a:p>
            <a:fld id="{4FAB73BC-B049-4115-A692-8D63A059BFB8}" type="slidenum">
              <a:rPr lang="en-US" smtClean="0"/>
              <a:pPr/>
              <a:t>21</a:t>
            </a:fld>
            <a:endParaRPr lang="en-US" dirty="0"/>
          </a:p>
        </p:txBody>
      </p:sp>
    </p:spTree>
    <p:extLst>
      <p:ext uri="{BB962C8B-B14F-4D97-AF65-F5344CB8AC3E}">
        <p14:creationId xmlns:p14="http://schemas.microsoft.com/office/powerpoint/2010/main" val="1014208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639538-8100-41AF-9F0A-1CF48666764F}"/>
              </a:ext>
            </a:extLst>
          </p:cNvPr>
          <p:cNvSpPr>
            <a:spLocks noGrp="1"/>
          </p:cNvSpPr>
          <p:nvPr>
            <p:ph type="title"/>
          </p:nvPr>
        </p:nvSpPr>
        <p:spPr/>
        <p:txBody>
          <a:bodyPr/>
          <a:lstStyle/>
          <a:p>
            <a:r>
              <a:rPr lang="en-GB" dirty="0">
                <a:solidFill>
                  <a:srgbClr val="00B050"/>
                </a:solidFill>
              </a:rPr>
              <a:t>Even better if...</a:t>
            </a:r>
            <a:endParaRPr lang="en-US" dirty="0">
              <a:solidFill>
                <a:srgbClr val="00B050"/>
              </a:solidFill>
            </a:endParaRPr>
          </a:p>
        </p:txBody>
      </p:sp>
      <p:sp>
        <p:nvSpPr>
          <p:cNvPr id="4" name="Slide Number Placeholder 3">
            <a:extLst>
              <a:ext uri="{FF2B5EF4-FFF2-40B4-BE49-F238E27FC236}">
                <a16:creationId xmlns="" xmlns:a16="http://schemas.microsoft.com/office/drawing/2014/main" id="{6698C440-EA02-400C-B609-25E61E86E89F}"/>
              </a:ext>
            </a:extLst>
          </p:cNvPr>
          <p:cNvSpPr>
            <a:spLocks noGrp="1"/>
          </p:cNvSpPr>
          <p:nvPr>
            <p:ph type="sldNum" sz="quarter" idx="12"/>
          </p:nvPr>
        </p:nvSpPr>
        <p:spPr/>
        <p:txBody>
          <a:bodyPr/>
          <a:lstStyle/>
          <a:p>
            <a:fld id="{4FAB73BC-B049-4115-A692-8D63A059BFB8}" type="slidenum">
              <a:rPr lang="en-US" smtClean="0"/>
              <a:pPr/>
              <a:t>22</a:t>
            </a:fld>
            <a:endParaRPr lang="en-US" dirty="0"/>
          </a:p>
        </p:txBody>
      </p:sp>
      <p:sp>
        <p:nvSpPr>
          <p:cNvPr id="5" name="Content Placeholder 7">
            <a:extLst>
              <a:ext uri="{FF2B5EF4-FFF2-40B4-BE49-F238E27FC236}">
                <a16:creationId xmlns="" xmlns:a16="http://schemas.microsoft.com/office/drawing/2014/main" id="{28CB9047-AD03-4205-B75C-EA012270A09B}"/>
              </a:ext>
            </a:extLst>
          </p:cNvPr>
          <p:cNvSpPr txBox="1">
            <a:spLocks/>
          </p:cNvSpPr>
          <p:nvPr/>
        </p:nvSpPr>
        <p:spPr>
          <a:xfrm>
            <a:off x="498871" y="1395686"/>
            <a:ext cx="3094561" cy="1404569"/>
          </a:xfrm>
          <a:prstGeom prst="wedgeEllipseCallout">
            <a:avLst/>
          </a:prstGeom>
          <a:solidFill>
            <a:schemeClr val="bg1"/>
          </a:solidFill>
          <a:ln w="9525"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l" defTabSz="457200" rtl="0" eaLnBrk="1" latinLnBrk="0" hangingPunct="1">
              <a:lnSpc>
                <a:spcPct val="100000"/>
              </a:lnSpc>
              <a:spcBef>
                <a:spcPts val="1200"/>
              </a:spcBef>
              <a:spcAft>
                <a:spcPts val="0"/>
              </a:spcAft>
              <a:buFont typeface="Arial"/>
              <a:buNone/>
              <a:defRPr sz="2200" kern="1200">
                <a:solidFill>
                  <a:schemeClr val="lt1"/>
                </a:solidFill>
                <a:latin typeface="+mn-lt"/>
                <a:ea typeface="+mn-ea"/>
                <a:cs typeface="+mn-cs"/>
              </a:defRPr>
            </a:lvl1pPr>
            <a:lvl2pPr marL="0" indent="0" algn="l" defTabSz="457200" rtl="0" eaLnBrk="1" latinLnBrk="0" hangingPunct="1">
              <a:lnSpc>
                <a:spcPct val="100000"/>
              </a:lnSpc>
              <a:spcBef>
                <a:spcPts val="1200"/>
              </a:spcBef>
              <a:spcAft>
                <a:spcPts val="0"/>
              </a:spcAft>
              <a:buFont typeface="Arial"/>
              <a:buNone/>
              <a:defRPr sz="2200" b="1" i="0" kern="1200">
                <a:solidFill>
                  <a:schemeClr val="lt1"/>
                </a:solidFill>
                <a:latin typeface="+mn-lt"/>
                <a:ea typeface="+mn-ea"/>
                <a:cs typeface="+mn-cs"/>
              </a:defRPr>
            </a:lvl2pPr>
            <a:lvl3pPr marL="234000" indent="-234000" algn="l" defTabSz="457200" rtl="0" eaLnBrk="1" latinLnBrk="0" hangingPunct="1">
              <a:lnSpc>
                <a:spcPct val="100000"/>
              </a:lnSpc>
              <a:spcBef>
                <a:spcPts val="600"/>
              </a:spcBef>
              <a:spcAft>
                <a:spcPts val="0"/>
              </a:spcAft>
              <a:buFont typeface="Arial"/>
              <a:buChar char="•"/>
              <a:defRPr sz="2200" kern="1200">
                <a:solidFill>
                  <a:schemeClr val="lt1"/>
                </a:solidFill>
                <a:latin typeface="+mn-lt"/>
                <a:ea typeface="+mn-ea"/>
                <a:cs typeface="+mn-cs"/>
              </a:defRPr>
            </a:lvl3pPr>
            <a:lvl4pPr marL="486000" indent="-234000" algn="l" defTabSz="457200" rtl="0" eaLnBrk="1" latinLnBrk="0" hangingPunct="1">
              <a:lnSpc>
                <a:spcPct val="100000"/>
              </a:lnSpc>
              <a:spcBef>
                <a:spcPts val="600"/>
              </a:spcBef>
              <a:spcAft>
                <a:spcPts val="0"/>
              </a:spcAft>
              <a:buFont typeface="Arial"/>
              <a:buChar char="•"/>
              <a:defRPr sz="2200" kern="1200">
                <a:solidFill>
                  <a:schemeClr val="lt1"/>
                </a:solidFill>
                <a:latin typeface="+mn-lt"/>
                <a:ea typeface="+mn-ea"/>
                <a:cs typeface="+mn-cs"/>
              </a:defRPr>
            </a:lvl4pPr>
            <a:lvl5pPr marL="702000" indent="-234000" algn="l" defTabSz="457200" rtl="0" eaLnBrk="1" latinLnBrk="0" hangingPunct="1">
              <a:lnSpc>
                <a:spcPct val="100000"/>
              </a:lnSpc>
              <a:spcBef>
                <a:spcPts val="600"/>
              </a:spcBef>
              <a:spcAft>
                <a:spcPts val="0"/>
              </a:spcAft>
              <a:buFont typeface="Arial"/>
              <a:buChar char="•"/>
              <a:defRPr sz="22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lt1"/>
                </a:solidFill>
                <a:latin typeface="+mn-lt"/>
                <a:ea typeface="+mn-ea"/>
                <a:cs typeface="+mn-cs"/>
              </a:defRPr>
            </a:lvl9pPr>
          </a:lstStyle>
          <a:p>
            <a:pPr algn="ctr"/>
            <a:r>
              <a:rPr lang="en-GB" b="1" i="1" dirty="0">
                <a:solidFill>
                  <a:schemeClr val="accent6"/>
                </a:solidFill>
              </a:rPr>
              <a:t>I wish we had more time.</a:t>
            </a:r>
            <a:endParaRPr lang="en-US" b="1" i="1" dirty="0">
              <a:solidFill>
                <a:schemeClr val="accent6"/>
              </a:solidFill>
            </a:endParaRPr>
          </a:p>
        </p:txBody>
      </p:sp>
      <p:sp>
        <p:nvSpPr>
          <p:cNvPr id="6" name="Content Placeholder 5">
            <a:extLst>
              <a:ext uri="{FF2B5EF4-FFF2-40B4-BE49-F238E27FC236}">
                <a16:creationId xmlns="" xmlns:a16="http://schemas.microsoft.com/office/drawing/2014/main" id="{20CB99DD-5F5C-4B38-97EE-7BFC25277DEC}"/>
              </a:ext>
            </a:extLst>
          </p:cNvPr>
          <p:cNvSpPr>
            <a:spLocks noGrp="1"/>
          </p:cNvSpPr>
          <p:nvPr>
            <p:ph idx="1"/>
          </p:nvPr>
        </p:nvSpPr>
        <p:spPr>
          <a:xfrm>
            <a:off x="4066059" y="825535"/>
            <a:ext cx="3869159" cy="1475852"/>
          </a:xfrm>
          <a:prstGeom prst="wedgeEllipseCallou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92500" lnSpcReduction="10000"/>
          </a:bodyPr>
          <a:lstStyle/>
          <a:p>
            <a:pPr algn="ctr"/>
            <a:r>
              <a:rPr lang="en-GB" i="1" dirty="0">
                <a:solidFill>
                  <a:schemeClr val="accent6"/>
                </a:solidFill>
              </a:rPr>
              <a:t>I wish that this can happen everyday.</a:t>
            </a:r>
            <a:endParaRPr lang="en-US" i="1" dirty="0">
              <a:solidFill>
                <a:schemeClr val="accent6"/>
              </a:solidFill>
            </a:endParaRPr>
          </a:p>
        </p:txBody>
      </p:sp>
      <p:sp>
        <p:nvSpPr>
          <p:cNvPr id="7" name="Speech Bubble: Oval 6">
            <a:extLst>
              <a:ext uri="{FF2B5EF4-FFF2-40B4-BE49-F238E27FC236}">
                <a16:creationId xmlns="" xmlns:a16="http://schemas.microsoft.com/office/drawing/2014/main" id="{6EDF15F3-6D44-40B9-BF58-3293AEA55314}"/>
              </a:ext>
            </a:extLst>
          </p:cNvPr>
          <p:cNvSpPr/>
          <p:nvPr/>
        </p:nvSpPr>
        <p:spPr>
          <a:xfrm>
            <a:off x="324838" y="3502386"/>
            <a:ext cx="3571551" cy="2129659"/>
          </a:xfrm>
          <a:prstGeom prst="wedgeEllipseCallou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i="1" dirty="0">
                <a:solidFill>
                  <a:schemeClr val="accent6"/>
                </a:solidFill>
              </a:rPr>
              <a:t>I want to know where to get help if I’m not at school, who should I go to?</a:t>
            </a:r>
            <a:endParaRPr lang="en-US" i="1" dirty="0">
              <a:solidFill>
                <a:schemeClr val="accent6"/>
              </a:solidFill>
            </a:endParaRPr>
          </a:p>
        </p:txBody>
      </p:sp>
      <p:sp>
        <p:nvSpPr>
          <p:cNvPr id="8" name="Speech Bubble: Oval 7">
            <a:extLst>
              <a:ext uri="{FF2B5EF4-FFF2-40B4-BE49-F238E27FC236}">
                <a16:creationId xmlns="" xmlns:a16="http://schemas.microsoft.com/office/drawing/2014/main" id="{5397E143-E9B0-4CC8-A7FC-F22075771615}"/>
              </a:ext>
            </a:extLst>
          </p:cNvPr>
          <p:cNvSpPr/>
          <p:nvPr/>
        </p:nvSpPr>
        <p:spPr>
          <a:xfrm>
            <a:off x="4392153" y="2637949"/>
            <a:ext cx="3216971" cy="1295229"/>
          </a:xfrm>
          <a:prstGeom prst="wedgeEllipseCallou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i="1" dirty="0">
                <a:solidFill>
                  <a:schemeClr val="accent6"/>
                </a:solidFill>
              </a:rPr>
              <a:t>I wish to learn more.</a:t>
            </a:r>
            <a:endParaRPr lang="en-US" i="1" dirty="0">
              <a:solidFill>
                <a:schemeClr val="accent6"/>
              </a:solidFill>
            </a:endParaRPr>
          </a:p>
        </p:txBody>
      </p:sp>
      <p:sp>
        <p:nvSpPr>
          <p:cNvPr id="9" name="Speech Bubble: Oval 8">
            <a:extLst>
              <a:ext uri="{FF2B5EF4-FFF2-40B4-BE49-F238E27FC236}">
                <a16:creationId xmlns="" xmlns:a16="http://schemas.microsoft.com/office/drawing/2014/main" id="{A258FD26-543F-4906-BC77-69C8342E38B3}"/>
              </a:ext>
            </a:extLst>
          </p:cNvPr>
          <p:cNvSpPr/>
          <p:nvPr/>
        </p:nvSpPr>
        <p:spPr>
          <a:xfrm>
            <a:off x="8078833" y="2825255"/>
            <a:ext cx="3571551" cy="2129659"/>
          </a:xfrm>
          <a:prstGeom prst="wedgeEllipseCallou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i="1" dirty="0">
                <a:solidFill>
                  <a:schemeClr val="accent6"/>
                </a:solidFill>
              </a:rPr>
              <a:t>I want to explore where I can get help from outside of school for big feelings?</a:t>
            </a:r>
            <a:endParaRPr lang="en-US" i="1" dirty="0">
              <a:solidFill>
                <a:schemeClr val="accent6"/>
              </a:solidFill>
            </a:endParaRPr>
          </a:p>
        </p:txBody>
      </p:sp>
      <p:sp>
        <p:nvSpPr>
          <p:cNvPr id="10" name="Speech Bubble: Oval 9">
            <a:extLst>
              <a:ext uri="{FF2B5EF4-FFF2-40B4-BE49-F238E27FC236}">
                <a16:creationId xmlns="" xmlns:a16="http://schemas.microsoft.com/office/drawing/2014/main" id="{6CDF8D14-536C-4D2B-9DB5-53CF884128D2}"/>
              </a:ext>
            </a:extLst>
          </p:cNvPr>
          <p:cNvSpPr/>
          <p:nvPr/>
        </p:nvSpPr>
        <p:spPr>
          <a:xfrm>
            <a:off x="8211531" y="451375"/>
            <a:ext cx="3571551" cy="2129659"/>
          </a:xfrm>
          <a:prstGeom prst="wedgeEllipseCallou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i="1" dirty="0">
                <a:solidFill>
                  <a:schemeClr val="accent6"/>
                </a:solidFill>
              </a:rPr>
              <a:t>I wish we could discuss things more.</a:t>
            </a:r>
            <a:endParaRPr lang="en-US" i="1" dirty="0">
              <a:solidFill>
                <a:schemeClr val="accent6"/>
              </a:solidFill>
            </a:endParaRPr>
          </a:p>
        </p:txBody>
      </p:sp>
      <p:sp>
        <p:nvSpPr>
          <p:cNvPr id="11" name="Speech Bubble: Oval 10">
            <a:extLst>
              <a:ext uri="{FF2B5EF4-FFF2-40B4-BE49-F238E27FC236}">
                <a16:creationId xmlns="" xmlns:a16="http://schemas.microsoft.com/office/drawing/2014/main" id="{A398B74D-047C-4789-8BCF-18F1B3A85B66}"/>
              </a:ext>
            </a:extLst>
          </p:cNvPr>
          <p:cNvSpPr/>
          <p:nvPr/>
        </p:nvSpPr>
        <p:spPr>
          <a:xfrm>
            <a:off x="4392154" y="4100954"/>
            <a:ext cx="3571551" cy="2129659"/>
          </a:xfrm>
          <a:prstGeom prst="wedgeEllipseCallout">
            <a:avLst/>
          </a:prstGeom>
          <a:solidFill>
            <a:schemeClr val="bg1"/>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i="1" dirty="0">
                <a:solidFill>
                  <a:schemeClr val="accent6"/>
                </a:solidFill>
              </a:rPr>
              <a:t>I wish everyone was happy.</a:t>
            </a:r>
            <a:endParaRPr lang="en-US" i="1" dirty="0">
              <a:solidFill>
                <a:schemeClr val="accent6"/>
              </a:solidFill>
            </a:endParaRPr>
          </a:p>
        </p:txBody>
      </p:sp>
    </p:spTree>
    <p:extLst>
      <p:ext uri="{BB962C8B-B14F-4D97-AF65-F5344CB8AC3E}">
        <p14:creationId xmlns:p14="http://schemas.microsoft.com/office/powerpoint/2010/main" val="1110680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68" y="202721"/>
            <a:ext cx="10972800" cy="698344"/>
          </a:xfrm>
        </p:spPr>
        <p:txBody>
          <a:bodyPr/>
          <a:lstStyle/>
          <a:p>
            <a:r>
              <a:rPr lang="en-GB" dirty="0">
                <a:solidFill>
                  <a:srgbClr val="FF0000"/>
                </a:solidFill>
              </a:rPr>
              <a:t>Suggestions</a:t>
            </a:r>
          </a:p>
        </p:txBody>
      </p:sp>
      <p:sp>
        <p:nvSpPr>
          <p:cNvPr id="3" name="Content Placeholder 2"/>
          <p:cNvSpPr>
            <a:spLocks noGrp="1"/>
          </p:cNvSpPr>
          <p:nvPr>
            <p:ph idx="1"/>
          </p:nvPr>
        </p:nvSpPr>
        <p:spPr>
          <a:xfrm>
            <a:off x="344567" y="741713"/>
            <a:ext cx="11492852" cy="4981966"/>
          </a:xfrm>
        </p:spPr>
        <p:txBody>
          <a:bodyPr>
            <a:normAutofit lnSpcReduction="10000"/>
          </a:bodyPr>
          <a:lstStyle/>
          <a:p>
            <a:pPr marL="342900" indent="-342900">
              <a:buFont typeface="Arial" panose="020B0604020202020204" pitchFamily="34" charset="0"/>
              <a:buChar char="•"/>
            </a:pPr>
            <a:r>
              <a:rPr lang="en-GB" dirty="0">
                <a:solidFill>
                  <a:schemeClr val="accent6"/>
                </a:solidFill>
              </a:rPr>
              <a:t>Video clip to include real faces to show what different emotions look like.</a:t>
            </a:r>
          </a:p>
          <a:p>
            <a:pPr marL="342900" indent="-342900">
              <a:buFont typeface="Arial" panose="020B0604020202020204" pitchFamily="34" charset="0"/>
              <a:buChar char="•"/>
            </a:pPr>
            <a:r>
              <a:rPr lang="en-GB" dirty="0">
                <a:solidFill>
                  <a:schemeClr val="accent6"/>
                </a:solidFill>
              </a:rPr>
              <a:t>Video clip to show clips of cartoons or popular children’s shows to showcase everyday ‘little’ and ‘big’ feelings as well.</a:t>
            </a:r>
          </a:p>
          <a:p>
            <a:pPr marL="342900" indent="-342900">
              <a:buFont typeface="Arial" panose="020B0604020202020204" pitchFamily="34" charset="0"/>
              <a:buChar char="•"/>
            </a:pPr>
            <a:r>
              <a:rPr lang="en-GB" dirty="0">
                <a:solidFill>
                  <a:schemeClr val="accent6"/>
                </a:solidFill>
              </a:rPr>
              <a:t>Differentiated resources (sentence prompts, images for low attaining children).</a:t>
            </a:r>
          </a:p>
          <a:p>
            <a:pPr marL="342900" indent="-342900">
              <a:buFont typeface="Arial" panose="020B0604020202020204" pitchFamily="34" charset="0"/>
              <a:buChar char="•"/>
            </a:pPr>
            <a:r>
              <a:rPr lang="en-GB" dirty="0">
                <a:solidFill>
                  <a:schemeClr val="accent6"/>
                </a:solidFill>
              </a:rPr>
              <a:t>More guidance on support strategies outside of school, including a handout.</a:t>
            </a:r>
          </a:p>
          <a:p>
            <a:pPr marL="342900" indent="-342900">
              <a:buFont typeface="Arial" panose="020B0604020202020204" pitchFamily="34" charset="0"/>
              <a:buChar char="•"/>
            </a:pPr>
            <a:r>
              <a:rPr lang="en-GB" dirty="0">
                <a:solidFill>
                  <a:schemeClr val="accent6"/>
                </a:solidFill>
              </a:rPr>
              <a:t>More guidance required on what can be done after the session for teachers.</a:t>
            </a:r>
          </a:p>
          <a:p>
            <a:pPr marL="342900" indent="-342900">
              <a:buFont typeface="Arial" panose="020B0604020202020204" pitchFamily="34" charset="0"/>
              <a:buChar char="•"/>
            </a:pPr>
            <a:r>
              <a:rPr lang="en-GB" dirty="0">
                <a:solidFill>
                  <a:schemeClr val="accent6"/>
                </a:solidFill>
              </a:rPr>
              <a:t>Handout for children to take home for parents and carers.</a:t>
            </a:r>
          </a:p>
          <a:p>
            <a:pPr marL="342900" indent="-342900">
              <a:buFont typeface="Arial" panose="020B0604020202020204" pitchFamily="34" charset="0"/>
              <a:buChar char="•"/>
            </a:pPr>
            <a:r>
              <a:rPr lang="en-GB" dirty="0">
                <a:solidFill>
                  <a:schemeClr val="accent6"/>
                </a:solidFill>
              </a:rPr>
              <a:t>Expectation of outcomes – Is there a scale (can these even be measurable)?</a:t>
            </a:r>
          </a:p>
        </p:txBody>
      </p:sp>
      <p:sp>
        <p:nvSpPr>
          <p:cNvPr id="4" name="Slide Number Placeholder 3"/>
          <p:cNvSpPr>
            <a:spLocks noGrp="1"/>
          </p:cNvSpPr>
          <p:nvPr>
            <p:ph type="sldNum" sz="quarter" idx="12"/>
          </p:nvPr>
        </p:nvSpPr>
        <p:spPr/>
        <p:txBody>
          <a:bodyPr/>
          <a:lstStyle/>
          <a:p>
            <a:fld id="{4FAB73BC-B049-4115-A692-8D63A059BFB8}" type="slidenum">
              <a:rPr lang="en-US" smtClean="0"/>
              <a:pPr/>
              <a:t>23</a:t>
            </a:fld>
            <a:endParaRPr lang="en-US" dirty="0"/>
          </a:p>
        </p:txBody>
      </p:sp>
    </p:spTree>
    <p:extLst>
      <p:ext uri="{BB962C8B-B14F-4D97-AF65-F5344CB8AC3E}">
        <p14:creationId xmlns:p14="http://schemas.microsoft.com/office/powerpoint/2010/main" val="1887989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75520" y="2852936"/>
            <a:ext cx="8534400" cy="1752600"/>
          </a:xfrm>
        </p:spPr>
        <p:txBody>
          <a:bodyPr/>
          <a:lstStyle/>
          <a:p>
            <a:r>
              <a:rPr lang="en-GB" b="1" dirty="0" smtClean="0"/>
              <a:t>Safeguarding Curriculum</a:t>
            </a:r>
          </a:p>
          <a:p>
            <a:r>
              <a:rPr lang="en-GB" dirty="0" smtClean="0"/>
              <a:t>UNICEF in school</a:t>
            </a:r>
          </a:p>
          <a:p>
            <a:r>
              <a:rPr lang="en-GB" b="1" dirty="0" smtClean="0"/>
              <a:t>Rights Respecting School Level 1</a:t>
            </a:r>
            <a:endParaRPr lang="en-GB" b="1" dirty="0"/>
          </a:p>
        </p:txBody>
      </p:sp>
      <p:pic>
        <p:nvPicPr>
          <p:cNvPr id="1026" name="Picture 2" descr="Image result for saltley academ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20"/>
            <a:ext cx="12308292" cy="1846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555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18657" y="2060848"/>
            <a:ext cx="10670976" cy="3168352"/>
          </a:xfrm>
        </p:spPr>
        <p:txBody>
          <a:bodyPr>
            <a:normAutofit/>
          </a:bodyPr>
          <a:lstStyle/>
          <a:p>
            <a:pPr marL="0" indent="0">
              <a:buNone/>
            </a:pPr>
            <a:r>
              <a:rPr lang="en-GB" sz="2400" dirty="0" smtClean="0"/>
              <a:t>The safeguarding curriculum will ensure that our children are informed and educated about such issues</a:t>
            </a:r>
          </a:p>
          <a:p>
            <a:pPr marL="0" indent="0">
              <a:buNone/>
            </a:pPr>
            <a:endParaRPr lang="en-GB" sz="2400" dirty="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pPr marL="0" indent="0">
              <a:buNone/>
            </a:pPr>
            <a:endParaRPr lang="en-GB" dirty="0" smtClean="0"/>
          </a:p>
          <a:p>
            <a:endParaRPr lang="en-GB" b="1" dirty="0"/>
          </a:p>
          <a:p>
            <a:endParaRPr lang="en-GB" b="1" dirty="0"/>
          </a:p>
        </p:txBody>
      </p:sp>
      <p:pic>
        <p:nvPicPr>
          <p:cNvPr id="3074" name="Picture 2" descr="Image result for safeguarding childr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7" y="3981450"/>
            <a:ext cx="7200900" cy="28765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saltley academ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
            <a:ext cx="12308292" cy="1846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30543" y="3140968"/>
            <a:ext cx="4985404" cy="523220"/>
          </a:xfrm>
          <a:prstGeom prst="rect">
            <a:avLst/>
          </a:prstGeom>
          <a:noFill/>
        </p:spPr>
        <p:txBody>
          <a:bodyPr wrap="none" rtlCol="0">
            <a:spAutoFit/>
          </a:bodyPr>
          <a:lstStyle/>
          <a:p>
            <a:r>
              <a:rPr lang="en-GB" sz="2800" dirty="0" smtClean="0">
                <a:solidFill>
                  <a:srgbClr val="00B050"/>
                </a:solidFill>
              </a:rPr>
              <a:t>Preventative</a:t>
            </a:r>
            <a:r>
              <a:rPr lang="en-GB" sz="2800" dirty="0" smtClean="0"/>
              <a:t> rather than </a:t>
            </a:r>
            <a:r>
              <a:rPr lang="en-GB" sz="2800" dirty="0" smtClean="0">
                <a:solidFill>
                  <a:srgbClr val="FF0000"/>
                </a:solidFill>
              </a:rPr>
              <a:t>reactive</a:t>
            </a:r>
            <a:endParaRPr lang="en-GB" sz="2800" dirty="0">
              <a:solidFill>
                <a:srgbClr val="FF0000"/>
              </a:solidFill>
            </a:endParaRPr>
          </a:p>
        </p:txBody>
      </p:sp>
    </p:spTree>
    <p:extLst>
      <p:ext uri="{BB962C8B-B14F-4D97-AF65-F5344CB8AC3E}">
        <p14:creationId xmlns:p14="http://schemas.microsoft.com/office/powerpoint/2010/main" val="2444632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keep children saf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021" y="2414360"/>
            <a:ext cx="5637747"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smtClean="0"/>
              <a:t>Safeguarding Curriculum</a:t>
            </a:r>
            <a:endParaRPr lang="en-GB" dirty="0"/>
          </a:p>
        </p:txBody>
      </p:sp>
      <p:sp>
        <p:nvSpPr>
          <p:cNvPr id="3" name="Content Placeholder 2"/>
          <p:cNvSpPr>
            <a:spLocks noGrp="1"/>
          </p:cNvSpPr>
          <p:nvPr>
            <p:ph idx="1"/>
          </p:nvPr>
        </p:nvSpPr>
        <p:spPr>
          <a:xfrm>
            <a:off x="431371" y="1772817"/>
            <a:ext cx="6528725" cy="4525963"/>
          </a:xfrm>
        </p:spPr>
        <p:txBody>
          <a:bodyPr>
            <a:normAutofit/>
          </a:bodyPr>
          <a:lstStyle/>
          <a:p>
            <a:pPr marL="0" indent="0">
              <a:buNone/>
            </a:pPr>
            <a:r>
              <a:rPr lang="en-GB" dirty="0"/>
              <a:t>Abusive relationships</a:t>
            </a:r>
          </a:p>
          <a:p>
            <a:pPr marL="0" indent="0">
              <a:buNone/>
            </a:pPr>
            <a:r>
              <a:rPr lang="en-GB" dirty="0"/>
              <a:t>The law and sexting (dangers of online material)</a:t>
            </a:r>
          </a:p>
          <a:p>
            <a:pPr marL="0" indent="0">
              <a:buNone/>
            </a:pPr>
            <a:r>
              <a:rPr lang="en-GB" dirty="0"/>
              <a:t>FGM</a:t>
            </a:r>
          </a:p>
          <a:p>
            <a:pPr marL="0" indent="0">
              <a:buNone/>
            </a:pPr>
            <a:r>
              <a:rPr lang="en-GB" dirty="0" smtClean="0"/>
              <a:t>Dangers of drugs</a:t>
            </a:r>
            <a:endParaRPr lang="en-GB" dirty="0"/>
          </a:p>
          <a:p>
            <a:pPr marL="0" indent="0">
              <a:buNone/>
            </a:pPr>
            <a:r>
              <a:rPr lang="en-GB" dirty="0"/>
              <a:t>Personal </a:t>
            </a:r>
            <a:r>
              <a:rPr lang="en-GB" dirty="0" smtClean="0"/>
              <a:t>health/wellbeing </a:t>
            </a:r>
            <a:endParaRPr lang="en-GB" dirty="0"/>
          </a:p>
          <a:p>
            <a:pPr marL="0" indent="0">
              <a:buNone/>
            </a:pPr>
            <a:r>
              <a:rPr lang="en-GB" dirty="0"/>
              <a:t>Anti-bullying</a:t>
            </a:r>
          </a:p>
          <a:p>
            <a:pPr marL="0" indent="0">
              <a:buNone/>
            </a:pPr>
            <a:r>
              <a:rPr lang="en-GB" dirty="0"/>
              <a:t>Extremism</a:t>
            </a:r>
          </a:p>
          <a:p>
            <a:endParaRPr lang="en-GB" dirty="0"/>
          </a:p>
        </p:txBody>
      </p:sp>
    </p:spTree>
    <p:extLst>
      <p:ext uri="{BB962C8B-B14F-4D97-AF65-F5344CB8AC3E}">
        <p14:creationId xmlns:p14="http://schemas.microsoft.com/office/powerpoint/2010/main" val="1462396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38" t="16256" r="11078" b="22855"/>
          <a:stretch/>
        </p:blipFill>
        <p:spPr bwMode="auto">
          <a:xfrm>
            <a:off x="-27996" y="908721"/>
            <a:ext cx="12209331" cy="4378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763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137" t="54945" r="11438" b="21331"/>
          <a:stretch/>
        </p:blipFill>
        <p:spPr bwMode="auto">
          <a:xfrm>
            <a:off x="28200" y="2982102"/>
            <a:ext cx="12146448" cy="1700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07" t="10290" r="10893" b="64551"/>
          <a:stretch/>
        </p:blipFill>
        <p:spPr bwMode="auto">
          <a:xfrm>
            <a:off x="14111" y="1196752"/>
            <a:ext cx="12209331" cy="1799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338" t="16256" r="11078" b="71877"/>
          <a:stretch/>
        </p:blipFill>
        <p:spPr bwMode="auto">
          <a:xfrm>
            <a:off x="46732" y="371576"/>
            <a:ext cx="12163779" cy="853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6963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oudmouth theatre compan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64" y="2234861"/>
            <a:ext cx="3445280" cy="23255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rook clinic educati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8905" y="168275"/>
            <a:ext cx="2771863" cy="19489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west midlands police">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96714" y="4679225"/>
            <a:ext cx="3936241" cy="19667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he playhouse tapestry">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3819" y="2051234"/>
            <a:ext cx="2754951" cy="223224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ttp://www.actcic.org.uk/wp-content/uploads/2014/08/ActLOGO21.jpg"/>
          <p:cNvSpPr>
            <a:spLocks noChangeAspect="1" noChangeArrowheads="1"/>
          </p:cNvSpPr>
          <p:nvPr/>
        </p:nvSpPr>
        <p:spPr bwMode="auto">
          <a:xfrm>
            <a:off x="-2064907" y="-136526"/>
            <a:ext cx="18084800" cy="6715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5"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074" t="9142" r="2937" b="17054"/>
          <a:stretch/>
        </p:blipFill>
        <p:spPr bwMode="auto">
          <a:xfrm>
            <a:off x="7920203" y="2996952"/>
            <a:ext cx="2990968" cy="1100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5" descr="http://www.actcic.org.uk/wp-content/uploads/2014/08/kap.jpg"/>
          <p:cNvSpPr>
            <a:spLocks noChangeAspect="1" noChangeArrowheads="1"/>
          </p:cNvSpPr>
          <p:nvPr/>
        </p:nvSpPr>
        <p:spPr bwMode="auto">
          <a:xfrm>
            <a:off x="84667" y="-136525"/>
            <a:ext cx="4064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8" name="Picture 6"/>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8642" r="41052" b="25056"/>
          <a:stretch/>
        </p:blipFill>
        <p:spPr bwMode="auto">
          <a:xfrm>
            <a:off x="5841294" y="4579949"/>
            <a:ext cx="3918737" cy="2066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descr="Image result for diversity role models">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41294" y="589146"/>
            <a:ext cx="5524500" cy="146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482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63362" y="3639109"/>
            <a:ext cx="9144000" cy="1655762"/>
          </a:xfrm>
        </p:spPr>
        <p:txBody>
          <a:bodyPr>
            <a:normAutofit/>
          </a:bodyPr>
          <a:lstStyle/>
          <a:p>
            <a:r>
              <a:rPr lang="en-GB" sz="4000" dirty="0">
                <a:solidFill>
                  <a:srgbClr val="009DA5"/>
                </a:solidFill>
                <a:latin typeface="Gill Sans MT" panose="020B0502020104020203" pitchFamily="34" charset="0"/>
              </a:rPr>
              <a:t>Welcome! </a:t>
            </a:r>
          </a:p>
        </p:txBody>
      </p:sp>
      <p:pic>
        <p:nvPicPr>
          <p:cNvPr id="4" name="Picture 3"/>
          <p:cNvPicPr>
            <a:picLocks noChangeAspect="1"/>
          </p:cNvPicPr>
          <p:nvPr/>
        </p:nvPicPr>
        <p:blipFill>
          <a:blip r:embed="rId2"/>
          <a:stretch>
            <a:fillRect/>
          </a:stretch>
        </p:blipFill>
        <p:spPr>
          <a:xfrm>
            <a:off x="3046972" y="1152537"/>
            <a:ext cx="4656752" cy="1973722"/>
          </a:xfrm>
          <a:prstGeom prst="rect">
            <a:avLst/>
          </a:prstGeom>
        </p:spPr>
      </p:pic>
      <p:sp>
        <p:nvSpPr>
          <p:cNvPr id="5" name="Rectangle 1"/>
          <p:cNvSpPr>
            <a:spLocks noChangeArrowheads="1"/>
          </p:cNvSpPr>
          <p:nvPr/>
        </p:nvSpPr>
        <p:spPr bwMode="auto">
          <a:xfrm>
            <a:off x="-333633" y="122150"/>
            <a:ext cx="65" cy="2128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6348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93459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3" y="2229138"/>
            <a:ext cx="5307631" cy="4525963"/>
          </a:xfrm>
        </p:spPr>
        <p:txBody>
          <a:bodyPr>
            <a:normAutofit/>
          </a:bodyPr>
          <a:lstStyle/>
          <a:p>
            <a:r>
              <a:rPr lang="en-US" dirty="0" smtClean="0"/>
              <a:t>A </a:t>
            </a:r>
            <a:r>
              <a:rPr lang="en-US" dirty="0" err="1" smtClean="0"/>
              <a:t>Unicef</a:t>
            </a:r>
            <a:r>
              <a:rPr lang="en-US" dirty="0" smtClean="0"/>
              <a:t> UK Rights Respecting School is a community where children’s rights are learned, taught, </a:t>
            </a:r>
            <a:r>
              <a:rPr lang="en-US" dirty="0" err="1" smtClean="0"/>
              <a:t>practised</a:t>
            </a:r>
            <a:r>
              <a:rPr lang="en-US" dirty="0" smtClean="0"/>
              <a:t>, respected, protected and promoted.</a:t>
            </a:r>
          </a:p>
          <a:p>
            <a:endParaRPr lang="en-US" dirty="0" smtClean="0"/>
          </a:p>
          <a:p>
            <a:r>
              <a:rPr lang="en-US" dirty="0" smtClean="0"/>
              <a:t>Schools that are able to explicitly demonstrate the above can receive accreditation.</a:t>
            </a:r>
          </a:p>
          <a:p>
            <a:endParaRPr lang="en-US" dirty="0"/>
          </a:p>
          <a:p>
            <a:endParaRPr lang="en-GB" dirty="0"/>
          </a:p>
        </p:txBody>
      </p:sp>
      <p:pic>
        <p:nvPicPr>
          <p:cNvPr id="4" name="Picture 2" descr="Image result for saltley academ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4" y="0"/>
            <a:ext cx="12218504" cy="18288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9403" y="485800"/>
            <a:ext cx="10972800" cy="1143000"/>
          </a:xfrm>
        </p:spPr>
        <p:txBody>
          <a:bodyPr>
            <a:normAutofit/>
          </a:bodyPr>
          <a:lstStyle/>
          <a:p>
            <a:r>
              <a:rPr lang="en-GB" sz="3200" dirty="0" smtClean="0">
                <a:solidFill>
                  <a:schemeClr val="bg1"/>
                </a:solidFill>
              </a:rPr>
              <a:t>What is a rights respecting school?</a:t>
            </a:r>
            <a:endParaRPr lang="en-GB" sz="3200" dirty="0">
              <a:solidFill>
                <a:schemeClr val="bg1"/>
              </a:solidFil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043" y="2204864"/>
            <a:ext cx="4856069" cy="398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19711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saltley academ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8504" cy="18288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GB" dirty="0" smtClean="0">
                <a:solidFill>
                  <a:schemeClr val="bg1"/>
                </a:solidFill>
              </a:rPr>
              <a:t>The agreed charter</a:t>
            </a:r>
            <a:endParaRPr lang="en-GB" dirty="0">
              <a:solidFill>
                <a:schemeClr val="bg1"/>
              </a:solidFill>
            </a:endParaRPr>
          </a:p>
        </p:txBody>
      </p:sp>
      <p:sp>
        <p:nvSpPr>
          <p:cNvPr id="7" name="TextBox 6"/>
          <p:cNvSpPr txBox="1"/>
          <p:nvPr/>
        </p:nvSpPr>
        <p:spPr>
          <a:xfrm>
            <a:off x="335360" y="1988840"/>
            <a:ext cx="3297056" cy="1938992"/>
          </a:xfrm>
          <a:prstGeom prst="rect">
            <a:avLst/>
          </a:prstGeom>
          <a:noFill/>
        </p:spPr>
        <p:txBody>
          <a:bodyPr wrap="none" rtlCol="0">
            <a:spAutoFit/>
          </a:bodyPr>
          <a:lstStyle/>
          <a:p>
            <a:r>
              <a:rPr lang="en-GB" sz="2400" b="1" dirty="0" smtClean="0"/>
              <a:t>A charter was agreed to</a:t>
            </a:r>
          </a:p>
          <a:p>
            <a:r>
              <a:rPr lang="en-GB" sz="2400" b="1" dirty="0" smtClean="0"/>
              <a:t>by all students and staff.</a:t>
            </a:r>
          </a:p>
          <a:p>
            <a:endParaRPr lang="en-GB" sz="2400" b="1" dirty="0"/>
          </a:p>
          <a:p>
            <a:r>
              <a:rPr lang="en-GB" sz="2400" b="1" dirty="0" smtClean="0"/>
              <a:t>The charter states that..</a:t>
            </a:r>
          </a:p>
          <a:p>
            <a:r>
              <a:rPr lang="en-GB" sz="2400" b="1" dirty="0" smtClean="0"/>
              <a:t> </a:t>
            </a:r>
            <a:endParaRPr lang="en-GB" sz="2400" b="1" dirty="0"/>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1968" t="10080" r="30329" b="4701"/>
          <a:stretch/>
        </p:blipFill>
        <p:spPr bwMode="auto">
          <a:xfrm>
            <a:off x="5039884" y="1243979"/>
            <a:ext cx="5247393" cy="5559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86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5" name="Content Placeholder 5"/>
          <p:cNvPicPr>
            <a:picLocks noChangeAspect="1" noChangeArrowheads="1"/>
          </p:cNvPicPr>
          <p:nvPr/>
        </p:nvPicPr>
        <p:blipFill rotWithShape="1">
          <a:blip r:embed="rId2">
            <a:extLst>
              <a:ext uri="{28A0092B-C50C-407E-A947-70E740481C1C}">
                <a14:useLocalDpi xmlns:a14="http://schemas.microsoft.com/office/drawing/2010/main" val="0"/>
              </a:ext>
            </a:extLst>
          </a:blip>
          <a:srcRect l="15758" t="5580" r="15873" b="11617"/>
          <a:stretch/>
        </p:blipFill>
        <p:spPr bwMode="auto">
          <a:xfrm>
            <a:off x="3078479" y="1985392"/>
            <a:ext cx="5369389" cy="305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Image result for saltley academ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2" y="0"/>
            <a:ext cx="12218504" cy="182880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p:cNvSpPr txBox="1">
            <a:spLocks/>
          </p:cNvSpPr>
          <p:nvPr/>
        </p:nvSpPr>
        <p:spPr>
          <a:xfrm>
            <a:off x="620012" y="2746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mtClean="0">
                <a:solidFill>
                  <a:schemeClr val="bg1"/>
                </a:solidFill>
              </a:rPr>
              <a:t>The agreed charter</a:t>
            </a:r>
            <a:endParaRPr lang="en-GB" dirty="0">
              <a:solidFill>
                <a:schemeClr val="bg1"/>
              </a:solidFill>
            </a:endParaRPr>
          </a:p>
        </p:txBody>
      </p:sp>
    </p:spTree>
    <p:extLst>
      <p:ext uri="{BB962C8B-B14F-4D97-AF65-F5344CB8AC3E}">
        <p14:creationId xmlns:p14="http://schemas.microsoft.com/office/powerpoint/2010/main" val="40525247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2852" y="1988841"/>
            <a:ext cx="10972800" cy="4525963"/>
          </a:xfrm>
        </p:spPr>
        <p:txBody>
          <a:bodyPr/>
          <a:lstStyle/>
          <a:p>
            <a:r>
              <a:rPr lang="en-GB" dirty="0" smtClean="0"/>
              <a:t>Combination of teaching staff from various departments</a:t>
            </a:r>
          </a:p>
          <a:p>
            <a:r>
              <a:rPr lang="en-GB" dirty="0"/>
              <a:t>S</a:t>
            </a:r>
            <a:r>
              <a:rPr lang="en-GB" dirty="0" smtClean="0"/>
              <a:t>upport staff / TAs</a:t>
            </a:r>
          </a:p>
          <a:p>
            <a:r>
              <a:rPr lang="en-GB" dirty="0"/>
              <a:t>M</a:t>
            </a:r>
            <a:r>
              <a:rPr lang="en-GB" dirty="0" smtClean="0"/>
              <a:t>ember of SLT</a:t>
            </a:r>
          </a:p>
          <a:p>
            <a:r>
              <a:rPr lang="en-GB" dirty="0" smtClean="0"/>
              <a:t>Lead </a:t>
            </a:r>
            <a:r>
              <a:rPr lang="en-GB" dirty="0" err="1" smtClean="0"/>
              <a:t>Practioners</a:t>
            </a:r>
            <a:endParaRPr lang="en-GB" dirty="0" smtClean="0"/>
          </a:p>
          <a:p>
            <a:endParaRPr lang="en-GB" dirty="0" smtClean="0"/>
          </a:p>
          <a:p>
            <a:endParaRPr lang="en-GB" dirty="0" smtClean="0"/>
          </a:p>
          <a:p>
            <a:pPr marL="0" indent="0">
              <a:buNone/>
            </a:pPr>
            <a:endParaRPr lang="en-GB" dirty="0"/>
          </a:p>
        </p:txBody>
      </p:sp>
      <p:pic>
        <p:nvPicPr>
          <p:cNvPr id="4" name="Picture 2" descr="Image result for saltley academ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8504" cy="18288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2852" y="548680"/>
            <a:ext cx="10972800" cy="1143000"/>
          </a:xfrm>
        </p:spPr>
        <p:txBody>
          <a:bodyPr/>
          <a:lstStyle/>
          <a:p>
            <a:r>
              <a:rPr lang="en-GB" dirty="0" smtClean="0">
                <a:solidFill>
                  <a:schemeClr val="bg1"/>
                </a:solidFill>
              </a:rPr>
              <a:t>Steering group</a:t>
            </a:r>
            <a:endParaRPr lang="en-GB" dirty="0">
              <a:solidFill>
                <a:schemeClr val="bg1"/>
              </a:solidFill>
            </a:endParaRPr>
          </a:p>
        </p:txBody>
      </p:sp>
    </p:spTree>
    <p:extLst>
      <p:ext uri="{BB962C8B-B14F-4D97-AF65-F5344CB8AC3E}">
        <p14:creationId xmlns:p14="http://schemas.microsoft.com/office/powerpoint/2010/main" val="7800371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saltley academ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8504" cy="18288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2852" y="548680"/>
            <a:ext cx="10972800" cy="1143000"/>
          </a:xfrm>
        </p:spPr>
        <p:txBody>
          <a:bodyPr/>
          <a:lstStyle/>
          <a:p>
            <a:r>
              <a:rPr lang="en-GB" dirty="0" smtClean="0">
                <a:solidFill>
                  <a:schemeClr val="bg1">
                    <a:lumMod val="95000"/>
                  </a:schemeClr>
                </a:solidFill>
              </a:rPr>
              <a:t>UNICEF Day for Change</a:t>
            </a:r>
            <a:endParaRPr lang="en-GB" dirty="0">
              <a:solidFill>
                <a:schemeClr val="bg1">
                  <a:lumMod val="95000"/>
                </a:schemeClr>
              </a:solidFill>
            </a:endParaRPr>
          </a:p>
        </p:txBody>
      </p:sp>
      <p:sp>
        <p:nvSpPr>
          <p:cNvPr id="3" name="Content Placeholder 2"/>
          <p:cNvSpPr>
            <a:spLocks noGrp="1"/>
          </p:cNvSpPr>
          <p:nvPr>
            <p:ph idx="1"/>
          </p:nvPr>
        </p:nvSpPr>
        <p:spPr>
          <a:xfrm>
            <a:off x="431371" y="2092211"/>
            <a:ext cx="6720747" cy="3993307"/>
          </a:xfrm>
        </p:spPr>
        <p:txBody>
          <a:bodyPr/>
          <a:lstStyle/>
          <a:p>
            <a:pPr marL="0" indent="0">
              <a:buNone/>
            </a:pPr>
            <a:r>
              <a:rPr lang="en-US" dirty="0"/>
              <a:t>The big Day for Change will be on </a:t>
            </a:r>
            <a:r>
              <a:rPr lang="en-US" b="1" dirty="0"/>
              <a:t>Wednesday 24 May</a:t>
            </a:r>
            <a:endParaRPr lang="en-GB" dirty="0"/>
          </a:p>
        </p:txBody>
      </p:sp>
      <p:pic>
        <p:nvPicPr>
          <p:cNvPr id="3074" name="Picture 2" descr="N:\StaffDocs\Photos\2015-16\unicef\0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6161" y="1901743"/>
            <a:ext cx="3759060" cy="37745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5360" y="3789040"/>
            <a:ext cx="4859664" cy="369332"/>
          </a:xfrm>
          <a:prstGeom prst="rect">
            <a:avLst/>
          </a:prstGeom>
          <a:noFill/>
        </p:spPr>
        <p:txBody>
          <a:bodyPr wrap="none" rtlCol="0">
            <a:spAutoFit/>
          </a:bodyPr>
          <a:lstStyle/>
          <a:p>
            <a:r>
              <a:rPr lang="en-GB" b="1" dirty="0" smtClean="0"/>
              <a:t>Charitable work co-ordinated by student leaders.</a:t>
            </a:r>
          </a:p>
        </p:txBody>
      </p:sp>
    </p:spTree>
    <p:extLst>
      <p:ext uri="{BB962C8B-B14F-4D97-AF65-F5344CB8AC3E}">
        <p14:creationId xmlns:p14="http://schemas.microsoft.com/office/powerpoint/2010/main" val="31140336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saltley academ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4" y="0"/>
            <a:ext cx="12218504" cy="18288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96348" y="675863"/>
            <a:ext cx="10972800" cy="1143000"/>
          </a:xfrm>
        </p:spPr>
        <p:txBody>
          <a:bodyPr/>
          <a:lstStyle/>
          <a:p>
            <a:r>
              <a:rPr lang="en-GB" dirty="0" smtClean="0">
                <a:solidFill>
                  <a:schemeClr val="bg1">
                    <a:lumMod val="95000"/>
                  </a:schemeClr>
                </a:solidFill>
              </a:rPr>
              <a:t>World’s Largest Lesson</a:t>
            </a:r>
            <a:endParaRPr lang="en-GB" dirty="0">
              <a:solidFill>
                <a:schemeClr val="bg1">
                  <a:lumMod val="95000"/>
                </a:schemeClr>
              </a:solidFill>
            </a:endParaRPr>
          </a:p>
        </p:txBody>
      </p:sp>
      <p:pic>
        <p:nvPicPr>
          <p:cNvPr id="4098" name="Picture 2" descr="Image result for worlds largest less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371" y="1916832"/>
            <a:ext cx="11049000" cy="4657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511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Multi-cultural Board</a:t>
            </a:r>
            <a:endParaRPr lang="en-GB" dirty="0"/>
          </a:p>
        </p:txBody>
      </p:sp>
      <p:sp>
        <p:nvSpPr>
          <p:cNvPr id="3" name="Content Placeholder 2"/>
          <p:cNvSpPr>
            <a:spLocks noGrp="1"/>
          </p:cNvSpPr>
          <p:nvPr>
            <p:ph idx="1"/>
          </p:nvPr>
        </p:nvSpPr>
        <p:spPr/>
        <p:txBody>
          <a:bodyPr/>
          <a:lstStyle/>
          <a:p>
            <a:endParaRPr lang="en-GB"/>
          </a:p>
        </p:txBody>
      </p:sp>
      <p:pic>
        <p:nvPicPr>
          <p:cNvPr id="1026" name="Picture 2" descr="H:\DSC02574.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791744" y="2276872"/>
            <a:ext cx="4799179" cy="2699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285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2050" name="Picture 2" descr="H:\DSC0257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4048" t="3016" r="3334" b="16508"/>
          <a:stretch/>
        </p:blipFill>
        <p:spPr bwMode="auto">
          <a:xfrm rot="16200000">
            <a:off x="36647" y="607757"/>
            <a:ext cx="6138965" cy="59797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DSC02570.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6200000">
            <a:off x="6096000" y="528144"/>
            <a:ext cx="6012160" cy="6012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690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saltley academ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7"/>
            <a:ext cx="12218504" cy="18288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2852" y="548680"/>
            <a:ext cx="10972800" cy="1143000"/>
          </a:xfrm>
        </p:spPr>
        <p:txBody>
          <a:bodyPr/>
          <a:lstStyle/>
          <a:p>
            <a:r>
              <a:rPr lang="en-GB" dirty="0" smtClean="0">
                <a:solidFill>
                  <a:schemeClr val="bg1"/>
                </a:solidFill>
              </a:rPr>
              <a:t>EU day and </a:t>
            </a:r>
            <a:r>
              <a:rPr lang="en-GB" dirty="0">
                <a:solidFill>
                  <a:schemeClr val="bg1"/>
                </a:solidFill>
              </a:rPr>
              <a:t>c</a:t>
            </a:r>
            <a:r>
              <a:rPr lang="en-GB" dirty="0" smtClean="0">
                <a:solidFill>
                  <a:schemeClr val="bg1"/>
                </a:solidFill>
              </a:rPr>
              <a:t>urrent affairs</a:t>
            </a:r>
            <a:endParaRPr lang="en-GB" dirty="0">
              <a:solidFill>
                <a:schemeClr val="bg1"/>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539" t="33548" r="25519" b="7775"/>
          <a:stretch/>
        </p:blipFill>
        <p:spPr bwMode="auto">
          <a:xfrm>
            <a:off x="-20016" y="1753295"/>
            <a:ext cx="12238519" cy="5104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08609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Saltley</a:t>
            </a:r>
            <a:r>
              <a:rPr lang="en-GB" dirty="0" smtClean="0"/>
              <a:t> Guarantee</a:t>
            </a:r>
            <a:endParaRPr lang="en-GB" dirty="0"/>
          </a:p>
        </p:txBody>
      </p:sp>
      <p:graphicFrame>
        <p:nvGraphicFramePr>
          <p:cNvPr id="4" name="Content Placeholder 3"/>
          <p:cNvGraphicFramePr>
            <a:graphicFrameLocks/>
          </p:cNvGraphicFramePr>
          <p:nvPr>
            <p:extLst>
              <p:ext uri="{D42A27DB-BD31-4B8C-83A1-F6EECF244321}">
                <p14:modId xmlns:p14="http://schemas.microsoft.com/office/powerpoint/2010/main" val="3167089147"/>
              </p:ext>
            </p:extLst>
          </p:nvPr>
        </p:nvGraphicFramePr>
        <p:xfrm>
          <a:off x="527381" y="1340768"/>
          <a:ext cx="10972800" cy="4536504"/>
        </p:xfrm>
        <a:graphic>
          <a:graphicData uri="http://schemas.openxmlformats.org/drawingml/2006/table">
            <a:tbl>
              <a:tblPr>
                <a:tableStyleId>{5C22544A-7EE6-4342-B048-85BDC9FD1C3A}</a:tableStyleId>
              </a:tblPr>
              <a:tblGrid>
                <a:gridCol w="10972800"/>
              </a:tblGrid>
              <a:tr h="4536504">
                <a:tc>
                  <a:txBody>
                    <a:bodyPr/>
                    <a:lstStyle/>
                    <a:p>
                      <a:pPr marL="342900" lvl="0" indent="-342900" algn="l">
                        <a:lnSpc>
                          <a:spcPct val="115000"/>
                        </a:lnSpc>
                        <a:spcAft>
                          <a:spcPts val="0"/>
                        </a:spcAft>
                        <a:buFont typeface="Symbol"/>
                        <a:buChar char=""/>
                      </a:pPr>
                      <a:r>
                        <a:rPr lang="en-GB" sz="1800" dirty="0">
                          <a:effectLst/>
                        </a:rPr>
                        <a:t>Year 7 Walk through Birmingham to learn about the culture, spiritual, geographical and historical importance of Birmingham</a:t>
                      </a:r>
                    </a:p>
                    <a:p>
                      <a:pPr marL="342900" lvl="0" indent="-342900" algn="l">
                        <a:lnSpc>
                          <a:spcPct val="115000"/>
                        </a:lnSpc>
                        <a:spcAft>
                          <a:spcPts val="0"/>
                        </a:spcAft>
                        <a:buFont typeface="Symbol"/>
                        <a:buChar char=""/>
                      </a:pPr>
                      <a:r>
                        <a:rPr lang="en-GB" sz="1800" dirty="0">
                          <a:effectLst/>
                        </a:rPr>
                        <a:t>Year 7 attend a live ‘Arts’ Performance – Symphony Hall to listen to the orchestra.</a:t>
                      </a:r>
                    </a:p>
                    <a:p>
                      <a:pPr marL="342900" lvl="0" indent="-342900" algn="l">
                        <a:lnSpc>
                          <a:spcPct val="115000"/>
                        </a:lnSpc>
                        <a:spcAft>
                          <a:spcPts val="0"/>
                        </a:spcAft>
                        <a:buFont typeface="Symbol"/>
                        <a:buChar char=""/>
                      </a:pPr>
                      <a:r>
                        <a:rPr lang="en-GB" sz="1800" dirty="0">
                          <a:effectLst/>
                        </a:rPr>
                        <a:t>Year 8 went to the </a:t>
                      </a:r>
                      <a:r>
                        <a:rPr lang="en-GB" sz="1800" dirty="0" err="1">
                          <a:effectLst/>
                        </a:rPr>
                        <a:t>Lickey</a:t>
                      </a:r>
                      <a:r>
                        <a:rPr lang="en-GB" sz="1800" dirty="0">
                          <a:effectLst/>
                        </a:rPr>
                        <a:t> Hills to appreciate the countryside and what can be done around Birmingham.</a:t>
                      </a:r>
                    </a:p>
                    <a:p>
                      <a:pPr marL="342900" lvl="0" indent="-342900" algn="l">
                        <a:lnSpc>
                          <a:spcPct val="115000"/>
                        </a:lnSpc>
                        <a:spcAft>
                          <a:spcPts val="0"/>
                        </a:spcAft>
                        <a:buFont typeface="Symbol"/>
                        <a:buChar char=""/>
                      </a:pPr>
                      <a:r>
                        <a:rPr lang="en-GB" sz="1800" dirty="0">
                          <a:effectLst/>
                        </a:rPr>
                        <a:t>Between Year 7 – 9 students should see a live sporting event.</a:t>
                      </a:r>
                    </a:p>
                    <a:p>
                      <a:pPr marL="342900" lvl="0" indent="-342900" algn="l">
                        <a:lnSpc>
                          <a:spcPct val="115000"/>
                        </a:lnSpc>
                        <a:spcAft>
                          <a:spcPts val="0"/>
                        </a:spcAft>
                        <a:buFont typeface="Symbol"/>
                        <a:buChar char=""/>
                      </a:pPr>
                      <a:r>
                        <a:rPr lang="en-GB" sz="1800" dirty="0">
                          <a:effectLst/>
                        </a:rPr>
                        <a:t>All students know about the OLQs. Year 7 – 8 have a series of lessons highlighting this. </a:t>
                      </a:r>
                    </a:p>
                    <a:p>
                      <a:pPr marL="342900" lvl="0" indent="-342900" algn="l">
                        <a:lnSpc>
                          <a:spcPct val="115000"/>
                        </a:lnSpc>
                        <a:spcAft>
                          <a:spcPts val="0"/>
                        </a:spcAft>
                        <a:buFont typeface="Symbol"/>
                        <a:buChar char=""/>
                      </a:pPr>
                      <a:r>
                        <a:rPr lang="en-GB" sz="1800" dirty="0">
                          <a:effectLst/>
                        </a:rPr>
                        <a:t>Year 10 students go on a 1 week work experience programme; visits to universities; colleges etc.</a:t>
                      </a:r>
                    </a:p>
                    <a:p>
                      <a:pPr marL="342900" lvl="0" indent="-342900" algn="l">
                        <a:lnSpc>
                          <a:spcPct val="115000"/>
                        </a:lnSpc>
                        <a:spcAft>
                          <a:spcPts val="0"/>
                        </a:spcAft>
                        <a:buFont typeface="Symbol"/>
                        <a:buChar char=""/>
                      </a:pPr>
                      <a:r>
                        <a:rPr lang="en-GB" sz="1800" dirty="0">
                          <a:effectLst/>
                        </a:rPr>
                        <a:t>All students in Years 7 and 8 have a careers unit. (Included Year 9 next year).</a:t>
                      </a:r>
                    </a:p>
                    <a:p>
                      <a:pPr marL="342900" lvl="0" indent="-342900" algn="l">
                        <a:lnSpc>
                          <a:spcPct val="115000"/>
                        </a:lnSpc>
                        <a:spcAft>
                          <a:spcPts val="0"/>
                        </a:spcAft>
                        <a:buFont typeface="Symbol"/>
                        <a:buChar char=""/>
                      </a:pPr>
                      <a:r>
                        <a:rPr lang="en-GB" sz="1800" dirty="0">
                          <a:effectLst/>
                        </a:rPr>
                        <a:t>A group of students worked with Stan’s Café to highlight the Periodic table for all students in the school to have access to – Year 9</a:t>
                      </a:r>
                    </a:p>
                    <a:p>
                      <a:pPr marL="342900" lvl="0" indent="-342900" algn="l">
                        <a:lnSpc>
                          <a:spcPct val="115000"/>
                        </a:lnSpc>
                        <a:spcAft>
                          <a:spcPts val="0"/>
                        </a:spcAft>
                        <a:buFont typeface="Symbol"/>
                        <a:buChar char=""/>
                      </a:pPr>
                      <a:r>
                        <a:rPr lang="en-GB" sz="1800" dirty="0">
                          <a:effectLst/>
                        </a:rPr>
                        <a:t>Year 8 students putting on a performance of The Tempest for the school and at Stratford.</a:t>
                      </a:r>
                    </a:p>
                    <a:p>
                      <a:pPr marL="342900" lvl="0" indent="-342900" algn="l">
                        <a:lnSpc>
                          <a:spcPct val="115000"/>
                        </a:lnSpc>
                        <a:spcAft>
                          <a:spcPts val="0"/>
                        </a:spcAft>
                        <a:buFont typeface="Symbol"/>
                        <a:buChar char=""/>
                      </a:pPr>
                      <a:r>
                        <a:rPr lang="en-GB" sz="1800" dirty="0">
                          <a:effectLst/>
                        </a:rPr>
                        <a:t>Houses of Parliament visit – Year 11</a:t>
                      </a:r>
                      <a:endParaRPr lang="en-GB" sz="1800" dirty="0">
                        <a:effectLst/>
                        <a:latin typeface="Calibri"/>
                        <a:ea typeface="Calibri"/>
                        <a:cs typeface="Times New Roman"/>
                      </a:endParaRPr>
                    </a:p>
                  </a:txBody>
                  <a:tcPr marL="152400" marR="152400" marT="0" marB="0"/>
                </a:tc>
              </a:tr>
            </a:tbl>
          </a:graphicData>
        </a:graphic>
      </p:graphicFrame>
    </p:spTree>
    <p:extLst>
      <p:ext uri="{BB962C8B-B14F-4D97-AF65-F5344CB8AC3E}">
        <p14:creationId xmlns:p14="http://schemas.microsoft.com/office/powerpoint/2010/main" val="302857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FF-logo-new.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5687506"/>
            <a:ext cx="2765778" cy="1170494"/>
          </a:xfrm>
          <a:prstGeom prst="rect">
            <a:avLst/>
          </a:prstGeom>
        </p:spPr>
      </p:pic>
      <p:sp>
        <p:nvSpPr>
          <p:cNvPr id="5" name="Title 4"/>
          <p:cNvSpPr>
            <a:spLocks noGrp="1"/>
          </p:cNvSpPr>
          <p:nvPr>
            <p:ph type="title"/>
          </p:nvPr>
        </p:nvSpPr>
        <p:spPr>
          <a:xfrm>
            <a:off x="1981200" y="274638"/>
            <a:ext cx="8229600" cy="1143000"/>
          </a:xfrm>
        </p:spPr>
        <p:txBody>
          <a:bodyPr>
            <a:normAutofit/>
          </a:bodyPr>
          <a:lstStyle/>
          <a:p>
            <a:r>
              <a:rPr lang="en-GB" dirty="0">
                <a:solidFill>
                  <a:srgbClr val="44AEBA"/>
                </a:solidFill>
                <a:latin typeface="Gill Sans MT" pitchFamily="34" charset="0"/>
                <a:cs typeface="Arial"/>
              </a:rPr>
              <a:t>Keep In Touch…</a:t>
            </a:r>
            <a:endParaRPr lang="en-US" dirty="0">
              <a:solidFill>
                <a:srgbClr val="44AEBA"/>
              </a:solidFill>
              <a:latin typeface="Gill Sans MT" pitchFamily="34" charset="0"/>
              <a:cs typeface="Arial"/>
            </a:endParaRPr>
          </a:p>
        </p:txBody>
      </p:sp>
      <p:sp>
        <p:nvSpPr>
          <p:cNvPr id="6" name="Content Placeholder 5"/>
          <p:cNvSpPr>
            <a:spLocks noGrp="1"/>
          </p:cNvSpPr>
          <p:nvPr>
            <p:ph idx="1"/>
          </p:nvPr>
        </p:nvSpPr>
        <p:spPr>
          <a:xfrm>
            <a:off x="1665880" y="902369"/>
            <a:ext cx="8686800" cy="4099337"/>
          </a:xfrm>
        </p:spPr>
        <p:txBody>
          <a:bodyPr>
            <a:normAutofit/>
          </a:bodyPr>
          <a:lstStyle/>
          <a:p>
            <a:pPr marL="914400" lvl="1" indent="-514350" algn="ctr">
              <a:buNone/>
            </a:pPr>
            <a:endParaRPr lang="en-US" sz="3200" i="1" dirty="0">
              <a:solidFill>
                <a:srgbClr val="7F7F7F"/>
              </a:solidFill>
              <a:latin typeface="Gill Sans MT" panose="020B0502020104020203" pitchFamily="34" charset="0"/>
              <a:cs typeface="Arial"/>
            </a:endParaRPr>
          </a:p>
          <a:p>
            <a:pPr marL="914400" lvl="1" indent="-514350" algn="ctr">
              <a:buNone/>
            </a:pPr>
            <a:endParaRPr lang="en-US" sz="3200" i="1" dirty="0">
              <a:solidFill>
                <a:srgbClr val="7F7F7F"/>
              </a:solidFill>
              <a:latin typeface="Gill Sans MT" panose="020B0502020104020203" pitchFamily="34" charset="0"/>
              <a:cs typeface="Arial"/>
            </a:endParaRPr>
          </a:p>
          <a:p>
            <a:pPr marL="914400" lvl="1" indent="-514350" algn="ctr">
              <a:buNone/>
            </a:pPr>
            <a:r>
              <a:rPr lang="en-US" sz="3200" dirty="0">
                <a:solidFill>
                  <a:srgbClr val="7F7F7F"/>
                </a:solidFill>
                <a:latin typeface="Gill Sans MT" panose="020B0502020104020203" pitchFamily="34" charset="0"/>
                <a:cs typeface="Arial"/>
              </a:rPr>
              <a:t>www.3ff.org.uk</a:t>
            </a:r>
          </a:p>
          <a:p>
            <a:pPr marL="914400" lvl="1" indent="-514350" algn="ctr">
              <a:buNone/>
            </a:pPr>
            <a:endParaRPr lang="en-GB" sz="3200" dirty="0">
              <a:solidFill>
                <a:srgbClr val="7F7F7F"/>
              </a:solidFill>
              <a:latin typeface="Gill Sans MT" panose="020B0502020104020203" pitchFamily="34" charset="0"/>
              <a:cs typeface="Arial"/>
            </a:endParaRPr>
          </a:p>
          <a:p>
            <a:pPr marL="914400" lvl="1" indent="-514350" algn="ctr">
              <a:buNone/>
            </a:pPr>
            <a:r>
              <a:rPr lang="en-GB" sz="3200" dirty="0">
                <a:solidFill>
                  <a:srgbClr val="7F7F7F"/>
                </a:solidFill>
                <a:latin typeface="Gill Sans MT" panose="020B0502020104020203" pitchFamily="34" charset="0"/>
                <a:cs typeface="Arial"/>
              </a:rPr>
              <a:t>rich@3ff.org.uk </a:t>
            </a:r>
            <a:endParaRPr lang="en-US" sz="3200" dirty="0">
              <a:solidFill>
                <a:srgbClr val="7F7F7F"/>
              </a:solidFill>
              <a:latin typeface="Gill Sans MT" panose="020B0502020104020203" pitchFamily="34" charset="0"/>
              <a:cs typeface="Arial"/>
            </a:endParaRPr>
          </a:p>
          <a:p>
            <a:pPr marL="514350" indent="-514350">
              <a:buNone/>
            </a:pPr>
            <a:endParaRPr lang="en-US" i="1" dirty="0">
              <a:solidFill>
                <a:srgbClr val="7F7F7F"/>
              </a:solidFill>
              <a:latin typeface="Gill Sans MT" panose="020B0502020104020203" pitchFamily="34" charset="0"/>
              <a:cs typeface="Arial"/>
            </a:endParaRPr>
          </a:p>
          <a:p>
            <a:pPr marL="514350" indent="-514350" algn="ctr">
              <a:buNone/>
            </a:pPr>
            <a:endParaRPr lang="en-US" dirty="0">
              <a:solidFill>
                <a:srgbClr val="7F7F7F"/>
              </a:solidFill>
              <a:latin typeface="Gill Sans MT" panose="020B0502020104020203" pitchFamily="34" charset="0"/>
              <a:cs typeface="Arial"/>
            </a:endParaRPr>
          </a:p>
        </p:txBody>
      </p:sp>
      <p:pic>
        <p:nvPicPr>
          <p:cNvPr id="2050" name="Picture 2" descr="C:\Documents and Settings\Tamanda\Desktop\IMAGES\twitter 1.jpg"/>
          <p:cNvPicPr>
            <a:picLocks noChangeAspect="1" noChangeArrowheads="1"/>
          </p:cNvPicPr>
          <p:nvPr/>
        </p:nvPicPr>
        <p:blipFill>
          <a:blip r:embed="rId4"/>
          <a:srcRect/>
          <a:stretch>
            <a:fillRect/>
          </a:stretch>
        </p:blipFill>
        <p:spPr bwMode="auto">
          <a:xfrm>
            <a:off x="8338969" y="4634465"/>
            <a:ext cx="650359" cy="650359"/>
          </a:xfrm>
          <a:prstGeom prst="rect">
            <a:avLst/>
          </a:prstGeom>
          <a:noFill/>
        </p:spPr>
      </p:pic>
      <p:sp>
        <p:nvSpPr>
          <p:cNvPr id="10" name="Content Placeholder 5"/>
          <p:cNvSpPr txBox="1">
            <a:spLocks/>
          </p:cNvSpPr>
          <p:nvPr/>
        </p:nvSpPr>
        <p:spPr>
          <a:xfrm>
            <a:off x="3637006" y="4648113"/>
            <a:ext cx="3585818" cy="572045"/>
          </a:xfrm>
          <a:prstGeom prst="rect">
            <a:avLst/>
          </a:prstGeom>
        </p:spPr>
        <p:txBody>
          <a:bodyPr vert="horz" lIns="91440" tIns="45720" rIns="91440" bIns="45720" rtlCol="0">
            <a:normAutofit/>
          </a:bodyPr>
          <a:lstStyle/>
          <a:p>
            <a:pPr marL="514350" indent="-514350" defTabSz="457200">
              <a:spcBef>
                <a:spcPct val="20000"/>
              </a:spcBef>
              <a:defRPr/>
            </a:pPr>
            <a:r>
              <a:rPr lang="en-US" sz="2000" i="1" dirty="0">
                <a:solidFill>
                  <a:srgbClr val="7F7F7F"/>
                </a:solidFill>
                <a:cs typeface="Arial"/>
              </a:rPr>
              <a:t>Or follow us on social media…</a:t>
            </a:r>
          </a:p>
          <a:p>
            <a:pPr marL="514350" indent="-514350" defTabSz="457200">
              <a:spcBef>
                <a:spcPct val="20000"/>
              </a:spcBef>
              <a:defRPr/>
            </a:pPr>
            <a:endParaRPr lang="en-US" sz="3200" i="1" dirty="0">
              <a:solidFill>
                <a:srgbClr val="7F7F7F"/>
              </a:solidFill>
              <a:cs typeface="Arial"/>
            </a:endParaRPr>
          </a:p>
          <a:p>
            <a:pPr marL="514350" indent="-514350" defTabSz="457200">
              <a:spcBef>
                <a:spcPct val="20000"/>
              </a:spcBef>
              <a:defRPr/>
            </a:pPr>
            <a:endParaRPr lang="en-US" sz="3200" dirty="0">
              <a:solidFill>
                <a:srgbClr val="7F7F7F"/>
              </a:solidFill>
              <a:cs typeface="Arial"/>
            </a:endParaRPr>
          </a:p>
        </p:txBody>
      </p:sp>
      <p:pic>
        <p:nvPicPr>
          <p:cNvPr id="2051" name="Picture 3" descr="C:\Documents and Settings\Tamanda\Desktop\IMAGES\fb1.jpg"/>
          <p:cNvPicPr>
            <a:picLocks noChangeAspect="1" noChangeArrowheads="1"/>
          </p:cNvPicPr>
          <p:nvPr/>
        </p:nvPicPr>
        <p:blipFill>
          <a:blip r:embed="rId5"/>
          <a:srcRect/>
          <a:stretch>
            <a:fillRect/>
          </a:stretch>
        </p:blipFill>
        <p:spPr bwMode="auto">
          <a:xfrm>
            <a:off x="7215236" y="4661761"/>
            <a:ext cx="600384" cy="600384"/>
          </a:xfrm>
          <a:prstGeom prst="rect">
            <a:avLst/>
          </a:prstGeom>
          <a:noFill/>
        </p:spPr>
      </p:pic>
    </p:spTree>
    <p:extLst>
      <p:ext uri="{BB962C8B-B14F-4D97-AF65-F5344CB8AC3E}">
        <p14:creationId xmlns:p14="http://schemas.microsoft.com/office/powerpoint/2010/main" val="1359705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96348" y="2060848"/>
            <a:ext cx="10972800" cy="4093915"/>
          </a:xfrm>
        </p:spPr>
        <p:txBody>
          <a:bodyPr>
            <a:normAutofit/>
          </a:bodyPr>
          <a:lstStyle/>
          <a:p>
            <a:pPr lvl="0"/>
            <a:r>
              <a:rPr lang="en-GB" dirty="0"/>
              <a:t>The school has undertaken the ‘Rights Respecting School’ award, an initiative run by UNICEF. </a:t>
            </a:r>
            <a:endParaRPr lang="en-GB" dirty="0" smtClean="0"/>
          </a:p>
          <a:p>
            <a:pPr lvl="0"/>
            <a:endParaRPr lang="en-GB" dirty="0"/>
          </a:p>
          <a:p>
            <a:pPr lvl="0"/>
            <a:r>
              <a:rPr lang="en-GB" dirty="0" smtClean="0"/>
              <a:t>This </a:t>
            </a:r>
            <a:r>
              <a:rPr lang="en-GB" dirty="0"/>
              <a:t>is </a:t>
            </a:r>
            <a:r>
              <a:rPr lang="en-GB" b="1" dirty="0"/>
              <a:t>central to the positive ethos of the school</a:t>
            </a:r>
            <a:r>
              <a:rPr lang="en-GB" dirty="0"/>
              <a:t> and widely displayed across the school promoting </a:t>
            </a:r>
            <a:r>
              <a:rPr lang="en-GB" b="1" dirty="0"/>
              <a:t>inclusivity and equality</a:t>
            </a:r>
            <a:r>
              <a:rPr lang="en-GB" dirty="0"/>
              <a:t>. Pupils are clear about the importance of these rights and how they can help them to make positive choices.</a:t>
            </a:r>
          </a:p>
          <a:p>
            <a:endParaRPr lang="en-GB" dirty="0"/>
          </a:p>
        </p:txBody>
      </p:sp>
      <p:pic>
        <p:nvPicPr>
          <p:cNvPr id="4" name="Picture 2" descr="Image result for saltley academ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4" y="0"/>
            <a:ext cx="12218504" cy="18288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19403" y="485800"/>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err="1" smtClean="0">
                <a:solidFill>
                  <a:schemeClr val="bg1"/>
                </a:solidFill>
              </a:rPr>
              <a:t>Mocksted</a:t>
            </a:r>
            <a:endParaRPr lang="en-GB" sz="3200" dirty="0">
              <a:solidFill>
                <a:schemeClr val="bg1"/>
              </a:solidFill>
            </a:endParaRPr>
          </a:p>
        </p:txBody>
      </p:sp>
    </p:spTree>
    <p:extLst>
      <p:ext uri="{BB962C8B-B14F-4D97-AF65-F5344CB8AC3E}">
        <p14:creationId xmlns:p14="http://schemas.microsoft.com/office/powerpoint/2010/main" val="4190179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96348" y="2132857"/>
            <a:ext cx="10972800" cy="4525963"/>
          </a:xfrm>
        </p:spPr>
        <p:txBody>
          <a:bodyPr>
            <a:normAutofit/>
          </a:bodyPr>
          <a:lstStyle/>
          <a:p>
            <a:r>
              <a:rPr lang="en-GB" dirty="0"/>
              <a:t>Senior school leaders have consistently high expectations and have created a </a:t>
            </a:r>
            <a:r>
              <a:rPr lang="en-GB" b="1" dirty="0"/>
              <a:t>culture in which pupils’ tolerance of diversity are exemplary. </a:t>
            </a:r>
            <a:endParaRPr lang="en-GB" b="1" dirty="0" smtClean="0"/>
          </a:p>
          <a:p>
            <a:endParaRPr lang="en-GB" b="1" dirty="0" smtClean="0"/>
          </a:p>
          <a:p>
            <a:pPr lvl="0"/>
            <a:r>
              <a:rPr lang="en-GB" dirty="0"/>
              <a:t>An encompassing approach to </a:t>
            </a:r>
            <a:r>
              <a:rPr lang="en-GB" b="1" dirty="0"/>
              <a:t>SMSC</a:t>
            </a:r>
            <a:r>
              <a:rPr lang="en-GB" dirty="0"/>
              <a:t> prepares pupils well for life in modern Britain; pupils were able to speak extensively about the voting process and how it gave them a voice in society.</a:t>
            </a:r>
          </a:p>
          <a:p>
            <a:endParaRPr lang="en-GB" dirty="0"/>
          </a:p>
        </p:txBody>
      </p:sp>
      <p:pic>
        <p:nvPicPr>
          <p:cNvPr id="4" name="Picture 2" descr="Image result for saltley academ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4" y="0"/>
            <a:ext cx="12218504" cy="18288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19403" y="485800"/>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err="1" smtClean="0">
                <a:solidFill>
                  <a:schemeClr val="bg1"/>
                </a:solidFill>
              </a:rPr>
              <a:t>Mocksted</a:t>
            </a:r>
            <a:endParaRPr lang="en-GB" sz="3200" dirty="0">
              <a:solidFill>
                <a:schemeClr val="bg1"/>
              </a:solidFill>
            </a:endParaRPr>
          </a:p>
        </p:txBody>
      </p:sp>
    </p:spTree>
    <p:extLst>
      <p:ext uri="{BB962C8B-B14F-4D97-AF65-F5344CB8AC3E}">
        <p14:creationId xmlns:p14="http://schemas.microsoft.com/office/powerpoint/2010/main" val="14566318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96348" y="1988841"/>
            <a:ext cx="10972800" cy="4525963"/>
          </a:xfrm>
        </p:spPr>
        <p:txBody>
          <a:bodyPr>
            <a:normAutofit/>
          </a:bodyPr>
          <a:lstStyle/>
          <a:p>
            <a:pPr lvl="0"/>
            <a:r>
              <a:rPr lang="en-GB" dirty="0"/>
              <a:t>Pupils demonstrate the </a:t>
            </a:r>
            <a:r>
              <a:rPr lang="en-GB" b="1" dirty="0"/>
              <a:t>school’s culture of respect and tolerance</a:t>
            </a:r>
            <a:r>
              <a:rPr lang="en-GB" dirty="0"/>
              <a:t> through their daily actions. They move around the site calmly and are polite and welcoming to visitors</a:t>
            </a:r>
            <a:r>
              <a:rPr lang="en-GB" dirty="0" smtClean="0"/>
              <a:t>.</a:t>
            </a:r>
          </a:p>
          <a:p>
            <a:pPr lvl="0"/>
            <a:endParaRPr lang="en-GB" dirty="0"/>
          </a:p>
          <a:p>
            <a:pPr lvl="0"/>
            <a:r>
              <a:rPr lang="en-GB" dirty="0"/>
              <a:t>Pupils understand how to </a:t>
            </a:r>
            <a:r>
              <a:rPr lang="en-GB" b="1" dirty="0"/>
              <a:t>stay safe online and at the schoo</a:t>
            </a:r>
            <a:r>
              <a:rPr lang="en-GB" dirty="0"/>
              <a:t>l. They are clear about the school’s systems to prevent </a:t>
            </a:r>
            <a:r>
              <a:rPr lang="en-GB" b="1" dirty="0"/>
              <a:t>bullying and discrimination</a:t>
            </a:r>
            <a:r>
              <a:rPr lang="en-GB" dirty="0"/>
              <a:t> and are clear about who they need to speak to if they have a </a:t>
            </a:r>
            <a:r>
              <a:rPr lang="en-GB" dirty="0" smtClean="0"/>
              <a:t>concern.</a:t>
            </a:r>
          </a:p>
          <a:p>
            <a:pPr marL="0" lvl="0" indent="0">
              <a:buNone/>
            </a:pPr>
            <a:endParaRPr lang="en-GB" dirty="0" smtClean="0"/>
          </a:p>
          <a:p>
            <a:pPr lvl="0"/>
            <a:r>
              <a:rPr lang="en-GB" dirty="0" smtClean="0"/>
              <a:t>Pupils </a:t>
            </a:r>
            <a:r>
              <a:rPr lang="en-GB" dirty="0"/>
              <a:t>have experience of the </a:t>
            </a:r>
            <a:r>
              <a:rPr lang="en-GB" b="1" dirty="0"/>
              <a:t>full range of </a:t>
            </a:r>
            <a:r>
              <a:rPr lang="en-GB" b="1" dirty="0" smtClean="0"/>
              <a:t>values</a:t>
            </a:r>
            <a:r>
              <a:rPr lang="en-GB" dirty="0" smtClean="0"/>
              <a:t> </a:t>
            </a:r>
            <a:r>
              <a:rPr lang="en-GB" dirty="0"/>
              <a:t>and they can speak at length of the importance of this and the impact it has on their own </a:t>
            </a:r>
            <a:r>
              <a:rPr lang="en-GB" dirty="0" smtClean="0"/>
              <a:t>lives.</a:t>
            </a:r>
            <a:endParaRPr lang="en-GB" dirty="0"/>
          </a:p>
          <a:p>
            <a:endParaRPr lang="en-GB" dirty="0"/>
          </a:p>
        </p:txBody>
      </p:sp>
      <p:pic>
        <p:nvPicPr>
          <p:cNvPr id="4" name="Picture 2" descr="Image result for saltley academ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4" y="0"/>
            <a:ext cx="12218504" cy="182880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19403" y="485800"/>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err="1" smtClean="0">
                <a:solidFill>
                  <a:schemeClr val="bg1"/>
                </a:solidFill>
              </a:rPr>
              <a:t>Mocksted</a:t>
            </a:r>
            <a:endParaRPr lang="en-GB" sz="3200" dirty="0">
              <a:solidFill>
                <a:schemeClr val="bg1"/>
              </a:solidFill>
            </a:endParaRPr>
          </a:p>
        </p:txBody>
      </p:sp>
    </p:spTree>
    <p:extLst>
      <p:ext uri="{BB962C8B-B14F-4D97-AF65-F5344CB8AC3E}">
        <p14:creationId xmlns:p14="http://schemas.microsoft.com/office/powerpoint/2010/main" val="27799716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67487" y="851337"/>
            <a:ext cx="8607972" cy="1323439"/>
          </a:xfrm>
          <a:prstGeom prst="rect">
            <a:avLst/>
          </a:prstGeom>
          <a:noFill/>
        </p:spPr>
        <p:txBody>
          <a:bodyPr wrap="square" rtlCol="0">
            <a:spAutoFit/>
          </a:bodyPr>
          <a:lstStyle/>
          <a:p>
            <a:r>
              <a:rPr lang="en-GB" sz="8000" dirty="0" smtClean="0">
                <a:latin typeface="Century Gothic" panose="020B0502020202020204" pitchFamily="34" charset="0"/>
              </a:rPr>
              <a:t>What is a friend?</a:t>
            </a:r>
            <a:endParaRPr lang="en-GB" sz="8000" dirty="0">
              <a:latin typeface="Century Gothic" panose="020B0502020202020204" pitchFamily="34" charset="0"/>
            </a:endParaRPr>
          </a:p>
        </p:txBody>
      </p:sp>
      <p:pic>
        <p:nvPicPr>
          <p:cNvPr id="6" name="Picture 5"/>
          <p:cNvPicPr>
            <a:picLocks noChangeAspect="1"/>
          </p:cNvPicPr>
          <p:nvPr/>
        </p:nvPicPr>
        <p:blipFill>
          <a:blip r:embed="rId2"/>
          <a:stretch>
            <a:fillRect/>
          </a:stretch>
        </p:blipFill>
        <p:spPr>
          <a:xfrm>
            <a:off x="9561141" y="4776952"/>
            <a:ext cx="2028636" cy="1704054"/>
          </a:xfrm>
          <a:prstGeom prst="rect">
            <a:avLst/>
          </a:prstGeom>
        </p:spPr>
      </p:pic>
    </p:spTree>
    <p:extLst>
      <p:ext uri="{BB962C8B-B14F-4D97-AF65-F5344CB8AC3E}">
        <p14:creationId xmlns:p14="http://schemas.microsoft.com/office/powerpoint/2010/main" val="6553811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674914" y="762000"/>
            <a:ext cx="10624457" cy="2286000"/>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entury Gothic" panose="020B0502020202020204" pitchFamily="34" charset="0"/>
              </a:rPr>
              <a:t>Learning Outcome:</a:t>
            </a:r>
          </a:p>
          <a:p>
            <a:pPr algn="ctr"/>
            <a:r>
              <a:rPr lang="en-GB" sz="3200" dirty="0" smtClean="0">
                <a:solidFill>
                  <a:schemeClr val="tx1"/>
                </a:solidFill>
                <a:latin typeface="Century Gothic" panose="020B0502020202020204" pitchFamily="34" charset="0"/>
              </a:rPr>
              <a:t>To understand what a friend is</a:t>
            </a:r>
            <a:endParaRPr lang="en-GB" sz="3200" dirty="0">
              <a:solidFill>
                <a:schemeClr val="tx1"/>
              </a:solidFill>
              <a:latin typeface="Century Gothic" panose="020B0502020202020204" pitchFamily="34" charset="0"/>
            </a:endParaRPr>
          </a:p>
        </p:txBody>
      </p:sp>
      <p:sp>
        <p:nvSpPr>
          <p:cNvPr id="3" name="TextBox 2"/>
          <p:cNvSpPr txBox="1"/>
          <p:nvPr/>
        </p:nvSpPr>
        <p:spPr>
          <a:xfrm>
            <a:off x="674914" y="3222171"/>
            <a:ext cx="2699658" cy="1569660"/>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I can select, from options*, one way to help a friend.</a:t>
            </a:r>
            <a:endParaRPr lang="en-GB" sz="2400" dirty="0">
              <a:latin typeface="Century Gothic" panose="020B0502020202020204" pitchFamily="34" charset="0"/>
            </a:endParaRPr>
          </a:p>
        </p:txBody>
      </p:sp>
      <p:sp>
        <p:nvSpPr>
          <p:cNvPr id="4" name="TextBox 3"/>
          <p:cNvSpPr txBox="1"/>
          <p:nvPr/>
        </p:nvSpPr>
        <p:spPr>
          <a:xfrm>
            <a:off x="3962400" y="3732118"/>
            <a:ext cx="2852057" cy="1569660"/>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I can communicate one way/ways* to help a friend.</a:t>
            </a:r>
            <a:endParaRPr lang="en-GB" sz="2400" dirty="0">
              <a:latin typeface="Century Gothic" panose="020B0502020202020204" pitchFamily="34" charset="0"/>
            </a:endParaRPr>
          </a:p>
        </p:txBody>
      </p:sp>
      <p:sp>
        <p:nvSpPr>
          <p:cNvPr id="5" name="TextBox 4"/>
          <p:cNvSpPr txBox="1"/>
          <p:nvPr/>
        </p:nvSpPr>
        <p:spPr>
          <a:xfrm>
            <a:off x="7402285" y="4663319"/>
            <a:ext cx="2895600" cy="1938992"/>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I can identify/describe/explain* 1/2/3* ways to be a good friend.</a:t>
            </a:r>
            <a:endParaRPr lang="en-GB" sz="2400" dirty="0">
              <a:latin typeface="Century Gothic" panose="020B0502020202020204" pitchFamily="34" charset="0"/>
            </a:endParaRPr>
          </a:p>
        </p:txBody>
      </p:sp>
      <p:cxnSp>
        <p:nvCxnSpPr>
          <p:cNvPr id="7" name="Straight Arrow Connector 6"/>
          <p:cNvCxnSpPr>
            <a:endCxn id="3" idx="0"/>
          </p:cNvCxnSpPr>
          <p:nvPr/>
        </p:nvCxnSpPr>
        <p:spPr>
          <a:xfrm>
            <a:off x="2024743" y="2460171"/>
            <a:ext cx="0" cy="76200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388428" y="2460171"/>
            <a:ext cx="0" cy="1271947"/>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850085" y="2460171"/>
            <a:ext cx="0" cy="2203148"/>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0663022" y="5329614"/>
            <a:ext cx="1272697" cy="1272697"/>
          </a:xfrm>
          <a:prstGeom prst="rect">
            <a:avLst/>
          </a:prstGeom>
        </p:spPr>
      </p:pic>
    </p:spTree>
    <p:extLst>
      <p:ext uri="{BB962C8B-B14F-4D97-AF65-F5344CB8AC3E}">
        <p14:creationId xmlns:p14="http://schemas.microsoft.com/office/powerpoint/2010/main" val="42492156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263462" y="1702676"/>
            <a:ext cx="5186855" cy="2837793"/>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smtClean="0">
                <a:solidFill>
                  <a:schemeClr val="tx1"/>
                </a:solidFill>
                <a:latin typeface="Century Gothic" panose="020B0502020202020204" pitchFamily="34" charset="0"/>
              </a:rPr>
              <a:t>What do friends do?</a:t>
            </a:r>
            <a:endParaRPr lang="en-GB" sz="4400" dirty="0">
              <a:solidFill>
                <a:schemeClr val="tx1"/>
              </a:solidFill>
              <a:latin typeface="Century Gothic" panose="020B0502020202020204" pitchFamily="34" charset="0"/>
            </a:endParaRPr>
          </a:p>
        </p:txBody>
      </p:sp>
      <p:pic>
        <p:nvPicPr>
          <p:cNvPr id="3" name="Picture 2"/>
          <p:cNvPicPr>
            <a:picLocks noChangeAspect="1"/>
          </p:cNvPicPr>
          <p:nvPr/>
        </p:nvPicPr>
        <p:blipFill>
          <a:blip r:embed="rId2"/>
          <a:stretch>
            <a:fillRect/>
          </a:stretch>
        </p:blipFill>
        <p:spPr>
          <a:xfrm>
            <a:off x="10240502" y="5004185"/>
            <a:ext cx="1394449" cy="1487580"/>
          </a:xfrm>
          <a:prstGeom prst="rect">
            <a:avLst/>
          </a:prstGeom>
        </p:spPr>
      </p:pic>
    </p:spTree>
    <p:extLst>
      <p:ext uri="{BB962C8B-B14F-4D97-AF65-F5344CB8AC3E}">
        <p14:creationId xmlns:p14="http://schemas.microsoft.com/office/powerpoint/2010/main" val="38977218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453" y="1119918"/>
            <a:ext cx="11194094" cy="830997"/>
          </a:xfrm>
          <a:prstGeom prst="rect">
            <a:avLst/>
          </a:prstGeom>
          <a:solidFill>
            <a:schemeClr val="accent6">
              <a:lumMod val="40000"/>
              <a:lumOff val="60000"/>
            </a:schemeClr>
          </a:solidFill>
          <a:ln>
            <a:solidFill>
              <a:schemeClr val="tx1"/>
            </a:solidFill>
          </a:ln>
        </p:spPr>
        <p:txBody>
          <a:bodyPr wrap="square">
            <a:spAutoFit/>
          </a:bodyPr>
          <a:lstStyle/>
          <a:p>
            <a:r>
              <a:rPr lang="en-GB" sz="2400" dirty="0">
                <a:latin typeface="Century Gothic" panose="020B0502020202020204" pitchFamily="34" charset="0"/>
              </a:rPr>
              <a:t>Sue is confused. She has heard a rumour that her best friend George has been talking about her behind her back.</a:t>
            </a:r>
          </a:p>
        </p:txBody>
      </p:sp>
      <p:sp>
        <p:nvSpPr>
          <p:cNvPr id="3" name="Rectangle 2"/>
          <p:cNvSpPr/>
          <p:nvPr/>
        </p:nvSpPr>
        <p:spPr>
          <a:xfrm>
            <a:off x="658711" y="2122316"/>
            <a:ext cx="10705579" cy="1569660"/>
          </a:xfrm>
          <a:prstGeom prst="rect">
            <a:avLst/>
          </a:prstGeom>
          <a:solidFill>
            <a:schemeClr val="accent6">
              <a:lumMod val="40000"/>
              <a:lumOff val="60000"/>
            </a:schemeClr>
          </a:solidFill>
          <a:ln>
            <a:solidFill>
              <a:schemeClr val="tx1"/>
            </a:solidFill>
          </a:ln>
        </p:spPr>
        <p:txBody>
          <a:bodyPr wrap="square">
            <a:spAutoFit/>
          </a:bodyPr>
          <a:lstStyle/>
          <a:p>
            <a:r>
              <a:rPr lang="en-GB" sz="2400" dirty="0">
                <a:latin typeface="Century Gothic" panose="020B0502020202020204" pitchFamily="34" charset="0"/>
              </a:rPr>
              <a:t>Pam is upset. Her best friend Adrian has been avoiding her lately and Pam doesn’t really know why. She thinks it might have something to do with the fact that she’s going on holiday to Florida and Adrian can’t afford a holiday.</a:t>
            </a:r>
          </a:p>
        </p:txBody>
      </p:sp>
      <p:sp>
        <p:nvSpPr>
          <p:cNvPr id="4" name="Rectangle 3"/>
          <p:cNvSpPr/>
          <p:nvPr/>
        </p:nvSpPr>
        <p:spPr>
          <a:xfrm>
            <a:off x="658710" y="3863377"/>
            <a:ext cx="10705579" cy="1200329"/>
          </a:xfrm>
          <a:prstGeom prst="rect">
            <a:avLst/>
          </a:prstGeom>
          <a:solidFill>
            <a:schemeClr val="accent6">
              <a:lumMod val="40000"/>
              <a:lumOff val="60000"/>
            </a:schemeClr>
          </a:solidFill>
          <a:ln>
            <a:solidFill>
              <a:schemeClr val="tx1"/>
            </a:solidFill>
          </a:ln>
        </p:spPr>
        <p:txBody>
          <a:bodyPr wrap="square">
            <a:spAutoFit/>
          </a:bodyPr>
          <a:lstStyle/>
          <a:p>
            <a:r>
              <a:rPr lang="en-GB" sz="2400" dirty="0">
                <a:latin typeface="Century Gothic" panose="020B0502020202020204" pitchFamily="34" charset="0"/>
              </a:rPr>
              <a:t>Tom is worried. All his friends have decided to play a trick on a teacher, Mr Smith. Tom doesn’t want to as he likes Mr Smith but he doesn’t want to be the odd one out.</a:t>
            </a:r>
          </a:p>
        </p:txBody>
      </p:sp>
      <p:sp>
        <p:nvSpPr>
          <p:cNvPr id="8" name="TextBox 7"/>
          <p:cNvSpPr txBox="1"/>
          <p:nvPr/>
        </p:nvSpPr>
        <p:spPr>
          <a:xfrm>
            <a:off x="961312" y="240631"/>
            <a:ext cx="10059614" cy="707886"/>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GB" sz="4000" dirty="0" smtClean="0">
                <a:latin typeface="Century Gothic" panose="020B0502020202020204" pitchFamily="34" charset="0"/>
              </a:rPr>
              <a:t>What Would You Do As A Good Friend?</a:t>
            </a:r>
            <a:endParaRPr lang="en-GB" sz="4000" dirty="0">
              <a:latin typeface="Century Gothic" panose="020B0502020202020204" pitchFamily="34" charset="0"/>
            </a:endParaRPr>
          </a:p>
        </p:txBody>
      </p:sp>
      <p:pic>
        <p:nvPicPr>
          <p:cNvPr id="9" name="Picture 8"/>
          <p:cNvPicPr>
            <a:picLocks noChangeAspect="1"/>
          </p:cNvPicPr>
          <p:nvPr/>
        </p:nvPicPr>
        <p:blipFill>
          <a:blip r:embed="rId3"/>
          <a:stretch>
            <a:fillRect/>
          </a:stretch>
        </p:blipFill>
        <p:spPr>
          <a:xfrm>
            <a:off x="10657598" y="5379486"/>
            <a:ext cx="1177984" cy="1256658"/>
          </a:xfrm>
          <a:prstGeom prst="rect">
            <a:avLst/>
          </a:prstGeom>
        </p:spPr>
      </p:pic>
    </p:spTree>
    <p:extLst>
      <p:ext uri="{BB962C8B-B14F-4D97-AF65-F5344CB8AC3E}">
        <p14:creationId xmlns:p14="http://schemas.microsoft.com/office/powerpoint/2010/main" val="1132046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159" y="1303765"/>
            <a:ext cx="11421979" cy="1107996"/>
          </a:xfrm>
          <a:prstGeom prst="rect">
            <a:avLst/>
          </a:prstGeom>
          <a:solidFill>
            <a:schemeClr val="accent6">
              <a:lumMod val="40000"/>
              <a:lumOff val="60000"/>
            </a:schemeClr>
          </a:solidFill>
          <a:ln>
            <a:solidFill>
              <a:schemeClr val="tx1"/>
            </a:solidFill>
          </a:ln>
        </p:spPr>
        <p:txBody>
          <a:bodyPr wrap="square">
            <a:spAutoFit/>
          </a:bodyPr>
          <a:lstStyle/>
          <a:p>
            <a:r>
              <a:rPr lang="en-GB" sz="2200" dirty="0">
                <a:latin typeface="Century Gothic" panose="020B0502020202020204" pitchFamily="34" charset="0"/>
              </a:rPr>
              <a:t>Lucy and Jo have been friends for years but lately Jo has been moody and wanting to be on her own. Lucy thinks Jo doesn’t want to be her friend any more and is thinking of asking Alex if she wants to hang out with her after school.</a:t>
            </a:r>
          </a:p>
        </p:txBody>
      </p:sp>
      <p:sp>
        <p:nvSpPr>
          <p:cNvPr id="3" name="Rectangle 2"/>
          <p:cNvSpPr/>
          <p:nvPr/>
        </p:nvSpPr>
        <p:spPr>
          <a:xfrm>
            <a:off x="531470" y="2638672"/>
            <a:ext cx="11319356" cy="1107996"/>
          </a:xfrm>
          <a:prstGeom prst="rect">
            <a:avLst/>
          </a:prstGeom>
          <a:solidFill>
            <a:schemeClr val="accent6">
              <a:lumMod val="40000"/>
              <a:lumOff val="60000"/>
            </a:schemeClr>
          </a:solidFill>
          <a:ln>
            <a:solidFill>
              <a:schemeClr val="tx1"/>
            </a:solidFill>
          </a:ln>
        </p:spPr>
        <p:txBody>
          <a:bodyPr wrap="square">
            <a:spAutoFit/>
          </a:bodyPr>
          <a:lstStyle/>
          <a:p>
            <a:r>
              <a:rPr lang="en-GB" sz="2200" dirty="0">
                <a:latin typeface="Century Gothic" panose="020B0502020202020204" pitchFamily="34" charset="0"/>
              </a:rPr>
              <a:t>Chris has a new friend, Matt, but Matt has an annoying habit of copying Chris’ work and Chris is worried that they will get into trouble. Chris has already been in trouble once this term and his mum will ground him if anything else happens.</a:t>
            </a:r>
          </a:p>
        </p:txBody>
      </p:sp>
      <p:sp>
        <p:nvSpPr>
          <p:cNvPr id="4" name="Rectangle 3"/>
          <p:cNvSpPr/>
          <p:nvPr/>
        </p:nvSpPr>
        <p:spPr>
          <a:xfrm>
            <a:off x="594100" y="3973579"/>
            <a:ext cx="11194096" cy="1107996"/>
          </a:xfrm>
          <a:prstGeom prst="rect">
            <a:avLst/>
          </a:prstGeom>
          <a:solidFill>
            <a:schemeClr val="accent6">
              <a:lumMod val="40000"/>
              <a:lumOff val="60000"/>
            </a:schemeClr>
          </a:solidFill>
          <a:ln>
            <a:solidFill>
              <a:schemeClr val="tx1"/>
            </a:solidFill>
          </a:ln>
        </p:spPr>
        <p:txBody>
          <a:bodyPr wrap="square">
            <a:spAutoFit/>
          </a:bodyPr>
          <a:lstStyle/>
          <a:p>
            <a:r>
              <a:rPr lang="en-GB" sz="2200" dirty="0">
                <a:latin typeface="Century Gothic" panose="020B0502020202020204" pitchFamily="34" charset="0"/>
              </a:rPr>
              <a:t>Jan is upset. Yesterday she said something mean to her best friend Marina and now Marina is not talking to her. Jan can understand that Marina is upset too but she doesn’t know what to do.</a:t>
            </a:r>
          </a:p>
        </p:txBody>
      </p:sp>
      <p:sp>
        <p:nvSpPr>
          <p:cNvPr id="5" name="TextBox 4"/>
          <p:cNvSpPr txBox="1"/>
          <p:nvPr/>
        </p:nvSpPr>
        <p:spPr>
          <a:xfrm>
            <a:off x="945270" y="368968"/>
            <a:ext cx="9963362" cy="707886"/>
          </a:xfrm>
          <a:prstGeom prst="rect">
            <a:avLst/>
          </a:prstGeom>
          <a:solidFill>
            <a:schemeClr val="accent6">
              <a:lumMod val="40000"/>
              <a:lumOff val="60000"/>
            </a:schemeClr>
          </a:solidFill>
          <a:ln>
            <a:solidFill>
              <a:schemeClr val="tx1"/>
            </a:solidFill>
          </a:ln>
        </p:spPr>
        <p:txBody>
          <a:bodyPr wrap="square" rtlCol="0">
            <a:spAutoFit/>
          </a:bodyPr>
          <a:lstStyle/>
          <a:p>
            <a:pPr algn="ctr"/>
            <a:r>
              <a:rPr lang="en-GB" sz="4000" dirty="0" smtClean="0">
                <a:latin typeface="Century Gothic" panose="020B0502020202020204" pitchFamily="34" charset="0"/>
              </a:rPr>
              <a:t>What Would </a:t>
            </a:r>
            <a:r>
              <a:rPr lang="en-GB" sz="4000" dirty="0">
                <a:latin typeface="Century Gothic" panose="020B0502020202020204" pitchFamily="34" charset="0"/>
              </a:rPr>
              <a:t>You </a:t>
            </a:r>
            <a:r>
              <a:rPr lang="en-GB" sz="4000" dirty="0" smtClean="0">
                <a:latin typeface="Century Gothic" panose="020B0502020202020204" pitchFamily="34" charset="0"/>
              </a:rPr>
              <a:t>Do As </a:t>
            </a:r>
            <a:r>
              <a:rPr lang="en-GB" sz="4000" dirty="0">
                <a:latin typeface="Century Gothic" panose="020B0502020202020204" pitchFamily="34" charset="0"/>
              </a:rPr>
              <a:t>A Good Friend?</a:t>
            </a:r>
          </a:p>
        </p:txBody>
      </p:sp>
      <p:pic>
        <p:nvPicPr>
          <p:cNvPr id="6" name="Picture 5"/>
          <p:cNvPicPr>
            <a:picLocks noChangeAspect="1"/>
          </p:cNvPicPr>
          <p:nvPr/>
        </p:nvPicPr>
        <p:blipFill>
          <a:blip r:embed="rId3"/>
          <a:stretch>
            <a:fillRect/>
          </a:stretch>
        </p:blipFill>
        <p:spPr>
          <a:xfrm>
            <a:off x="10657598" y="5379486"/>
            <a:ext cx="1177984" cy="1256658"/>
          </a:xfrm>
          <a:prstGeom prst="rect">
            <a:avLst/>
          </a:prstGeom>
        </p:spPr>
      </p:pic>
    </p:spTree>
    <p:extLst>
      <p:ext uri="{BB962C8B-B14F-4D97-AF65-F5344CB8AC3E}">
        <p14:creationId xmlns:p14="http://schemas.microsoft.com/office/powerpoint/2010/main" val="2129486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688366" y="2097341"/>
            <a:ext cx="4809994" cy="2054268"/>
          </a:xfrm>
          <a:prstGeom prst="cloud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latin typeface="Century Gothic" panose="020B0502020202020204" pitchFamily="34" charset="0"/>
              </a:rPr>
              <a:t>Are you a good friend?</a:t>
            </a:r>
            <a:endParaRPr lang="en-GB" sz="3600" dirty="0">
              <a:solidFill>
                <a:schemeClr val="tx1"/>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10657598" y="5379486"/>
            <a:ext cx="1177984" cy="1256658"/>
          </a:xfrm>
          <a:prstGeom prst="rect">
            <a:avLst/>
          </a:prstGeom>
        </p:spPr>
      </p:pic>
    </p:spTree>
    <p:extLst>
      <p:ext uri="{BB962C8B-B14F-4D97-AF65-F5344CB8AC3E}">
        <p14:creationId xmlns:p14="http://schemas.microsoft.com/office/powerpoint/2010/main" val="35645960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21" y="256675"/>
            <a:ext cx="7636042" cy="646331"/>
          </a:xfrm>
          <a:prstGeom prst="rect">
            <a:avLst/>
          </a:prstGeom>
          <a:solidFill>
            <a:schemeClr val="accent6">
              <a:lumMod val="40000"/>
              <a:lumOff val="60000"/>
            </a:schemeClr>
          </a:solidFill>
          <a:ln>
            <a:solidFill>
              <a:schemeClr val="accent1">
                <a:shade val="50000"/>
              </a:schemeClr>
            </a:solidFill>
          </a:ln>
        </p:spPr>
        <p:txBody>
          <a:bodyPr wrap="square" rtlCol="0">
            <a:spAutoFit/>
          </a:bodyPr>
          <a:lstStyle/>
          <a:p>
            <a:r>
              <a:rPr lang="en-GB" sz="3600" dirty="0" smtClean="0">
                <a:latin typeface="Century Gothic" panose="020B0502020202020204" pitchFamily="34" charset="0"/>
              </a:rPr>
              <a:t>I am a good friend because……</a:t>
            </a:r>
            <a:endParaRPr lang="en-GB" sz="3600" dirty="0">
              <a:latin typeface="Century Gothic" panose="020B0502020202020204" pitchFamily="34" charset="0"/>
            </a:endParaRPr>
          </a:p>
        </p:txBody>
      </p:sp>
      <p:sp>
        <p:nvSpPr>
          <p:cNvPr id="3" name="TextBox 2"/>
          <p:cNvSpPr txBox="1"/>
          <p:nvPr/>
        </p:nvSpPr>
        <p:spPr>
          <a:xfrm>
            <a:off x="320842" y="1379620"/>
            <a:ext cx="11598442" cy="4031873"/>
          </a:xfrm>
          <a:prstGeom prst="rect">
            <a:avLst/>
          </a:prstGeom>
          <a:noFill/>
          <a:ln>
            <a:solidFill>
              <a:schemeClr val="accent1">
                <a:shade val="50000"/>
              </a:schemeClr>
            </a:solidFill>
          </a:ln>
        </p:spPr>
        <p:txBody>
          <a:bodyPr wrap="square" rtlCol="0">
            <a:spAutoFit/>
          </a:bodyPr>
          <a:lstStyle/>
          <a:p>
            <a:r>
              <a:rPr lang="en-GB" sz="3200" dirty="0" smtClean="0">
                <a:latin typeface="Century Gothic" panose="020B0502020202020204" pitchFamily="34" charset="0"/>
              </a:rPr>
              <a:t>I am a good friend because I </a:t>
            </a:r>
            <a:r>
              <a:rPr lang="en-GB" sz="3200" dirty="0" smtClean="0"/>
              <a:t>___________________________</a:t>
            </a:r>
          </a:p>
          <a:p>
            <a:r>
              <a:rPr lang="en-GB" sz="3200" dirty="0" smtClean="0"/>
              <a:t>________________________________________________________</a:t>
            </a:r>
          </a:p>
          <a:p>
            <a:r>
              <a:rPr lang="en-GB" sz="3200" dirty="0" smtClean="0"/>
              <a:t>________________________________________________________</a:t>
            </a:r>
          </a:p>
          <a:p>
            <a:endParaRPr lang="en-GB" sz="3200" dirty="0" smtClean="0"/>
          </a:p>
          <a:p>
            <a:r>
              <a:rPr lang="en-GB" sz="3200" dirty="0">
                <a:latin typeface="Century Gothic" panose="020B0502020202020204" pitchFamily="34" charset="0"/>
              </a:rPr>
              <a:t>I am a good friend because I </a:t>
            </a:r>
            <a:r>
              <a:rPr lang="en-GB" sz="3200" dirty="0" smtClean="0"/>
              <a:t>___________________________</a:t>
            </a:r>
            <a:endParaRPr lang="en-GB" sz="3200" dirty="0"/>
          </a:p>
          <a:p>
            <a:r>
              <a:rPr lang="en-GB" sz="3200" dirty="0"/>
              <a:t>________________________________________________________</a:t>
            </a:r>
          </a:p>
          <a:p>
            <a:r>
              <a:rPr lang="en-GB" sz="3200" dirty="0"/>
              <a:t>________________________________________________________</a:t>
            </a:r>
          </a:p>
          <a:p>
            <a:endParaRPr lang="en-GB" sz="3200" dirty="0"/>
          </a:p>
        </p:txBody>
      </p:sp>
    </p:spTree>
    <p:extLst>
      <p:ext uri="{BB962C8B-B14F-4D97-AF65-F5344CB8AC3E}">
        <p14:creationId xmlns:p14="http://schemas.microsoft.com/office/powerpoint/2010/main" val="225878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827" y="1580877"/>
            <a:ext cx="10972800" cy="698344"/>
          </a:xfrm>
        </p:spPr>
        <p:txBody>
          <a:bodyPr/>
          <a:lstStyle/>
          <a:p>
            <a:r>
              <a:rPr lang="en-GB" dirty="0"/>
              <a:t>Feedback on Talking Mental Health</a:t>
            </a:r>
          </a:p>
        </p:txBody>
      </p:sp>
      <p:sp>
        <p:nvSpPr>
          <p:cNvPr id="3" name="Content Placeholder 2"/>
          <p:cNvSpPr>
            <a:spLocks noGrp="1"/>
          </p:cNvSpPr>
          <p:nvPr>
            <p:ph idx="1"/>
          </p:nvPr>
        </p:nvSpPr>
        <p:spPr>
          <a:xfrm>
            <a:off x="864620" y="1954930"/>
            <a:ext cx="10972800" cy="4823363"/>
          </a:xfrm>
        </p:spPr>
        <p:txBody>
          <a:bodyPr/>
          <a:lstStyle/>
          <a:p>
            <a:pPr algn="ctr"/>
            <a:r>
              <a:rPr lang="en-GB" b="1" dirty="0">
                <a:solidFill>
                  <a:srgbClr val="0070C0"/>
                </a:solidFill>
              </a:rPr>
              <a:t>16 November 2017</a:t>
            </a:r>
          </a:p>
          <a:p>
            <a:pPr algn="ctr"/>
            <a:endParaRPr lang="en-GB" b="1" dirty="0">
              <a:solidFill>
                <a:srgbClr val="0070C0"/>
              </a:solidFill>
            </a:endParaRPr>
          </a:p>
          <a:p>
            <a:pPr algn="ctr"/>
            <a:r>
              <a:rPr lang="en-GB" b="1" dirty="0">
                <a:solidFill>
                  <a:srgbClr val="0070C0"/>
                </a:solidFill>
              </a:rPr>
              <a:t>Shahista Zamir</a:t>
            </a:r>
          </a:p>
          <a:p>
            <a:pPr algn="ctr"/>
            <a:r>
              <a:rPr lang="en-GB" b="1" i="1" dirty="0">
                <a:solidFill>
                  <a:srgbClr val="0070C0"/>
                </a:solidFill>
              </a:rPr>
              <a:t>Middle Leader (PSHE)</a:t>
            </a:r>
          </a:p>
        </p:txBody>
      </p:sp>
      <p:sp>
        <p:nvSpPr>
          <p:cNvPr id="4" name="Slide Number Placeholder 3"/>
          <p:cNvSpPr>
            <a:spLocks noGrp="1"/>
          </p:cNvSpPr>
          <p:nvPr>
            <p:ph type="sldNum" sz="quarter" idx="12"/>
          </p:nvPr>
        </p:nvSpPr>
        <p:spPr/>
        <p:txBody>
          <a:bodyPr/>
          <a:lstStyle/>
          <a:p>
            <a:fld id="{4FAB73BC-B049-4115-A692-8D63A059BFB8}" type="slidenum">
              <a:rPr lang="en-US" smtClean="0"/>
              <a:pPr/>
              <a:t>5</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596" y="5175659"/>
            <a:ext cx="4297443" cy="111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41" b="89944" l="0" r="98218">
                        <a14:foregroundMark x1="4884" y1="16814" x2="4884" y2="16814"/>
                        <a14:foregroundMark x1="18482" y1="8769" x2="18482" y2="8769"/>
                        <a14:foregroundMark x1="32079" y1="9332" x2="32079" y2="9332"/>
                        <a14:foregroundMark x1="31617" y1="5068" x2="31617" y2="5068"/>
                        <a14:foregroundMark x1="18284" y1="9332" x2="18284" y2="9332"/>
                        <a14:foregroundMark x1="62574" y1="7884" x2="62574" y2="7884"/>
                        <a14:foregroundMark x1="74257" y1="5068" x2="74257" y2="5068"/>
                        <a14:foregroundMark x1="88383" y1="7321" x2="88383" y2="7321"/>
                        <a14:foregroundMark x1="13333" y1="42237" x2="13333" y2="42237"/>
                        <a14:foregroundMark x1="25743" y1="40225" x2="25743" y2="40225"/>
                        <a14:foregroundMark x1="43564" y1="40225" x2="43564" y2="40225"/>
                        <a14:foregroundMark x1="63498" y1="38777" x2="63498" y2="38777"/>
                        <a14:foregroundMark x1="74521" y1="39662" x2="74521" y2="39662"/>
                        <a14:foregroundMark x1="74521" y1="39662" x2="74521" y2="39662"/>
                        <a14:foregroundMark x1="76634" y1="43926" x2="76634" y2="43926"/>
                        <a14:foregroundMark x1="87393" y1="38777" x2="87393" y2="38777"/>
                        <a14:foregroundMark x1="87657" y1="51086" x2="87657" y2="51086"/>
                        <a14:foregroundMark x1="86733" y1="48512" x2="86733" y2="48512"/>
                        <a14:foregroundMark x1="89043" y1="70796" x2="89043" y2="70796"/>
                        <a14:foregroundMark x1="71221" y1="78761" x2="71221" y2="78761"/>
                        <a14:foregroundMark x1="55314" y1="77313" x2="55314" y2="77313"/>
                        <a14:foregroundMark x1="45215" y1="77072" x2="45215" y2="77072"/>
                        <a14:foregroundMark x1="27195" y1="74819" x2="27195" y2="74819"/>
                        <a14:foregroundMark x1="12145" y1="75060" x2="12145" y2="75060"/>
                        <a14:foregroundMark x1="12145" y1="75060" x2="12145" y2="75060"/>
                        <a14:foregroundMark x1="24554" y1="75382" x2="24554" y2="75382"/>
                        <a14:foregroundMark x1="83894" y1="66774" x2="83894" y2="66774"/>
                        <a14:foregroundMark x1="82970" y1="71601" x2="82970" y2="71601"/>
                        <a14:foregroundMark x1="82970" y1="77313" x2="82970" y2="77313"/>
                        <a14:foregroundMark x1="73333" y1="52212" x2="73333" y2="52212"/>
                        <a14:foregroundMark x1="10297" y1="79646" x2="10297" y2="79646"/>
                        <a14:foregroundMark x1="78020" y1="12792" x2="78020" y2="12792"/>
                        <a14:foregroundMark x1="31881" y1="13918" x2="31881" y2="13918"/>
                        <a14:foregroundMark x1="76370" y1="44167" x2="76370" y2="44167"/>
                      </a14:backgroundRemoval>
                    </a14:imgEffect>
                  </a14:imgLayer>
                </a14:imgProps>
              </a:ext>
              <a:ext uri="{28A0092B-C50C-407E-A947-70E740481C1C}">
                <a14:useLocalDpi xmlns:a14="http://schemas.microsoft.com/office/drawing/2010/main" val="0"/>
              </a:ext>
            </a:extLst>
          </a:blip>
          <a:srcRect/>
          <a:stretch>
            <a:fillRect/>
          </a:stretch>
        </p:blipFill>
        <p:spPr bwMode="auto">
          <a:xfrm>
            <a:off x="1902543" y="4588043"/>
            <a:ext cx="2758837" cy="169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9432" y="202722"/>
            <a:ext cx="2314472" cy="122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 xmlns:a16="http://schemas.microsoft.com/office/drawing/2014/main" id="{2E2BA6F5-42B7-4D4D-80FA-4BD3A9771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988" y="201914"/>
            <a:ext cx="2314472" cy="122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3129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8821" y="256675"/>
            <a:ext cx="7636042" cy="646331"/>
          </a:xfrm>
          <a:prstGeom prst="rect">
            <a:avLst/>
          </a:prstGeom>
          <a:solidFill>
            <a:schemeClr val="accent6">
              <a:lumMod val="40000"/>
              <a:lumOff val="60000"/>
            </a:schemeClr>
          </a:solidFill>
          <a:ln>
            <a:solidFill>
              <a:schemeClr val="accent1">
                <a:shade val="50000"/>
              </a:schemeClr>
            </a:solidFill>
          </a:ln>
        </p:spPr>
        <p:txBody>
          <a:bodyPr wrap="square" rtlCol="0">
            <a:spAutoFit/>
          </a:bodyPr>
          <a:lstStyle/>
          <a:p>
            <a:r>
              <a:rPr lang="en-GB" sz="3600" dirty="0" smtClean="0">
                <a:latin typeface="Century Gothic" panose="020B0502020202020204" pitchFamily="34" charset="0"/>
              </a:rPr>
              <a:t>I am a good friend because……</a:t>
            </a:r>
            <a:endParaRPr lang="en-GB" sz="3600" dirty="0">
              <a:latin typeface="Century Gothic" panose="020B0502020202020204" pitchFamily="34" charset="0"/>
            </a:endParaRPr>
          </a:p>
        </p:txBody>
      </p:sp>
      <p:sp>
        <p:nvSpPr>
          <p:cNvPr id="3" name="TextBox 2"/>
          <p:cNvSpPr txBox="1"/>
          <p:nvPr/>
        </p:nvSpPr>
        <p:spPr>
          <a:xfrm>
            <a:off x="320842" y="1379620"/>
            <a:ext cx="11598442" cy="3046988"/>
          </a:xfrm>
          <a:prstGeom prst="rect">
            <a:avLst/>
          </a:prstGeom>
          <a:noFill/>
          <a:ln>
            <a:solidFill>
              <a:schemeClr val="accent1">
                <a:shade val="50000"/>
              </a:schemeClr>
            </a:solidFill>
          </a:ln>
        </p:spPr>
        <p:txBody>
          <a:bodyPr wrap="square" rtlCol="0">
            <a:spAutoFit/>
          </a:bodyPr>
          <a:lstStyle/>
          <a:p>
            <a:r>
              <a:rPr lang="en-GB" sz="3200" dirty="0" smtClean="0">
                <a:latin typeface="Century Gothic" panose="020B0502020202020204" pitchFamily="34" charset="0"/>
              </a:rPr>
              <a:t>1. </a:t>
            </a:r>
            <a:r>
              <a:rPr lang="en-GB" sz="3200" dirty="0" smtClean="0"/>
              <a:t>_____________________________________________________</a:t>
            </a:r>
          </a:p>
          <a:p>
            <a:r>
              <a:rPr lang="en-GB" sz="3200" dirty="0" smtClean="0"/>
              <a:t>________________________________________________________</a:t>
            </a:r>
          </a:p>
          <a:p>
            <a:endParaRPr lang="en-GB" sz="3200" dirty="0" smtClean="0"/>
          </a:p>
          <a:p>
            <a:r>
              <a:rPr lang="en-GB" sz="3200" dirty="0" smtClean="0">
                <a:latin typeface="Century Gothic" panose="020B0502020202020204" pitchFamily="34" charset="0"/>
              </a:rPr>
              <a:t>2. </a:t>
            </a:r>
            <a:r>
              <a:rPr lang="en-GB" sz="3200" dirty="0" smtClean="0"/>
              <a:t>_____________________________________________________</a:t>
            </a:r>
            <a:endParaRPr lang="en-GB" sz="3200" dirty="0"/>
          </a:p>
          <a:p>
            <a:r>
              <a:rPr lang="en-GB" sz="3200" dirty="0"/>
              <a:t>________________________________________________________</a:t>
            </a:r>
          </a:p>
          <a:p>
            <a:endParaRPr lang="en-GB" sz="3200" dirty="0"/>
          </a:p>
        </p:txBody>
      </p:sp>
    </p:spTree>
    <p:extLst>
      <p:ext uri="{BB962C8B-B14F-4D97-AF65-F5344CB8AC3E}">
        <p14:creationId xmlns:p14="http://schemas.microsoft.com/office/powerpoint/2010/main" val="3003069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1" y="208549"/>
            <a:ext cx="7636042" cy="646331"/>
          </a:xfrm>
          <a:prstGeom prst="rect">
            <a:avLst/>
          </a:prstGeom>
          <a:solidFill>
            <a:schemeClr val="accent6">
              <a:lumMod val="40000"/>
              <a:lumOff val="60000"/>
            </a:schemeClr>
          </a:solidFill>
          <a:ln>
            <a:solidFill>
              <a:schemeClr val="accent1">
                <a:shade val="50000"/>
              </a:schemeClr>
            </a:solidFill>
          </a:ln>
        </p:spPr>
        <p:txBody>
          <a:bodyPr wrap="square" rtlCol="0">
            <a:spAutoFit/>
          </a:bodyPr>
          <a:lstStyle/>
          <a:p>
            <a:r>
              <a:rPr lang="en-GB" sz="3600" dirty="0" smtClean="0">
                <a:latin typeface="Century Gothic" panose="020B0502020202020204" pitchFamily="34" charset="0"/>
              </a:rPr>
              <a:t>I am a good friend because……</a:t>
            </a:r>
            <a:endParaRPr lang="en-GB" sz="3600" dirty="0">
              <a:latin typeface="Century Gothic" panose="020B0502020202020204" pitchFamily="34" charset="0"/>
            </a:endParaRPr>
          </a:p>
        </p:txBody>
      </p:sp>
      <p:sp>
        <p:nvSpPr>
          <p:cNvPr id="3" name="TextBox 2"/>
          <p:cNvSpPr txBox="1"/>
          <p:nvPr/>
        </p:nvSpPr>
        <p:spPr>
          <a:xfrm>
            <a:off x="304801" y="1064905"/>
            <a:ext cx="11598442" cy="5509200"/>
          </a:xfrm>
          <a:prstGeom prst="rect">
            <a:avLst/>
          </a:prstGeom>
          <a:noFill/>
          <a:ln>
            <a:solidFill>
              <a:schemeClr val="accent1">
                <a:shade val="50000"/>
              </a:schemeClr>
            </a:solidFill>
          </a:ln>
        </p:spPr>
        <p:txBody>
          <a:bodyPr wrap="square" rtlCol="0">
            <a:spAutoFit/>
          </a:bodyPr>
          <a:lstStyle/>
          <a:p>
            <a:r>
              <a:rPr lang="en-GB" sz="3200" dirty="0" smtClean="0">
                <a:latin typeface="Century Gothic" panose="020B0502020202020204" pitchFamily="34" charset="0"/>
              </a:rPr>
              <a:t>1. </a:t>
            </a:r>
            <a:r>
              <a:rPr lang="en-GB" sz="3200" dirty="0" smtClean="0"/>
              <a:t>_____________________________________________________</a:t>
            </a:r>
          </a:p>
          <a:p>
            <a:r>
              <a:rPr lang="en-GB" sz="3200" dirty="0" smtClean="0"/>
              <a:t>________________________________________________________</a:t>
            </a:r>
          </a:p>
          <a:p>
            <a:r>
              <a:rPr lang="en-GB" sz="3200" dirty="0" smtClean="0"/>
              <a:t>________________________________________________________</a:t>
            </a:r>
          </a:p>
          <a:p>
            <a:endParaRPr lang="en-GB" sz="3200" dirty="0" smtClean="0"/>
          </a:p>
          <a:p>
            <a:r>
              <a:rPr lang="en-GB" sz="3200" dirty="0" smtClean="0">
                <a:latin typeface="Century Gothic" panose="020B0502020202020204" pitchFamily="34" charset="0"/>
              </a:rPr>
              <a:t>2. </a:t>
            </a:r>
            <a:r>
              <a:rPr lang="en-GB" sz="3200" dirty="0" smtClean="0"/>
              <a:t>_____________________________________________________</a:t>
            </a:r>
            <a:endParaRPr lang="en-GB" sz="3200" dirty="0"/>
          </a:p>
          <a:p>
            <a:r>
              <a:rPr lang="en-GB" sz="3200" dirty="0" smtClean="0"/>
              <a:t>________________________________________________________</a:t>
            </a:r>
          </a:p>
          <a:p>
            <a:r>
              <a:rPr lang="en-GB" sz="3200" dirty="0" smtClean="0"/>
              <a:t>________________________________________________________</a:t>
            </a:r>
          </a:p>
          <a:p>
            <a:endParaRPr lang="en-GB" sz="3200" dirty="0"/>
          </a:p>
          <a:p>
            <a:r>
              <a:rPr lang="en-GB" sz="3200" dirty="0" smtClean="0"/>
              <a:t>3. ______________________________________________________</a:t>
            </a:r>
          </a:p>
          <a:p>
            <a:r>
              <a:rPr lang="en-GB" sz="3200" dirty="0" smtClean="0"/>
              <a:t>________________________________________________________</a:t>
            </a:r>
          </a:p>
          <a:p>
            <a:r>
              <a:rPr lang="en-GB" sz="3200" dirty="0" smtClean="0"/>
              <a:t>________________________________________________________</a:t>
            </a:r>
            <a:endParaRPr lang="en-GB" sz="3200" dirty="0"/>
          </a:p>
        </p:txBody>
      </p:sp>
    </p:spTree>
    <p:extLst>
      <p:ext uri="{BB962C8B-B14F-4D97-AF65-F5344CB8AC3E}">
        <p14:creationId xmlns:p14="http://schemas.microsoft.com/office/powerpoint/2010/main" val="1641404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Week 2</a:t>
            </a: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2813233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674914" y="762000"/>
            <a:ext cx="10624457" cy="2286000"/>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entury Gothic" panose="020B0502020202020204" pitchFamily="34" charset="0"/>
              </a:rPr>
              <a:t>Learning Outcome:</a:t>
            </a:r>
          </a:p>
          <a:p>
            <a:pPr algn="ctr"/>
            <a:r>
              <a:rPr lang="en-GB" sz="3200" dirty="0" smtClean="0">
                <a:solidFill>
                  <a:schemeClr val="tx1"/>
                </a:solidFill>
                <a:latin typeface="Century Gothic" panose="020B0502020202020204" pitchFamily="34" charset="0"/>
              </a:rPr>
              <a:t>To understand what a community is</a:t>
            </a:r>
            <a:endParaRPr lang="en-GB" sz="3200" dirty="0">
              <a:solidFill>
                <a:schemeClr val="tx1"/>
              </a:solidFill>
              <a:latin typeface="Century Gothic" panose="020B0502020202020204" pitchFamily="34" charset="0"/>
            </a:endParaRPr>
          </a:p>
        </p:txBody>
      </p:sp>
      <p:sp>
        <p:nvSpPr>
          <p:cNvPr id="3" name="TextBox 2"/>
          <p:cNvSpPr txBox="1"/>
          <p:nvPr/>
        </p:nvSpPr>
        <p:spPr>
          <a:xfrm>
            <a:off x="674914" y="3222171"/>
            <a:ext cx="2699658" cy="1569660"/>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I can identify/describe/explain* types of communities.</a:t>
            </a:r>
            <a:endParaRPr lang="en-GB" sz="2400" dirty="0">
              <a:latin typeface="Century Gothic" panose="020B0502020202020204" pitchFamily="34" charset="0"/>
            </a:endParaRPr>
          </a:p>
        </p:txBody>
      </p:sp>
      <p:sp>
        <p:nvSpPr>
          <p:cNvPr id="4" name="TextBox 3"/>
          <p:cNvSpPr txBox="1"/>
          <p:nvPr/>
        </p:nvSpPr>
        <p:spPr>
          <a:xfrm>
            <a:off x="3962400" y="3732118"/>
            <a:ext cx="2852057" cy="1569660"/>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I can identify/describe/explain* what a community does </a:t>
            </a:r>
            <a:endParaRPr lang="en-GB" sz="2400" dirty="0">
              <a:latin typeface="Century Gothic" panose="020B0502020202020204" pitchFamily="34" charset="0"/>
            </a:endParaRPr>
          </a:p>
        </p:txBody>
      </p:sp>
      <p:sp>
        <p:nvSpPr>
          <p:cNvPr id="5" name="TextBox 4"/>
          <p:cNvSpPr txBox="1"/>
          <p:nvPr/>
        </p:nvSpPr>
        <p:spPr>
          <a:xfrm>
            <a:off x="7402285" y="4663319"/>
            <a:ext cx="2895600" cy="1569660"/>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I can evaluate what communities do for us.</a:t>
            </a:r>
            <a:endParaRPr lang="en-GB" sz="2400" dirty="0">
              <a:latin typeface="Century Gothic" panose="020B0502020202020204" pitchFamily="34" charset="0"/>
            </a:endParaRPr>
          </a:p>
        </p:txBody>
      </p:sp>
      <p:cxnSp>
        <p:nvCxnSpPr>
          <p:cNvPr id="7" name="Straight Arrow Connector 6"/>
          <p:cNvCxnSpPr>
            <a:endCxn id="3" idx="0"/>
          </p:cNvCxnSpPr>
          <p:nvPr/>
        </p:nvCxnSpPr>
        <p:spPr>
          <a:xfrm>
            <a:off x="2024743" y="2460171"/>
            <a:ext cx="0" cy="76200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388428" y="2460171"/>
            <a:ext cx="0" cy="1271947"/>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850085" y="2460171"/>
            <a:ext cx="0" cy="2203148"/>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0663022" y="5329614"/>
            <a:ext cx="1272697" cy="1272697"/>
          </a:xfrm>
          <a:prstGeom prst="rect">
            <a:avLst/>
          </a:prstGeom>
        </p:spPr>
      </p:pic>
    </p:spTree>
    <p:extLst>
      <p:ext uri="{BB962C8B-B14F-4D97-AF65-F5344CB8AC3E}">
        <p14:creationId xmlns:p14="http://schemas.microsoft.com/office/powerpoint/2010/main" val="42572267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287486" y="1589314"/>
            <a:ext cx="5421086" cy="3156858"/>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latin typeface="Century Gothic" panose="020B0502020202020204" pitchFamily="34" charset="0"/>
              </a:rPr>
              <a:t>What is a community?</a:t>
            </a:r>
            <a:endParaRPr lang="en-GB" sz="3600" dirty="0">
              <a:solidFill>
                <a:schemeClr val="tx1"/>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9561141" y="4776952"/>
            <a:ext cx="2028636" cy="1704054"/>
          </a:xfrm>
          <a:prstGeom prst="rect">
            <a:avLst/>
          </a:prstGeom>
        </p:spPr>
      </p:pic>
    </p:spTree>
    <p:extLst>
      <p:ext uri="{BB962C8B-B14F-4D97-AF65-F5344CB8AC3E}">
        <p14:creationId xmlns:p14="http://schemas.microsoft.com/office/powerpoint/2010/main" val="6113201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807777" y="326945"/>
            <a:ext cx="4593772" cy="2024743"/>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solidFill>
                  <a:schemeClr val="tx1"/>
                </a:solidFill>
                <a:latin typeface="Century Gothic" panose="020B0502020202020204" pitchFamily="34" charset="0"/>
              </a:rPr>
              <a:t>What is a community?</a:t>
            </a:r>
            <a:endParaRPr lang="en-GB" sz="3600" dirty="0">
              <a:solidFill>
                <a:schemeClr val="tx1"/>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5608578" y="2703447"/>
            <a:ext cx="6282627" cy="2481942"/>
          </a:xfrm>
          <a:prstGeom prst="rect">
            <a:avLst/>
          </a:prstGeom>
        </p:spPr>
      </p:pic>
      <p:pic>
        <p:nvPicPr>
          <p:cNvPr id="4" name="Picture 3"/>
          <p:cNvPicPr>
            <a:picLocks noChangeAspect="1"/>
          </p:cNvPicPr>
          <p:nvPr/>
        </p:nvPicPr>
        <p:blipFill>
          <a:blip r:embed="rId4"/>
          <a:stretch>
            <a:fillRect/>
          </a:stretch>
        </p:blipFill>
        <p:spPr>
          <a:xfrm>
            <a:off x="283027" y="2923056"/>
            <a:ext cx="4920343" cy="3261924"/>
          </a:xfrm>
          <a:prstGeom prst="rect">
            <a:avLst/>
          </a:prstGeom>
        </p:spPr>
      </p:pic>
      <p:pic>
        <p:nvPicPr>
          <p:cNvPr id="5" name="Picture 4"/>
          <p:cNvPicPr>
            <a:picLocks noChangeAspect="1"/>
          </p:cNvPicPr>
          <p:nvPr/>
        </p:nvPicPr>
        <p:blipFill>
          <a:blip r:embed="rId5"/>
          <a:stretch>
            <a:fillRect/>
          </a:stretch>
        </p:blipFill>
        <p:spPr>
          <a:xfrm>
            <a:off x="10713221" y="133671"/>
            <a:ext cx="1177984" cy="1256658"/>
          </a:xfrm>
          <a:prstGeom prst="rect">
            <a:avLst/>
          </a:prstGeom>
        </p:spPr>
      </p:pic>
      <p:sp>
        <p:nvSpPr>
          <p:cNvPr id="6" name="Rectangle 5"/>
          <p:cNvSpPr/>
          <p:nvPr/>
        </p:nvSpPr>
        <p:spPr>
          <a:xfrm>
            <a:off x="5608577" y="5298178"/>
            <a:ext cx="6282627" cy="1200329"/>
          </a:xfrm>
          <a:prstGeom prst="rect">
            <a:avLst/>
          </a:prstGeom>
          <a:solidFill>
            <a:schemeClr val="accent2">
              <a:lumMod val="40000"/>
              <a:lumOff val="60000"/>
            </a:schemeClr>
          </a:solidFill>
          <a:ln>
            <a:solidFill>
              <a:schemeClr val="accent1">
                <a:shade val="50000"/>
              </a:schemeClr>
            </a:solidFill>
          </a:ln>
        </p:spPr>
        <p:txBody>
          <a:bodyPr wrap="square">
            <a:spAutoFit/>
          </a:bodyPr>
          <a:lstStyle/>
          <a:p>
            <a:r>
              <a:rPr lang="en-GB" sz="2400" b="0" dirty="0" smtClean="0">
                <a:solidFill>
                  <a:srgbClr val="000000"/>
                </a:solidFill>
                <a:effectLst/>
                <a:latin typeface="Century Gothic" panose="020B0502020202020204" pitchFamily="34" charset="0"/>
              </a:rPr>
              <a:t>A group of people living or working in the same place or having something in common.</a:t>
            </a:r>
            <a:endParaRPr lang="en-GB" sz="2400" b="0" dirty="0">
              <a:solidFill>
                <a:srgbClr val="000000"/>
              </a:solidFill>
              <a:effectLst/>
              <a:latin typeface="Century Gothic" panose="020B0502020202020204" pitchFamily="34" charset="0"/>
            </a:endParaRPr>
          </a:p>
        </p:txBody>
      </p:sp>
    </p:spTree>
    <p:extLst>
      <p:ext uri="{BB962C8B-B14F-4D97-AF65-F5344CB8AC3E}">
        <p14:creationId xmlns:p14="http://schemas.microsoft.com/office/powerpoint/2010/main" val="108032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722913" y="1915886"/>
            <a:ext cx="5225144" cy="2721428"/>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entury Gothic" panose="020B0502020202020204" pitchFamily="34" charset="0"/>
              </a:rPr>
              <a:t>What community are you part of?</a:t>
            </a:r>
            <a:endParaRPr lang="en-GB" sz="3200" dirty="0">
              <a:solidFill>
                <a:schemeClr val="tx1"/>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10495507" y="5271729"/>
            <a:ext cx="1177984" cy="1256658"/>
          </a:xfrm>
          <a:prstGeom prst="rect">
            <a:avLst/>
          </a:prstGeom>
        </p:spPr>
      </p:pic>
    </p:spTree>
    <p:extLst>
      <p:ext uri="{BB962C8B-B14F-4D97-AF65-F5344CB8AC3E}">
        <p14:creationId xmlns:p14="http://schemas.microsoft.com/office/powerpoint/2010/main" val="37199376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53143" y="1828800"/>
            <a:ext cx="4419600" cy="2481943"/>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entury Gothic" panose="020B0502020202020204" pitchFamily="34" charset="0"/>
              </a:rPr>
              <a:t>What can communities do for us?</a:t>
            </a:r>
            <a:endParaRPr lang="en-GB" sz="3200" dirty="0">
              <a:solidFill>
                <a:schemeClr val="tx1"/>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10495507" y="5271729"/>
            <a:ext cx="1177984" cy="1256658"/>
          </a:xfrm>
          <a:prstGeom prst="rect">
            <a:avLst/>
          </a:prstGeom>
        </p:spPr>
      </p:pic>
      <p:sp>
        <p:nvSpPr>
          <p:cNvPr id="4" name="Cloud Callout 3"/>
          <p:cNvSpPr/>
          <p:nvPr/>
        </p:nvSpPr>
        <p:spPr>
          <a:xfrm>
            <a:off x="7184571" y="1828800"/>
            <a:ext cx="4488920" cy="2481943"/>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entury Gothic" panose="020B0502020202020204" pitchFamily="34" charset="0"/>
              </a:rPr>
              <a:t>What can we do for our communities?</a:t>
            </a:r>
            <a:endParaRPr lang="en-GB" sz="3200" dirty="0">
              <a:solidFill>
                <a:schemeClr val="tx1"/>
              </a:solidFill>
              <a:latin typeface="Century Gothic" panose="020B0502020202020204" pitchFamily="34" charset="0"/>
            </a:endParaRPr>
          </a:p>
        </p:txBody>
      </p:sp>
      <p:sp>
        <p:nvSpPr>
          <p:cNvPr id="5" name="Right Arrow 4"/>
          <p:cNvSpPr/>
          <p:nvPr/>
        </p:nvSpPr>
        <p:spPr>
          <a:xfrm>
            <a:off x="5355772" y="2808514"/>
            <a:ext cx="1502229" cy="457200"/>
          </a:xfrm>
          <a:prstGeom prst="rightArrow">
            <a:avLst/>
          </a:prstGeom>
          <a:solidFill>
            <a:schemeClr val="tx1"/>
          </a:solid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982956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495507" y="5271729"/>
            <a:ext cx="1177984" cy="1256658"/>
          </a:xfrm>
          <a:prstGeom prst="rect">
            <a:avLst/>
          </a:prstGeom>
        </p:spPr>
      </p:pic>
      <p:sp>
        <p:nvSpPr>
          <p:cNvPr id="3" name="Cloud Callout 2"/>
          <p:cNvSpPr/>
          <p:nvPr/>
        </p:nvSpPr>
        <p:spPr>
          <a:xfrm>
            <a:off x="4528456" y="3263816"/>
            <a:ext cx="4920343" cy="1872342"/>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entury Gothic" panose="020B0502020202020204" pitchFamily="34" charset="0"/>
              </a:rPr>
              <a:t>What problems do communities have</a:t>
            </a:r>
            <a:r>
              <a:rPr lang="en-GB" sz="2400" dirty="0" smtClean="0">
                <a:solidFill>
                  <a:schemeClr val="tx1"/>
                </a:solidFill>
              </a:rPr>
              <a:t>?</a:t>
            </a:r>
            <a:endParaRPr lang="en-GB" sz="2400" dirty="0">
              <a:solidFill>
                <a:schemeClr val="tx1"/>
              </a:solidFill>
            </a:endParaRPr>
          </a:p>
        </p:txBody>
      </p:sp>
      <p:pic>
        <p:nvPicPr>
          <p:cNvPr id="4" name="Picture 3"/>
          <p:cNvPicPr>
            <a:picLocks noChangeAspect="1"/>
          </p:cNvPicPr>
          <p:nvPr/>
        </p:nvPicPr>
        <p:blipFill rotWithShape="1">
          <a:blip r:embed="rId4"/>
          <a:srcRect b="19430"/>
          <a:stretch/>
        </p:blipFill>
        <p:spPr>
          <a:xfrm>
            <a:off x="195942" y="190499"/>
            <a:ext cx="4332514" cy="2618015"/>
          </a:xfrm>
          <a:prstGeom prst="rect">
            <a:avLst/>
          </a:prstGeom>
        </p:spPr>
      </p:pic>
      <p:pic>
        <p:nvPicPr>
          <p:cNvPr id="6" name="Picture 5"/>
          <p:cNvPicPr>
            <a:picLocks noChangeAspect="1"/>
          </p:cNvPicPr>
          <p:nvPr/>
        </p:nvPicPr>
        <p:blipFill>
          <a:blip r:embed="rId5"/>
          <a:stretch>
            <a:fillRect/>
          </a:stretch>
        </p:blipFill>
        <p:spPr>
          <a:xfrm>
            <a:off x="516354" y="4685621"/>
            <a:ext cx="3685532" cy="1842766"/>
          </a:xfrm>
          <a:prstGeom prst="rect">
            <a:avLst/>
          </a:prstGeom>
        </p:spPr>
      </p:pic>
      <p:pic>
        <p:nvPicPr>
          <p:cNvPr id="7" name="Picture 6"/>
          <p:cNvPicPr>
            <a:picLocks noChangeAspect="1"/>
          </p:cNvPicPr>
          <p:nvPr/>
        </p:nvPicPr>
        <p:blipFill>
          <a:blip r:embed="rId6"/>
          <a:stretch>
            <a:fillRect/>
          </a:stretch>
        </p:blipFill>
        <p:spPr>
          <a:xfrm>
            <a:off x="8056637" y="220095"/>
            <a:ext cx="3916978" cy="2597996"/>
          </a:xfrm>
          <a:prstGeom prst="rect">
            <a:avLst/>
          </a:prstGeom>
        </p:spPr>
      </p:pic>
    </p:spTree>
    <p:extLst>
      <p:ext uri="{BB962C8B-B14F-4D97-AF65-F5344CB8AC3E}">
        <p14:creationId xmlns:p14="http://schemas.microsoft.com/office/powerpoint/2010/main" val="39497626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75846"/>
          </a:xfrm>
          <a:solidFill>
            <a:schemeClr val="accent2">
              <a:lumMod val="40000"/>
              <a:lumOff val="60000"/>
            </a:schemeClr>
          </a:solidFill>
          <a:ln>
            <a:solidFill>
              <a:schemeClr val="accent1">
                <a:shade val="50000"/>
              </a:schemeClr>
            </a:solidFill>
          </a:ln>
        </p:spPr>
        <p:txBody>
          <a:bodyPr/>
          <a:lstStyle/>
          <a:p>
            <a:pPr algn="ctr"/>
            <a:r>
              <a:rPr lang="en-GB" dirty="0" smtClean="0">
                <a:latin typeface="Century Gothic" panose="020B0502020202020204" pitchFamily="34" charset="0"/>
              </a:rPr>
              <a:t>Solving problems</a:t>
            </a:r>
            <a:endParaRPr lang="en-GB" dirty="0">
              <a:latin typeface="Century Gothic" panose="020B0502020202020204" pitchFamily="34" charset="0"/>
            </a:endParaRPr>
          </a:p>
        </p:txBody>
      </p:sp>
      <p:sp>
        <p:nvSpPr>
          <p:cNvPr id="4" name="TextBox 3"/>
          <p:cNvSpPr txBox="1"/>
          <p:nvPr/>
        </p:nvSpPr>
        <p:spPr>
          <a:xfrm>
            <a:off x="838200" y="1894115"/>
            <a:ext cx="2057400" cy="646331"/>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3600" dirty="0" smtClean="0">
                <a:latin typeface="Century Gothic" panose="020B0502020202020204" pitchFamily="34" charset="0"/>
              </a:rPr>
              <a:t>Schools </a:t>
            </a:r>
            <a:endParaRPr lang="en-GB" sz="3600" dirty="0">
              <a:latin typeface="Century Gothic" panose="020B0502020202020204" pitchFamily="34" charset="0"/>
            </a:endParaRPr>
          </a:p>
        </p:txBody>
      </p:sp>
      <p:sp>
        <p:nvSpPr>
          <p:cNvPr id="5" name="TextBox 4"/>
          <p:cNvSpPr txBox="1"/>
          <p:nvPr/>
        </p:nvSpPr>
        <p:spPr>
          <a:xfrm>
            <a:off x="6640287" y="1894115"/>
            <a:ext cx="4713513" cy="646331"/>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3600" dirty="0" smtClean="0">
                <a:latin typeface="Century Gothic" panose="020B0502020202020204" pitchFamily="34" charset="0"/>
              </a:rPr>
              <a:t>Local community </a:t>
            </a:r>
            <a:endParaRPr lang="en-GB" sz="3600" dirty="0">
              <a:latin typeface="Century Gothic" panose="020B0502020202020204" pitchFamily="34" charset="0"/>
            </a:endParaRPr>
          </a:p>
        </p:txBody>
      </p:sp>
      <p:cxnSp>
        <p:nvCxnSpPr>
          <p:cNvPr id="7" name="Straight Arrow Connector 6"/>
          <p:cNvCxnSpPr>
            <a:endCxn id="4" idx="0"/>
          </p:cNvCxnSpPr>
          <p:nvPr/>
        </p:nvCxnSpPr>
        <p:spPr>
          <a:xfrm>
            <a:off x="1866900" y="1240972"/>
            <a:ext cx="0" cy="653143"/>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926286" y="1240972"/>
            <a:ext cx="0" cy="653143"/>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920342" y="3788228"/>
            <a:ext cx="2351315" cy="707886"/>
          </a:xfrm>
          <a:prstGeom prst="rect">
            <a:avLst/>
          </a:prstGeom>
          <a:solidFill>
            <a:schemeClr val="accent2">
              <a:lumMod val="40000"/>
              <a:lumOff val="60000"/>
            </a:schemeClr>
          </a:solidFill>
          <a:ln>
            <a:solidFill>
              <a:schemeClr val="accent1"/>
            </a:solidFill>
          </a:ln>
        </p:spPr>
        <p:txBody>
          <a:bodyPr wrap="square" rtlCol="0">
            <a:spAutoFit/>
          </a:bodyPr>
          <a:lstStyle/>
          <a:p>
            <a:r>
              <a:rPr lang="en-GB" sz="4000" dirty="0" smtClean="0">
                <a:latin typeface="Century Gothic" panose="020B0502020202020204" pitchFamily="34" charset="0"/>
              </a:rPr>
              <a:t>Council </a:t>
            </a:r>
            <a:endParaRPr lang="en-GB" sz="4000" dirty="0">
              <a:latin typeface="Century Gothic" panose="020B0502020202020204" pitchFamily="34" charset="0"/>
            </a:endParaRPr>
          </a:p>
        </p:txBody>
      </p:sp>
      <p:cxnSp>
        <p:nvCxnSpPr>
          <p:cNvPr id="10" name="Straight Arrow Connector 9"/>
          <p:cNvCxnSpPr/>
          <p:nvPr/>
        </p:nvCxnSpPr>
        <p:spPr>
          <a:xfrm>
            <a:off x="2895600" y="2540446"/>
            <a:ext cx="2024742" cy="1247782"/>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7271657" y="2540446"/>
            <a:ext cx="1654629" cy="1247782"/>
          </a:xfrm>
          <a:prstGeom prst="straightConnector1">
            <a:avLst/>
          </a:prstGeom>
          <a:ln w="8890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87285" y="5035654"/>
            <a:ext cx="8088086" cy="646331"/>
          </a:xfrm>
          <a:prstGeom prst="rect">
            <a:avLst/>
          </a:prstGeom>
          <a:solidFill>
            <a:schemeClr val="accent2">
              <a:lumMod val="40000"/>
              <a:lumOff val="60000"/>
            </a:schemeClr>
          </a:solidFill>
          <a:ln>
            <a:solidFill>
              <a:schemeClr val="accent1"/>
            </a:solidFill>
          </a:ln>
        </p:spPr>
        <p:txBody>
          <a:bodyPr wrap="square" rtlCol="0">
            <a:spAutoFit/>
          </a:bodyPr>
          <a:lstStyle/>
          <a:p>
            <a:r>
              <a:rPr lang="en-GB" sz="3600" dirty="0" smtClean="0">
                <a:latin typeface="Century Gothic" panose="020B0502020202020204" pitchFamily="34" charset="0"/>
              </a:rPr>
              <a:t>What problems do councils solve?</a:t>
            </a:r>
            <a:endParaRPr lang="en-GB" sz="3600" dirty="0">
              <a:latin typeface="Century Gothic" panose="020B0502020202020204" pitchFamily="34" charset="0"/>
            </a:endParaRPr>
          </a:p>
        </p:txBody>
      </p:sp>
      <p:pic>
        <p:nvPicPr>
          <p:cNvPr id="15" name="Picture 14"/>
          <p:cNvPicPr>
            <a:picLocks noChangeAspect="1"/>
          </p:cNvPicPr>
          <p:nvPr/>
        </p:nvPicPr>
        <p:blipFill>
          <a:blip r:embed="rId2"/>
          <a:stretch>
            <a:fillRect/>
          </a:stretch>
        </p:blipFill>
        <p:spPr>
          <a:xfrm>
            <a:off x="10495507" y="5271729"/>
            <a:ext cx="1177984" cy="1256658"/>
          </a:xfrm>
          <a:prstGeom prst="rect">
            <a:avLst/>
          </a:prstGeom>
        </p:spPr>
      </p:pic>
    </p:spTree>
    <p:extLst>
      <p:ext uri="{BB962C8B-B14F-4D97-AF65-F5344CB8AC3E}">
        <p14:creationId xmlns:p14="http://schemas.microsoft.com/office/powerpoint/2010/main" val="24089118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999D93-CB6B-49E2-A77C-B1E08F7128D1}"/>
              </a:ext>
            </a:extLst>
          </p:cNvPr>
          <p:cNvSpPr>
            <a:spLocks noGrp="1"/>
          </p:cNvSpPr>
          <p:nvPr>
            <p:ph type="title"/>
          </p:nvPr>
        </p:nvSpPr>
        <p:spPr/>
        <p:txBody>
          <a:bodyPr/>
          <a:lstStyle/>
          <a:p>
            <a:pPr algn="ctr"/>
            <a:r>
              <a:rPr lang="en-GB" dirty="0"/>
              <a:t>Focus of the lesson:</a:t>
            </a:r>
            <a:endParaRPr lang="en-US" dirty="0"/>
          </a:p>
        </p:txBody>
      </p:sp>
      <p:sp>
        <p:nvSpPr>
          <p:cNvPr id="3" name="Content Placeholder 2">
            <a:extLst>
              <a:ext uri="{FF2B5EF4-FFF2-40B4-BE49-F238E27FC236}">
                <a16:creationId xmlns="" xmlns:a16="http://schemas.microsoft.com/office/drawing/2014/main" id="{4B20124C-340A-4224-A969-C19B6B3B176C}"/>
              </a:ext>
            </a:extLst>
          </p:cNvPr>
          <p:cNvSpPr>
            <a:spLocks noGrp="1"/>
          </p:cNvSpPr>
          <p:nvPr>
            <p:ph idx="1"/>
          </p:nvPr>
        </p:nvSpPr>
        <p:spPr/>
        <p:txBody>
          <a:bodyPr/>
          <a:lstStyle/>
          <a:p>
            <a:r>
              <a:rPr lang="en-GB" sz="2400" dirty="0">
                <a:solidFill>
                  <a:schemeClr val="accent6"/>
                </a:solidFill>
                <a:latin typeface="Arial" panose="020B0604020202020204" pitchFamily="34" charset="0"/>
                <a:cs typeface="Arial" panose="020B0604020202020204" pitchFamily="34" charset="0"/>
              </a:rPr>
              <a:t>Initially, ground rules were set to create a safe environment.</a:t>
            </a:r>
          </a:p>
          <a:p>
            <a:endParaRPr lang="en-GB" sz="2400" dirty="0">
              <a:solidFill>
                <a:schemeClr val="accent6"/>
              </a:solidFill>
              <a:latin typeface="Arial" panose="020B0604020202020204" pitchFamily="34" charset="0"/>
              <a:cs typeface="Arial" panose="020B0604020202020204" pitchFamily="34" charset="0"/>
            </a:endParaRPr>
          </a:p>
          <a:p>
            <a:r>
              <a:rPr lang="en-GB" sz="2400" b="1" u="sng" dirty="0">
                <a:solidFill>
                  <a:schemeClr val="accent6"/>
                </a:solidFill>
                <a:latin typeface="Arial" panose="020B0604020202020204" pitchFamily="34" charset="0"/>
                <a:cs typeface="Arial" panose="020B0604020202020204" pitchFamily="34" charset="0"/>
              </a:rPr>
              <a:t>Objective</a:t>
            </a:r>
            <a:r>
              <a:rPr lang="en-GB" sz="2400" b="1" dirty="0">
                <a:solidFill>
                  <a:schemeClr val="accent6"/>
                </a:solidFill>
                <a:latin typeface="Arial" panose="020B0604020202020204" pitchFamily="34" charset="0"/>
                <a:cs typeface="Arial" panose="020B0604020202020204" pitchFamily="34" charset="0"/>
              </a:rPr>
              <a:t>: To understand the difference between a small, everyday feeling and a big feeling. </a:t>
            </a:r>
          </a:p>
          <a:p>
            <a:r>
              <a:rPr lang="en-GB" sz="2400" dirty="0">
                <a:solidFill>
                  <a:schemeClr val="accent6"/>
                </a:solidFill>
                <a:latin typeface="Arial" panose="020B0604020202020204" pitchFamily="34" charset="0"/>
                <a:cs typeface="Arial" panose="020B0604020202020204" pitchFamily="34" charset="0"/>
              </a:rPr>
              <a:t>1.  Pupils can use the appropriate language to talk about mental health and wellbeing. </a:t>
            </a:r>
          </a:p>
          <a:p>
            <a:r>
              <a:rPr lang="en-GB" sz="2400" dirty="0">
                <a:solidFill>
                  <a:schemeClr val="accent6"/>
                </a:solidFill>
                <a:latin typeface="Arial" panose="020B0604020202020204" pitchFamily="34" charset="0"/>
                <a:cs typeface="Arial" panose="020B0604020202020204" pitchFamily="34" charset="0"/>
              </a:rPr>
              <a:t>2. Pupils can identify the trusted adults in my life and know how to ask them for help and support. </a:t>
            </a:r>
          </a:p>
          <a:p>
            <a:r>
              <a:rPr lang="en-GB" sz="2400" dirty="0">
                <a:solidFill>
                  <a:schemeClr val="accent6"/>
                </a:solidFill>
                <a:latin typeface="Arial" panose="020B0604020202020204" pitchFamily="34" charset="0"/>
                <a:cs typeface="Arial" panose="020B0604020202020204" pitchFamily="34" charset="0"/>
              </a:rPr>
              <a:t>3. Pupils can compare feelings. </a:t>
            </a:r>
          </a:p>
          <a:p>
            <a:r>
              <a:rPr lang="en-GB" sz="2400" dirty="0">
                <a:solidFill>
                  <a:schemeClr val="accent6"/>
                </a:solidFill>
                <a:latin typeface="Arial" panose="020B0604020202020204" pitchFamily="34" charset="0"/>
                <a:cs typeface="Arial" panose="020B0604020202020204" pitchFamily="34" charset="0"/>
              </a:rPr>
              <a:t>4. Each pupil has improved as a listener. </a:t>
            </a:r>
          </a:p>
          <a:p>
            <a:pPr marL="342900" indent="-342900">
              <a:buFont typeface="Arial" panose="020B0604020202020204" pitchFamily="34" charset="0"/>
              <a:buChar char="•"/>
            </a:pPr>
            <a:endParaRPr lang="en-GB" sz="2400" dirty="0">
              <a:solidFill>
                <a:schemeClr val="accent6"/>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 xmlns:a16="http://schemas.microsoft.com/office/drawing/2014/main" id="{C2400BB5-C6A2-429A-83D5-70F7820DECE2}"/>
              </a:ext>
            </a:extLst>
          </p:cNvPr>
          <p:cNvSpPr>
            <a:spLocks noGrp="1"/>
          </p:cNvSpPr>
          <p:nvPr>
            <p:ph type="sldNum" sz="quarter" idx="12"/>
          </p:nvPr>
        </p:nvSpPr>
        <p:spPr/>
        <p:txBody>
          <a:bodyPr/>
          <a:lstStyle/>
          <a:p>
            <a:fld id="{4FAB73BC-B049-4115-A692-8D63A059BFB8}" type="slidenum">
              <a:rPr lang="en-US" smtClean="0"/>
              <a:pPr/>
              <a:t>6</a:t>
            </a:fld>
            <a:endParaRPr lang="en-US" dirty="0"/>
          </a:p>
        </p:txBody>
      </p:sp>
    </p:spTree>
    <p:extLst>
      <p:ext uri="{BB962C8B-B14F-4D97-AF65-F5344CB8AC3E}">
        <p14:creationId xmlns:p14="http://schemas.microsoft.com/office/powerpoint/2010/main" val="1369909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62932"/>
          </a:xfrm>
          <a:solidFill>
            <a:schemeClr val="accent2">
              <a:lumMod val="40000"/>
              <a:lumOff val="60000"/>
            </a:schemeClr>
          </a:solidFill>
          <a:ln>
            <a:solidFill>
              <a:schemeClr val="accent1">
                <a:shade val="50000"/>
              </a:schemeClr>
            </a:solidFill>
          </a:ln>
        </p:spPr>
        <p:txBody>
          <a:bodyPr/>
          <a:lstStyle/>
          <a:p>
            <a:pPr algn="ctr"/>
            <a:r>
              <a:rPr lang="en-GB" dirty="0" smtClean="0">
                <a:latin typeface="Century Gothic" panose="020B0502020202020204" pitchFamily="34" charset="0"/>
              </a:rPr>
              <a:t>Big up my community!</a:t>
            </a:r>
            <a:endParaRPr lang="en-GB" dirty="0">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466169" y="2264229"/>
            <a:ext cx="4784234" cy="2743200"/>
          </a:xfrm>
          <a:prstGeom prst="rect">
            <a:avLst/>
          </a:prstGeom>
        </p:spPr>
      </p:pic>
      <p:sp>
        <p:nvSpPr>
          <p:cNvPr id="4" name="TextBox 3"/>
          <p:cNvSpPr txBox="1"/>
          <p:nvPr/>
        </p:nvSpPr>
        <p:spPr>
          <a:xfrm>
            <a:off x="5769428" y="2264229"/>
            <a:ext cx="5584372" cy="3970318"/>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800" dirty="0" smtClean="0">
                <a:latin typeface="Century Gothic" panose="020B0502020202020204" pitchFamily="34" charset="0"/>
              </a:rPr>
              <a:t>Think of a community you are part of….</a:t>
            </a:r>
          </a:p>
          <a:p>
            <a:r>
              <a:rPr lang="en-GB" sz="2800" dirty="0" smtClean="0">
                <a:latin typeface="Century Gothic" panose="020B0502020202020204" pitchFamily="34" charset="0"/>
              </a:rPr>
              <a:t>Create a poster to promote it.</a:t>
            </a:r>
          </a:p>
          <a:p>
            <a:endParaRPr lang="en-GB" sz="2800" dirty="0">
              <a:latin typeface="Century Gothic" panose="020B0502020202020204" pitchFamily="34" charset="0"/>
            </a:endParaRPr>
          </a:p>
          <a:p>
            <a:r>
              <a:rPr lang="en-GB" sz="2800" dirty="0" smtClean="0">
                <a:latin typeface="Century Gothic" panose="020B0502020202020204" pitchFamily="34" charset="0"/>
              </a:rPr>
              <a:t>What makes it so good?</a:t>
            </a:r>
          </a:p>
          <a:p>
            <a:r>
              <a:rPr lang="en-GB" sz="2800" dirty="0" smtClean="0">
                <a:latin typeface="Century Gothic" panose="020B0502020202020204" pitchFamily="34" charset="0"/>
              </a:rPr>
              <a:t>What do you do?</a:t>
            </a:r>
          </a:p>
          <a:p>
            <a:r>
              <a:rPr lang="en-GB" sz="2800" dirty="0" smtClean="0">
                <a:latin typeface="Century Gothic" panose="020B0502020202020204" pitchFamily="34" charset="0"/>
              </a:rPr>
              <a:t>Where is it?</a:t>
            </a:r>
          </a:p>
          <a:p>
            <a:r>
              <a:rPr lang="en-GB" sz="2800" dirty="0" smtClean="0">
                <a:latin typeface="Century Gothic" panose="020B0502020202020204" pitchFamily="34" charset="0"/>
              </a:rPr>
              <a:t>How do you look after each other?</a:t>
            </a:r>
            <a:endParaRPr lang="en-GB" sz="2800" dirty="0">
              <a:latin typeface="Century Gothic" panose="020B0502020202020204" pitchFamily="34" charset="0"/>
            </a:endParaRPr>
          </a:p>
        </p:txBody>
      </p:sp>
    </p:spTree>
    <p:extLst>
      <p:ext uri="{BB962C8B-B14F-4D97-AF65-F5344CB8AC3E}">
        <p14:creationId xmlns:p14="http://schemas.microsoft.com/office/powerpoint/2010/main" val="24880028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Week 3</a:t>
            </a: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2308883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674914" y="762000"/>
            <a:ext cx="10624457" cy="2286000"/>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entury Gothic" panose="020B0502020202020204" pitchFamily="34" charset="0"/>
              </a:rPr>
              <a:t>Learning Outcome:</a:t>
            </a:r>
          </a:p>
          <a:p>
            <a:pPr algn="ctr"/>
            <a:r>
              <a:rPr lang="en-GB" sz="3200" dirty="0" smtClean="0">
                <a:solidFill>
                  <a:schemeClr val="tx1"/>
                </a:solidFill>
                <a:latin typeface="Century Gothic" panose="020B0502020202020204" pitchFamily="34" charset="0"/>
              </a:rPr>
              <a:t>To learn to access facilities in the community</a:t>
            </a:r>
            <a:endParaRPr lang="en-GB" sz="3200" dirty="0">
              <a:solidFill>
                <a:schemeClr val="tx1"/>
              </a:solidFill>
              <a:latin typeface="Century Gothic" panose="020B0502020202020204" pitchFamily="34" charset="0"/>
            </a:endParaRPr>
          </a:p>
        </p:txBody>
      </p:sp>
      <p:sp>
        <p:nvSpPr>
          <p:cNvPr id="3" name="TextBox 2"/>
          <p:cNvSpPr txBox="1"/>
          <p:nvPr/>
        </p:nvSpPr>
        <p:spPr>
          <a:xfrm>
            <a:off x="674914" y="3222171"/>
            <a:ext cx="2699658" cy="1938992"/>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I can identify/describe/explain* a community facility.</a:t>
            </a:r>
            <a:endParaRPr lang="en-GB" sz="2400" dirty="0">
              <a:latin typeface="Century Gothic" panose="020B0502020202020204" pitchFamily="34" charset="0"/>
            </a:endParaRPr>
          </a:p>
        </p:txBody>
      </p:sp>
      <p:sp>
        <p:nvSpPr>
          <p:cNvPr id="4" name="TextBox 3"/>
          <p:cNvSpPr txBox="1"/>
          <p:nvPr/>
        </p:nvSpPr>
        <p:spPr>
          <a:xfrm>
            <a:off x="3962400" y="3732118"/>
            <a:ext cx="2852057" cy="2677656"/>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I can identify/describe/explain* what the facility is used for and what would happen if it was taken away.</a:t>
            </a:r>
            <a:endParaRPr lang="en-GB" sz="2400" dirty="0">
              <a:latin typeface="Century Gothic" panose="020B0502020202020204" pitchFamily="34" charset="0"/>
            </a:endParaRPr>
          </a:p>
        </p:txBody>
      </p:sp>
      <p:sp>
        <p:nvSpPr>
          <p:cNvPr id="5" name="TextBox 4"/>
          <p:cNvSpPr txBox="1"/>
          <p:nvPr/>
        </p:nvSpPr>
        <p:spPr>
          <a:xfrm>
            <a:off x="7402284" y="4663319"/>
            <a:ext cx="3260737" cy="1938992"/>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I can design a poster and/or* write a letter trying to stop a community facility being closed.</a:t>
            </a:r>
            <a:endParaRPr lang="en-GB" sz="2400" dirty="0">
              <a:latin typeface="Century Gothic" panose="020B0502020202020204" pitchFamily="34" charset="0"/>
            </a:endParaRPr>
          </a:p>
        </p:txBody>
      </p:sp>
      <p:cxnSp>
        <p:nvCxnSpPr>
          <p:cNvPr id="7" name="Straight Arrow Connector 6"/>
          <p:cNvCxnSpPr>
            <a:endCxn id="3" idx="0"/>
          </p:cNvCxnSpPr>
          <p:nvPr/>
        </p:nvCxnSpPr>
        <p:spPr>
          <a:xfrm>
            <a:off x="2024743" y="2460171"/>
            <a:ext cx="0" cy="76200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388428" y="2460171"/>
            <a:ext cx="0" cy="1271947"/>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111342" y="2460171"/>
            <a:ext cx="0" cy="2203148"/>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0663022" y="5329614"/>
            <a:ext cx="1272697" cy="1272697"/>
          </a:xfrm>
          <a:prstGeom prst="rect">
            <a:avLst/>
          </a:prstGeom>
        </p:spPr>
      </p:pic>
    </p:spTree>
    <p:extLst>
      <p:ext uri="{BB962C8B-B14F-4D97-AF65-F5344CB8AC3E}">
        <p14:creationId xmlns:p14="http://schemas.microsoft.com/office/powerpoint/2010/main" val="37759332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81702" y="470314"/>
            <a:ext cx="6052456" cy="4832092"/>
          </a:xfrm>
          <a:prstGeom prst="rect">
            <a:avLst/>
          </a:prstGeom>
          <a:solidFill>
            <a:schemeClr val="accent2">
              <a:lumMod val="40000"/>
              <a:lumOff val="60000"/>
            </a:schemeClr>
          </a:solidFill>
          <a:ln>
            <a:solidFill>
              <a:schemeClr val="accent1"/>
            </a:solidFill>
          </a:ln>
        </p:spPr>
        <p:txBody>
          <a:bodyPr wrap="square">
            <a:spAutoFit/>
          </a:bodyPr>
          <a:lstStyle/>
          <a:p>
            <a:pPr algn="ctr"/>
            <a:r>
              <a:rPr lang="en-GB" sz="2800" dirty="0" smtClean="0">
                <a:latin typeface="Century Gothic" panose="020B0502020202020204" pitchFamily="34" charset="0"/>
              </a:rPr>
              <a:t>HOT SEATING!</a:t>
            </a:r>
          </a:p>
          <a:p>
            <a:endParaRPr lang="en-GB" sz="2800" dirty="0">
              <a:latin typeface="Century Gothic" panose="020B0502020202020204" pitchFamily="34" charset="0"/>
            </a:endParaRPr>
          </a:p>
          <a:p>
            <a:r>
              <a:rPr lang="en-GB" sz="2800" dirty="0" smtClean="0">
                <a:latin typeface="Century Gothic" panose="020B0502020202020204" pitchFamily="34" charset="0"/>
              </a:rPr>
              <a:t>You all have a picture of a community facility.</a:t>
            </a:r>
          </a:p>
          <a:p>
            <a:endParaRPr lang="en-GB" sz="2800" dirty="0">
              <a:latin typeface="Century Gothic" panose="020B0502020202020204" pitchFamily="34" charset="0"/>
            </a:endParaRPr>
          </a:p>
          <a:p>
            <a:r>
              <a:rPr lang="en-GB" sz="2800" dirty="0" smtClean="0">
                <a:latin typeface="Century Gothic" panose="020B0502020202020204" pitchFamily="34" charset="0"/>
              </a:rPr>
              <a:t>Match your picture with someone you don’t normally work with and talk about how the facilities are similar!</a:t>
            </a:r>
          </a:p>
          <a:p>
            <a:endParaRPr lang="en-GB" sz="2800" dirty="0">
              <a:latin typeface="Century Gothic" panose="020B0502020202020204" pitchFamily="34" charset="0"/>
            </a:endParaRPr>
          </a:p>
          <a:p>
            <a:r>
              <a:rPr lang="en-GB" sz="2800" dirty="0" smtClean="0">
                <a:latin typeface="Century Gothic" panose="020B0502020202020204" pitchFamily="34" charset="0"/>
              </a:rPr>
              <a:t>Get as many reasons as you can.</a:t>
            </a:r>
          </a:p>
        </p:txBody>
      </p:sp>
      <p:pic>
        <p:nvPicPr>
          <p:cNvPr id="3" name="Picture 2"/>
          <p:cNvPicPr>
            <a:picLocks noChangeAspect="1"/>
          </p:cNvPicPr>
          <p:nvPr/>
        </p:nvPicPr>
        <p:blipFill>
          <a:blip r:embed="rId3" cstate="print"/>
          <a:stretch>
            <a:fillRect/>
          </a:stretch>
        </p:blipFill>
        <p:spPr>
          <a:xfrm>
            <a:off x="288471" y="470314"/>
            <a:ext cx="5377544" cy="5526542"/>
          </a:xfrm>
          <a:prstGeom prst="rect">
            <a:avLst/>
          </a:prstGeom>
        </p:spPr>
      </p:pic>
    </p:spTree>
    <p:extLst>
      <p:ext uri="{BB962C8B-B14F-4D97-AF65-F5344CB8AC3E}">
        <p14:creationId xmlns:p14="http://schemas.microsoft.com/office/powerpoint/2010/main" val="1457331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072" y="1589419"/>
            <a:ext cx="6493328" cy="4524315"/>
          </a:xfrm>
          <a:prstGeom prst="rect">
            <a:avLst/>
          </a:prstGeom>
          <a:solidFill>
            <a:schemeClr val="accent2">
              <a:lumMod val="40000"/>
              <a:lumOff val="60000"/>
            </a:schemeClr>
          </a:solidFill>
          <a:ln>
            <a:solidFill>
              <a:schemeClr val="accent1"/>
            </a:solidFill>
          </a:ln>
        </p:spPr>
        <p:txBody>
          <a:bodyPr wrap="square" rtlCol="0">
            <a:spAutoFit/>
          </a:bodyPr>
          <a:lstStyle/>
          <a:p>
            <a:r>
              <a:rPr lang="en-GB" sz="4400" dirty="0" smtClean="0">
                <a:latin typeface="Century Gothic" panose="020B0502020202020204" pitchFamily="34" charset="0"/>
              </a:rPr>
              <a:t>Stick your picture to your paper and mind map:</a:t>
            </a:r>
          </a:p>
          <a:p>
            <a:endParaRPr lang="en-GB" sz="4400" dirty="0">
              <a:latin typeface="Century Gothic" panose="020B0502020202020204" pitchFamily="34" charset="0"/>
            </a:endParaRPr>
          </a:p>
          <a:p>
            <a:pPr marL="457200" indent="-457200">
              <a:buFont typeface="Wingdings" panose="05000000000000000000" pitchFamily="2" charset="2"/>
              <a:buChar char="ü"/>
            </a:pPr>
            <a:r>
              <a:rPr lang="en-GB" sz="2800" dirty="0" smtClean="0">
                <a:latin typeface="Century Gothic" panose="020B0502020202020204" pitchFamily="34" charset="0"/>
              </a:rPr>
              <a:t>What it does for the community</a:t>
            </a:r>
          </a:p>
          <a:p>
            <a:pPr marL="457200" indent="-457200">
              <a:buFont typeface="Wingdings" panose="05000000000000000000" pitchFamily="2" charset="2"/>
              <a:buChar char="ü"/>
            </a:pPr>
            <a:r>
              <a:rPr lang="en-GB" sz="2800" dirty="0" smtClean="0">
                <a:latin typeface="Century Gothic" panose="020B0502020202020204" pitchFamily="34" charset="0"/>
              </a:rPr>
              <a:t>How you use it</a:t>
            </a:r>
          </a:p>
          <a:p>
            <a:pPr marL="457200" indent="-457200">
              <a:buFont typeface="Wingdings" panose="05000000000000000000" pitchFamily="2" charset="2"/>
              <a:buChar char="ü"/>
            </a:pPr>
            <a:r>
              <a:rPr lang="en-GB" sz="2800" dirty="0" smtClean="0">
                <a:latin typeface="Century Gothic" panose="020B0502020202020204" pitchFamily="34" charset="0"/>
              </a:rPr>
              <a:t>What would happen if it was taken away</a:t>
            </a:r>
            <a:endParaRPr lang="en-GB" sz="2800" dirty="0">
              <a:latin typeface="Century Gothic" panose="020B0502020202020204" pitchFamily="34" charset="0"/>
            </a:endParaRPr>
          </a:p>
        </p:txBody>
      </p:sp>
      <p:pic>
        <p:nvPicPr>
          <p:cNvPr id="4" name="Picture 3"/>
          <p:cNvPicPr>
            <a:picLocks noChangeAspect="1"/>
          </p:cNvPicPr>
          <p:nvPr/>
        </p:nvPicPr>
        <p:blipFill rotWithShape="1">
          <a:blip r:embed="rId3" cstate="print"/>
          <a:srcRect l="18061" r="7519"/>
          <a:stretch/>
        </p:blipFill>
        <p:spPr>
          <a:xfrm>
            <a:off x="7711440" y="1877669"/>
            <a:ext cx="2222863" cy="2582208"/>
          </a:xfrm>
          <a:prstGeom prst="rect">
            <a:avLst/>
          </a:prstGeom>
        </p:spPr>
      </p:pic>
      <p:sp>
        <p:nvSpPr>
          <p:cNvPr id="5" name="TextBox 4"/>
          <p:cNvSpPr txBox="1"/>
          <p:nvPr/>
        </p:nvSpPr>
        <p:spPr>
          <a:xfrm>
            <a:off x="2166257" y="449076"/>
            <a:ext cx="8017328" cy="769441"/>
          </a:xfrm>
          <a:prstGeom prst="rect">
            <a:avLst/>
          </a:prstGeom>
          <a:solidFill>
            <a:schemeClr val="accent2">
              <a:lumMod val="40000"/>
              <a:lumOff val="60000"/>
            </a:schemeClr>
          </a:solidFill>
          <a:ln>
            <a:solidFill>
              <a:schemeClr val="accent1"/>
            </a:solidFill>
          </a:ln>
        </p:spPr>
        <p:txBody>
          <a:bodyPr wrap="square" rtlCol="0">
            <a:spAutoFit/>
          </a:bodyPr>
          <a:lstStyle/>
          <a:p>
            <a:pPr algn="ctr"/>
            <a:r>
              <a:rPr lang="en-GB" sz="4400" dirty="0" smtClean="0">
                <a:latin typeface="Century Gothic" panose="020B0502020202020204" pitchFamily="34" charset="0"/>
              </a:rPr>
              <a:t>CAROUSEL</a:t>
            </a:r>
            <a:endParaRPr lang="en-GB" sz="4400" dirty="0">
              <a:latin typeface="Century Gothic" panose="020B0502020202020204" pitchFamily="34" charset="0"/>
            </a:endParaRPr>
          </a:p>
        </p:txBody>
      </p:sp>
    </p:spTree>
    <p:extLst>
      <p:ext uri="{BB962C8B-B14F-4D97-AF65-F5344CB8AC3E}">
        <p14:creationId xmlns:p14="http://schemas.microsoft.com/office/powerpoint/2010/main" val="1214235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7457" y="293913"/>
            <a:ext cx="11615057" cy="2677656"/>
          </a:xfrm>
          <a:prstGeom prst="rect">
            <a:avLst/>
          </a:prstGeom>
          <a:solidFill>
            <a:schemeClr val="accent2">
              <a:lumMod val="40000"/>
              <a:lumOff val="60000"/>
            </a:schemeClr>
          </a:solidFill>
          <a:ln>
            <a:solidFill>
              <a:schemeClr val="accent1"/>
            </a:solidFill>
          </a:ln>
        </p:spPr>
        <p:txBody>
          <a:bodyPr wrap="square" rtlCol="0">
            <a:spAutoFit/>
          </a:bodyPr>
          <a:lstStyle/>
          <a:p>
            <a:r>
              <a:rPr lang="en-GB" sz="2400" dirty="0" smtClean="0">
                <a:latin typeface="Century Gothic" panose="020B0502020202020204" pitchFamily="34" charset="0"/>
              </a:rPr>
              <a:t>We have all talked about what would happen if these things went away. </a:t>
            </a:r>
          </a:p>
          <a:p>
            <a:endParaRPr lang="en-GB" sz="2400" dirty="0">
              <a:latin typeface="Century Gothic" panose="020B0502020202020204" pitchFamily="34" charset="0"/>
            </a:endParaRPr>
          </a:p>
          <a:p>
            <a:r>
              <a:rPr lang="en-GB" sz="2400" dirty="0" smtClean="0">
                <a:latin typeface="Century Gothic" panose="020B0502020202020204" pitchFamily="34" charset="0"/>
              </a:rPr>
              <a:t>Over the last few years communities have lost lots of these facilities because of austerity, spending cuts and under-use.</a:t>
            </a:r>
          </a:p>
          <a:p>
            <a:endParaRPr lang="en-GB" sz="2400" dirty="0">
              <a:latin typeface="Century Gothic" panose="020B0502020202020204" pitchFamily="34" charset="0"/>
            </a:endParaRPr>
          </a:p>
          <a:p>
            <a:r>
              <a:rPr lang="en-GB" sz="2400" dirty="0" smtClean="0">
                <a:latin typeface="Century Gothic" panose="020B0502020202020204" pitchFamily="34" charset="0"/>
              </a:rPr>
              <a:t>Organise our facilities with a partner from BEST to get rid of to WORST to get rid of. Prepare to explain your choices to the class. </a:t>
            </a:r>
            <a:endParaRPr lang="en-GB" sz="2400" dirty="0">
              <a:latin typeface="Century Gothic" panose="020B0502020202020204" pitchFamily="34" charset="0"/>
            </a:endParaRPr>
          </a:p>
        </p:txBody>
      </p:sp>
      <p:cxnSp>
        <p:nvCxnSpPr>
          <p:cNvPr id="5" name="Straight Arrow Connector 4"/>
          <p:cNvCxnSpPr/>
          <p:nvPr/>
        </p:nvCxnSpPr>
        <p:spPr>
          <a:xfrm>
            <a:off x="337457" y="3384312"/>
            <a:ext cx="11615057" cy="2253"/>
          </a:xfrm>
          <a:prstGeom prst="straightConnector1">
            <a:avLst/>
          </a:prstGeom>
          <a:ln w="88900">
            <a:headEnd type="triangle"/>
            <a:tailEnd type="triangle"/>
          </a:ln>
        </p:spPr>
        <p:style>
          <a:lnRef idx="3">
            <a:schemeClr val="accent1"/>
          </a:lnRef>
          <a:fillRef idx="0">
            <a:schemeClr val="accent1"/>
          </a:fillRef>
          <a:effectRef idx="2">
            <a:schemeClr val="accent1"/>
          </a:effectRef>
          <a:fontRef idx="minor">
            <a:schemeClr val="tx1"/>
          </a:fontRef>
        </p:style>
      </p:cxnSp>
      <p:sp>
        <p:nvSpPr>
          <p:cNvPr id="6" name="TextBox 5"/>
          <p:cNvSpPr txBox="1"/>
          <p:nvPr/>
        </p:nvSpPr>
        <p:spPr>
          <a:xfrm>
            <a:off x="8254094" y="3801563"/>
            <a:ext cx="3698420" cy="584775"/>
          </a:xfrm>
          <a:prstGeom prst="rect">
            <a:avLst/>
          </a:prstGeom>
          <a:solidFill>
            <a:schemeClr val="accent2">
              <a:lumMod val="40000"/>
              <a:lumOff val="60000"/>
            </a:schemeClr>
          </a:solidFill>
          <a:ln>
            <a:solidFill>
              <a:schemeClr val="accent1"/>
            </a:solidFill>
          </a:ln>
        </p:spPr>
        <p:txBody>
          <a:bodyPr wrap="square" rtlCol="0">
            <a:spAutoFit/>
          </a:bodyPr>
          <a:lstStyle/>
          <a:p>
            <a:r>
              <a:rPr lang="en-GB" sz="3200" dirty="0" smtClean="0">
                <a:latin typeface="Century Gothic" panose="020B0502020202020204" pitchFamily="34" charset="0"/>
              </a:rPr>
              <a:t>Worst to get rid of</a:t>
            </a:r>
            <a:endParaRPr lang="en-GB" sz="3200" dirty="0">
              <a:latin typeface="Century Gothic" panose="020B0502020202020204" pitchFamily="34" charset="0"/>
            </a:endParaRPr>
          </a:p>
        </p:txBody>
      </p:sp>
      <p:sp>
        <p:nvSpPr>
          <p:cNvPr id="7" name="TextBox 6"/>
          <p:cNvSpPr txBox="1"/>
          <p:nvPr/>
        </p:nvSpPr>
        <p:spPr>
          <a:xfrm>
            <a:off x="337457" y="3801563"/>
            <a:ext cx="3565071" cy="584775"/>
          </a:xfrm>
          <a:prstGeom prst="rect">
            <a:avLst/>
          </a:prstGeom>
          <a:solidFill>
            <a:schemeClr val="accent2">
              <a:lumMod val="40000"/>
              <a:lumOff val="60000"/>
            </a:schemeClr>
          </a:solidFill>
          <a:ln>
            <a:solidFill>
              <a:schemeClr val="accent1"/>
            </a:solidFill>
          </a:ln>
        </p:spPr>
        <p:txBody>
          <a:bodyPr wrap="square" rtlCol="0">
            <a:spAutoFit/>
          </a:bodyPr>
          <a:lstStyle/>
          <a:p>
            <a:r>
              <a:rPr lang="en-GB" sz="3200" dirty="0" smtClean="0">
                <a:latin typeface="Century Gothic" panose="020B0502020202020204" pitchFamily="34" charset="0"/>
              </a:rPr>
              <a:t>Best to get rid of</a:t>
            </a:r>
            <a:endParaRPr lang="en-GB" sz="3200" dirty="0">
              <a:latin typeface="Century Gothic" panose="020B0502020202020204" pitchFamily="34" charset="0"/>
            </a:endParaRPr>
          </a:p>
        </p:txBody>
      </p:sp>
    </p:spTree>
    <p:extLst>
      <p:ext uri="{BB962C8B-B14F-4D97-AF65-F5344CB8AC3E}">
        <p14:creationId xmlns:p14="http://schemas.microsoft.com/office/powerpoint/2010/main" val="7097437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844" y="511286"/>
            <a:ext cx="2062842" cy="1077218"/>
          </a:xfrm>
          <a:prstGeom prst="rect">
            <a:avLst/>
          </a:prstGeom>
          <a:solidFill>
            <a:schemeClr val="accent2">
              <a:lumMod val="40000"/>
              <a:lumOff val="60000"/>
            </a:schemeClr>
          </a:solidFill>
          <a:ln>
            <a:solidFill>
              <a:schemeClr val="accent1"/>
            </a:solidFill>
          </a:ln>
        </p:spPr>
        <p:txBody>
          <a:bodyPr wrap="square" rtlCol="0">
            <a:spAutoFit/>
          </a:bodyPr>
          <a:lstStyle/>
          <a:p>
            <a:r>
              <a:rPr lang="en-GB" sz="3200" dirty="0" smtClean="0">
                <a:latin typeface="Century Gothic" panose="020B0502020202020204" pitchFamily="34" charset="0"/>
              </a:rPr>
              <a:t>Best to get rid of</a:t>
            </a:r>
            <a:endParaRPr lang="en-GB" sz="3200" dirty="0">
              <a:latin typeface="Century Gothic" panose="020B0502020202020204" pitchFamily="34" charset="0"/>
            </a:endParaRPr>
          </a:p>
        </p:txBody>
      </p:sp>
      <p:sp>
        <p:nvSpPr>
          <p:cNvPr id="3" name="TextBox 2"/>
          <p:cNvSpPr txBox="1"/>
          <p:nvPr/>
        </p:nvSpPr>
        <p:spPr>
          <a:xfrm>
            <a:off x="9647467" y="511286"/>
            <a:ext cx="2326820" cy="1077218"/>
          </a:xfrm>
          <a:prstGeom prst="rect">
            <a:avLst/>
          </a:prstGeom>
          <a:solidFill>
            <a:schemeClr val="accent2">
              <a:lumMod val="40000"/>
              <a:lumOff val="60000"/>
            </a:schemeClr>
          </a:solidFill>
          <a:ln>
            <a:solidFill>
              <a:schemeClr val="accent1"/>
            </a:solidFill>
          </a:ln>
        </p:spPr>
        <p:txBody>
          <a:bodyPr wrap="square" rtlCol="0">
            <a:spAutoFit/>
          </a:bodyPr>
          <a:lstStyle/>
          <a:p>
            <a:r>
              <a:rPr lang="en-GB" sz="3200" dirty="0" smtClean="0">
                <a:latin typeface="Century Gothic" panose="020B0502020202020204" pitchFamily="34" charset="0"/>
              </a:rPr>
              <a:t>Worst to get rid of</a:t>
            </a:r>
            <a:endParaRPr lang="en-GB" sz="3200" dirty="0">
              <a:latin typeface="Century Gothic" panose="020B0502020202020204" pitchFamily="34" charset="0"/>
            </a:endParaRPr>
          </a:p>
        </p:txBody>
      </p:sp>
      <p:cxnSp>
        <p:nvCxnSpPr>
          <p:cNvPr id="5" name="Straight Arrow Connector 4"/>
          <p:cNvCxnSpPr/>
          <p:nvPr/>
        </p:nvCxnSpPr>
        <p:spPr>
          <a:xfrm flipV="1">
            <a:off x="348343" y="3722914"/>
            <a:ext cx="11386457" cy="21772"/>
          </a:xfrm>
          <a:prstGeom prst="straightConnector1">
            <a:avLst/>
          </a:prstGeom>
          <a:ln w="8572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2940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67943" y="307300"/>
            <a:ext cx="7249886" cy="4524315"/>
          </a:xfrm>
          <a:prstGeom prst="rect">
            <a:avLst/>
          </a:prstGeom>
          <a:solidFill>
            <a:schemeClr val="accent2">
              <a:lumMod val="40000"/>
              <a:lumOff val="60000"/>
            </a:schemeClr>
          </a:solidFill>
          <a:ln>
            <a:solidFill>
              <a:schemeClr val="accent1"/>
            </a:solidFill>
          </a:ln>
        </p:spPr>
        <p:txBody>
          <a:bodyPr wrap="square" rtlCol="0">
            <a:spAutoFit/>
          </a:bodyPr>
          <a:lstStyle/>
          <a:p>
            <a:r>
              <a:rPr lang="en-GB" sz="2400" dirty="0" smtClean="0">
                <a:latin typeface="Century Gothic" panose="020B0502020202020204" pitchFamily="34" charset="0"/>
              </a:rPr>
              <a:t>Design a protest placard for something closing down in your community. </a:t>
            </a:r>
          </a:p>
          <a:p>
            <a:endParaRPr lang="en-GB" sz="2400" dirty="0">
              <a:latin typeface="Century Gothic" panose="020B0502020202020204" pitchFamily="34" charset="0"/>
            </a:endParaRPr>
          </a:p>
          <a:p>
            <a:r>
              <a:rPr lang="en-GB" sz="2400" dirty="0" smtClean="0">
                <a:latin typeface="Century Gothic" panose="020B0502020202020204" pitchFamily="34" charset="0"/>
              </a:rPr>
              <a:t>It should tell us:</a:t>
            </a:r>
          </a:p>
          <a:p>
            <a:endParaRPr lang="en-GB" sz="2400" dirty="0">
              <a:latin typeface="Century Gothic" panose="020B0502020202020204" pitchFamily="34" charset="0"/>
            </a:endParaRPr>
          </a:p>
          <a:p>
            <a:r>
              <a:rPr lang="en-GB" sz="2400" dirty="0" smtClean="0">
                <a:latin typeface="Century Gothic" panose="020B0502020202020204" pitchFamily="34" charset="0"/>
              </a:rPr>
              <a:t>What is going wrong (“SAVE OUR POST OFFICE”)</a:t>
            </a:r>
          </a:p>
          <a:p>
            <a:endParaRPr lang="en-GB" sz="2400" dirty="0">
              <a:latin typeface="Century Gothic" panose="020B0502020202020204" pitchFamily="34" charset="0"/>
            </a:endParaRPr>
          </a:p>
          <a:p>
            <a:r>
              <a:rPr lang="en-GB" sz="2400" dirty="0" smtClean="0">
                <a:latin typeface="Century Gothic" panose="020B0502020202020204" pitchFamily="34" charset="0"/>
              </a:rPr>
              <a:t>Have some facts and slogans</a:t>
            </a:r>
          </a:p>
          <a:p>
            <a:endParaRPr lang="en-GB" sz="2400" dirty="0">
              <a:latin typeface="Century Gothic" panose="020B0502020202020204" pitchFamily="34" charset="0"/>
            </a:endParaRPr>
          </a:p>
          <a:p>
            <a:r>
              <a:rPr lang="en-GB" sz="2400" dirty="0" smtClean="0">
                <a:latin typeface="Century Gothic" panose="020B0502020202020204" pitchFamily="34" charset="0"/>
              </a:rPr>
              <a:t>Be eye-catching and well designed</a:t>
            </a:r>
          </a:p>
          <a:p>
            <a:endParaRPr lang="en-GB" sz="2400" dirty="0">
              <a:latin typeface="Century Gothic" panose="020B0502020202020204" pitchFamily="34" charset="0"/>
            </a:endParaRPr>
          </a:p>
          <a:p>
            <a:r>
              <a:rPr lang="en-GB" sz="2400" dirty="0" smtClean="0">
                <a:latin typeface="Century Gothic" panose="020B0502020202020204" pitchFamily="34" charset="0"/>
              </a:rPr>
              <a:t>*Can you think of a chant to go with it?</a:t>
            </a:r>
            <a:endParaRPr lang="en-GB" sz="2400" dirty="0">
              <a:latin typeface="Century Gothic" panose="020B0502020202020204" pitchFamily="34" charset="0"/>
            </a:endParaRPr>
          </a:p>
        </p:txBody>
      </p:sp>
      <p:pic>
        <p:nvPicPr>
          <p:cNvPr id="5" name="Picture 4"/>
          <p:cNvPicPr>
            <a:picLocks noChangeAspect="1"/>
          </p:cNvPicPr>
          <p:nvPr/>
        </p:nvPicPr>
        <p:blipFill>
          <a:blip r:embed="rId3" cstate="print"/>
          <a:stretch>
            <a:fillRect/>
          </a:stretch>
        </p:blipFill>
        <p:spPr>
          <a:xfrm>
            <a:off x="176211" y="307300"/>
            <a:ext cx="4401232" cy="5124671"/>
          </a:xfrm>
          <a:prstGeom prst="rect">
            <a:avLst/>
          </a:prstGeom>
        </p:spPr>
      </p:pic>
    </p:spTree>
    <p:extLst>
      <p:ext uri="{BB962C8B-B14F-4D97-AF65-F5344CB8AC3E}">
        <p14:creationId xmlns:p14="http://schemas.microsoft.com/office/powerpoint/2010/main" val="1372125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2" y="1643701"/>
            <a:ext cx="6191794" cy="4708981"/>
          </a:xfrm>
          <a:prstGeom prst="rect">
            <a:avLst/>
          </a:prstGeom>
          <a:solidFill>
            <a:schemeClr val="accent2">
              <a:lumMod val="40000"/>
              <a:lumOff val="60000"/>
            </a:schemeClr>
          </a:solidFill>
          <a:ln>
            <a:solidFill>
              <a:schemeClr val="accent1"/>
            </a:solidFill>
          </a:ln>
        </p:spPr>
        <p:txBody>
          <a:bodyPr wrap="square" rtlCol="0">
            <a:spAutoFit/>
          </a:bodyPr>
          <a:lstStyle/>
          <a:p>
            <a:r>
              <a:rPr lang="en-GB" sz="2000" dirty="0" smtClean="0">
                <a:latin typeface="Century Gothic" panose="020B0502020202020204" pitchFamily="34" charset="0"/>
              </a:rPr>
              <a:t>Dear Birmingham City Council,</a:t>
            </a:r>
          </a:p>
          <a:p>
            <a:endParaRPr lang="en-GB" sz="2000" dirty="0" smtClean="0">
              <a:latin typeface="Century Gothic" panose="020B0502020202020204" pitchFamily="34" charset="0"/>
            </a:endParaRPr>
          </a:p>
          <a:p>
            <a:r>
              <a:rPr lang="en-GB" sz="2000" dirty="0" smtClean="0">
                <a:latin typeface="Century Gothic" panose="020B0502020202020204" pitchFamily="34" charset="0"/>
              </a:rPr>
              <a:t>My name is ... and I am writing to you to ask you to open a ... in ...</a:t>
            </a:r>
          </a:p>
          <a:p>
            <a:endParaRPr lang="en-GB" sz="2000" dirty="0" smtClean="0">
              <a:latin typeface="Century Gothic" panose="020B0502020202020204" pitchFamily="34" charset="0"/>
            </a:endParaRPr>
          </a:p>
          <a:p>
            <a:r>
              <a:rPr lang="en-GB" sz="2000" dirty="0" smtClean="0">
                <a:latin typeface="Century Gothic" panose="020B0502020202020204" pitchFamily="34" charset="0"/>
              </a:rPr>
              <a:t>I think this will be good for the community because...</a:t>
            </a:r>
          </a:p>
          <a:p>
            <a:endParaRPr lang="en-GB" sz="2000" dirty="0" smtClean="0">
              <a:latin typeface="Century Gothic" panose="020B0502020202020204" pitchFamily="34" charset="0"/>
            </a:endParaRPr>
          </a:p>
          <a:p>
            <a:r>
              <a:rPr lang="en-GB" sz="2000" dirty="0" smtClean="0">
                <a:latin typeface="Century Gothic" panose="020B0502020202020204" pitchFamily="34" charset="0"/>
              </a:rPr>
              <a:t>It will help people by...</a:t>
            </a:r>
          </a:p>
          <a:p>
            <a:endParaRPr lang="en-GB" sz="2000" dirty="0" smtClean="0">
              <a:latin typeface="Century Gothic" panose="020B0502020202020204" pitchFamily="34" charset="0"/>
            </a:endParaRPr>
          </a:p>
          <a:p>
            <a:r>
              <a:rPr lang="en-GB" sz="2000" dirty="0" smtClean="0">
                <a:latin typeface="Century Gothic" panose="020B0502020202020204" pitchFamily="34" charset="0"/>
              </a:rPr>
              <a:t>I want to see it used by...</a:t>
            </a:r>
          </a:p>
          <a:p>
            <a:endParaRPr lang="en-GB" sz="2000" dirty="0" smtClean="0">
              <a:latin typeface="Century Gothic" panose="020B0502020202020204" pitchFamily="34" charset="0"/>
            </a:endParaRPr>
          </a:p>
          <a:p>
            <a:r>
              <a:rPr lang="en-GB" sz="2000" dirty="0" smtClean="0">
                <a:latin typeface="Century Gothic" panose="020B0502020202020204" pitchFamily="34" charset="0"/>
              </a:rPr>
              <a:t>I hope you consider my suggestion.</a:t>
            </a:r>
          </a:p>
          <a:p>
            <a:endParaRPr lang="en-GB" sz="2000" dirty="0" smtClean="0">
              <a:latin typeface="Century Gothic" panose="020B0502020202020204" pitchFamily="34" charset="0"/>
            </a:endParaRPr>
          </a:p>
          <a:p>
            <a:r>
              <a:rPr lang="en-GB" sz="2000" dirty="0" smtClean="0">
                <a:latin typeface="Century Gothic" panose="020B0502020202020204" pitchFamily="34" charset="0"/>
              </a:rPr>
              <a:t>Yours Faithfully,</a:t>
            </a:r>
          </a:p>
        </p:txBody>
      </p:sp>
      <p:pic>
        <p:nvPicPr>
          <p:cNvPr id="1026" name="Picture 2" descr="http://www.ehn-jobs.com/images/getasset.aspx?uiAssetID=971cccee-4c1d-44be-a38f-a92c5e18813e"/>
          <p:cNvPicPr>
            <a:picLocks noChangeAspect="1" noChangeArrowheads="1"/>
          </p:cNvPicPr>
          <p:nvPr/>
        </p:nvPicPr>
        <p:blipFill rotWithShape="1">
          <a:blip r:embed="rId2" cstate="print"/>
          <a:srcRect t="31973"/>
          <a:stretch/>
        </p:blipFill>
        <p:spPr bwMode="auto">
          <a:xfrm>
            <a:off x="6675120" y="1643701"/>
            <a:ext cx="5294811" cy="3829413"/>
          </a:xfrm>
          <a:prstGeom prst="rect">
            <a:avLst/>
          </a:prstGeom>
          <a:noFill/>
        </p:spPr>
      </p:pic>
      <p:sp>
        <p:nvSpPr>
          <p:cNvPr id="4" name="TextBox 3"/>
          <p:cNvSpPr txBox="1"/>
          <p:nvPr/>
        </p:nvSpPr>
        <p:spPr>
          <a:xfrm>
            <a:off x="1393371" y="391885"/>
            <a:ext cx="9535886" cy="707886"/>
          </a:xfrm>
          <a:prstGeom prst="rect">
            <a:avLst/>
          </a:prstGeom>
          <a:solidFill>
            <a:schemeClr val="accent2">
              <a:lumMod val="40000"/>
              <a:lumOff val="60000"/>
            </a:schemeClr>
          </a:solidFill>
          <a:ln>
            <a:solidFill>
              <a:schemeClr val="accent1"/>
            </a:solidFill>
          </a:ln>
        </p:spPr>
        <p:txBody>
          <a:bodyPr wrap="square" rtlCol="0">
            <a:spAutoFit/>
          </a:bodyPr>
          <a:lstStyle/>
          <a:p>
            <a:r>
              <a:rPr lang="en-GB" sz="4000" dirty="0" smtClean="0">
                <a:latin typeface="Century Gothic" panose="020B0502020202020204" pitchFamily="34" charset="0"/>
              </a:rPr>
              <a:t>You could write a letter to the council</a:t>
            </a:r>
            <a:r>
              <a:rPr lang="en-GB" dirty="0" smtClean="0"/>
              <a:t>.</a:t>
            </a:r>
            <a:endParaRPr lang="en-GB" dirty="0"/>
          </a:p>
        </p:txBody>
      </p:sp>
    </p:spTree>
    <p:extLst>
      <p:ext uri="{BB962C8B-B14F-4D97-AF65-F5344CB8AC3E}">
        <p14:creationId xmlns:p14="http://schemas.microsoft.com/office/powerpoint/2010/main" val="33443404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73818"/>
          </a:xfrm>
        </p:spPr>
        <p:txBody>
          <a:bodyPr/>
          <a:lstStyle/>
          <a:p>
            <a:pPr algn="ctr"/>
            <a:r>
              <a:rPr lang="en-GB" dirty="0" smtClean="0"/>
              <a:t>Week 4 – Anti Bullying Week</a:t>
            </a:r>
            <a:endParaRPr lang="en-GB" dirty="0"/>
          </a:p>
        </p:txBody>
      </p:sp>
      <p:sp>
        <p:nvSpPr>
          <p:cNvPr id="3" name="Content Placeholder 2"/>
          <p:cNvSpPr>
            <a:spLocks noGrp="1"/>
          </p:cNvSpPr>
          <p:nvPr>
            <p:ph idx="1"/>
          </p:nvPr>
        </p:nvSpPr>
        <p:spPr>
          <a:xfrm>
            <a:off x="838200" y="1338943"/>
            <a:ext cx="10515600" cy="4060371"/>
          </a:xfrm>
        </p:spPr>
        <p:txBody>
          <a:bodyPr/>
          <a:lstStyle/>
          <a:p>
            <a:r>
              <a:rPr lang="en-GB" dirty="0" smtClean="0"/>
              <a:t>I would like you to come up with an Anti Bullying lesson.</a:t>
            </a:r>
          </a:p>
          <a:p>
            <a:r>
              <a:rPr lang="en-GB" dirty="0" smtClean="0"/>
              <a:t>It can be linked to any perceived prejudice or bullying you see in your lessons, school environment, society.</a:t>
            </a:r>
          </a:p>
          <a:p>
            <a:r>
              <a:rPr lang="en-GB" dirty="0" smtClean="0"/>
              <a:t>You can use any resources you like for delivery</a:t>
            </a:r>
          </a:p>
          <a:p>
            <a:r>
              <a:rPr lang="en-GB" dirty="0" smtClean="0"/>
              <a:t>Posters are always useful</a:t>
            </a:r>
          </a:p>
          <a:p>
            <a:r>
              <a:rPr lang="en-GB" dirty="0" smtClean="0"/>
              <a:t>Assembly focus this week will be Cyber Bullying.</a:t>
            </a:r>
          </a:p>
          <a:p>
            <a:r>
              <a:rPr lang="en-GB" dirty="0" smtClean="0"/>
              <a:t>There is an Anti Bullying Resources folder in the Skills For Life curriculum folder to support you.</a:t>
            </a:r>
          </a:p>
        </p:txBody>
      </p:sp>
    </p:spTree>
    <p:extLst>
      <p:ext uri="{BB962C8B-B14F-4D97-AF65-F5344CB8AC3E}">
        <p14:creationId xmlns:p14="http://schemas.microsoft.com/office/powerpoint/2010/main" val="352149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BA7706-FC3A-4C55-9914-3895D2B583F3}"/>
              </a:ext>
            </a:extLst>
          </p:cNvPr>
          <p:cNvSpPr>
            <a:spLocks noGrp="1"/>
          </p:cNvSpPr>
          <p:nvPr>
            <p:ph type="title"/>
          </p:nvPr>
        </p:nvSpPr>
        <p:spPr>
          <a:xfrm>
            <a:off x="748631" y="433554"/>
            <a:ext cx="8085221" cy="3216933"/>
          </a:xfrm>
        </p:spPr>
        <p:txBody>
          <a:bodyPr/>
          <a:lstStyle/>
          <a:p>
            <a:r>
              <a:rPr lang="en-GB" sz="4000" dirty="0">
                <a:solidFill>
                  <a:srgbClr val="002060"/>
                </a:solidFill>
              </a:rPr>
              <a:t>Definition of mental health clarified:</a:t>
            </a:r>
            <a:endParaRPr lang="en-US" sz="4000" dirty="0">
              <a:solidFill>
                <a:srgbClr val="002060"/>
              </a:solidFill>
            </a:endParaRPr>
          </a:p>
        </p:txBody>
      </p:sp>
      <p:sp>
        <p:nvSpPr>
          <p:cNvPr id="4" name="Slide Number Placeholder 3">
            <a:extLst>
              <a:ext uri="{FF2B5EF4-FFF2-40B4-BE49-F238E27FC236}">
                <a16:creationId xmlns="" xmlns:a16="http://schemas.microsoft.com/office/drawing/2014/main" id="{707551D3-58F4-4AB6-A834-9B8F653CF643}"/>
              </a:ext>
            </a:extLst>
          </p:cNvPr>
          <p:cNvSpPr>
            <a:spLocks noGrp="1"/>
          </p:cNvSpPr>
          <p:nvPr>
            <p:ph type="sldNum" sz="quarter" idx="12"/>
          </p:nvPr>
        </p:nvSpPr>
        <p:spPr/>
        <p:txBody>
          <a:bodyPr/>
          <a:lstStyle/>
          <a:p>
            <a:fld id="{4FAB73BC-B049-4115-A692-8D63A059BFB8}" type="slidenum">
              <a:rPr lang="en-US" smtClean="0"/>
              <a:pPr/>
              <a:t>7</a:t>
            </a:fld>
            <a:endParaRPr lang="en-US" dirty="0"/>
          </a:p>
        </p:txBody>
      </p:sp>
      <p:sp>
        <p:nvSpPr>
          <p:cNvPr id="6" name="Rectangle 5">
            <a:extLst>
              <a:ext uri="{FF2B5EF4-FFF2-40B4-BE49-F238E27FC236}">
                <a16:creationId xmlns="" xmlns:a16="http://schemas.microsoft.com/office/drawing/2014/main" id="{8265B0DD-563B-4CB0-A4FD-0E62F208BDDF}"/>
              </a:ext>
            </a:extLst>
          </p:cNvPr>
          <p:cNvSpPr/>
          <p:nvPr/>
        </p:nvSpPr>
        <p:spPr>
          <a:xfrm>
            <a:off x="2177075" y="2361031"/>
            <a:ext cx="8453492" cy="1569660"/>
          </a:xfrm>
          <a:prstGeom prst="rect">
            <a:avLst/>
          </a:prstGeom>
        </p:spPr>
        <p:txBody>
          <a:bodyPr wrap="square">
            <a:spAutoFit/>
          </a:bodyPr>
          <a:lstStyle/>
          <a:p>
            <a:r>
              <a:rPr lang="en-GB" sz="3200" dirty="0">
                <a:solidFill>
                  <a:srgbClr val="002060"/>
                </a:solidFill>
              </a:rPr>
              <a:t>Mental Health is about our feelings, our thinking, our emotions and our moods – things you can’t really see, but that affect our lives in lots of ways.</a:t>
            </a:r>
            <a:endParaRPr lang="en-US" sz="3200" dirty="0">
              <a:solidFill>
                <a:srgbClr val="002060"/>
              </a:solidFill>
            </a:endParaRPr>
          </a:p>
        </p:txBody>
      </p:sp>
      <p:sp>
        <p:nvSpPr>
          <p:cNvPr id="7" name="Rectangle: Rounded Corners 6">
            <a:extLst>
              <a:ext uri="{FF2B5EF4-FFF2-40B4-BE49-F238E27FC236}">
                <a16:creationId xmlns="" xmlns:a16="http://schemas.microsoft.com/office/drawing/2014/main" id="{9AE3E359-C561-44EE-A641-7B22682C231D}"/>
              </a:ext>
            </a:extLst>
          </p:cNvPr>
          <p:cNvSpPr/>
          <p:nvPr/>
        </p:nvSpPr>
        <p:spPr>
          <a:xfrm>
            <a:off x="1582822" y="2042020"/>
            <a:ext cx="8769684" cy="3685013"/>
          </a:xfrm>
          <a:prstGeom prst="roundRect">
            <a:avLst/>
          </a:prstGeom>
          <a:no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7617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Week 5</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6266794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7738" y="369434"/>
            <a:ext cx="5731802" cy="2439080"/>
          </a:xfrm>
          <a:prstGeom prst="rect">
            <a:avLst/>
          </a:prstGeom>
          <a:ln>
            <a:solidFill>
              <a:schemeClr val="accent1">
                <a:shade val="50000"/>
              </a:schemeClr>
            </a:solidFill>
          </a:ln>
        </p:spPr>
      </p:pic>
      <p:pic>
        <p:nvPicPr>
          <p:cNvPr id="3" name="Picture 2"/>
          <p:cNvPicPr>
            <a:picLocks noChangeAspect="1"/>
          </p:cNvPicPr>
          <p:nvPr/>
        </p:nvPicPr>
        <p:blipFill>
          <a:blip r:embed="rId4"/>
          <a:stretch>
            <a:fillRect/>
          </a:stretch>
        </p:blipFill>
        <p:spPr>
          <a:xfrm>
            <a:off x="6727372" y="369434"/>
            <a:ext cx="5094514" cy="2630970"/>
          </a:xfrm>
          <a:prstGeom prst="rect">
            <a:avLst/>
          </a:prstGeom>
        </p:spPr>
      </p:pic>
      <p:pic>
        <p:nvPicPr>
          <p:cNvPr id="4" name="Picture 3"/>
          <p:cNvPicPr>
            <a:picLocks noChangeAspect="1"/>
          </p:cNvPicPr>
          <p:nvPr/>
        </p:nvPicPr>
        <p:blipFill>
          <a:blip r:embed="rId5"/>
          <a:stretch>
            <a:fillRect/>
          </a:stretch>
        </p:blipFill>
        <p:spPr>
          <a:xfrm>
            <a:off x="417738" y="3897086"/>
            <a:ext cx="5003348" cy="2579915"/>
          </a:xfrm>
          <a:prstGeom prst="rect">
            <a:avLst/>
          </a:prstGeom>
        </p:spPr>
      </p:pic>
      <p:pic>
        <p:nvPicPr>
          <p:cNvPr id="5" name="Picture 4"/>
          <p:cNvPicPr>
            <a:picLocks noChangeAspect="1"/>
          </p:cNvPicPr>
          <p:nvPr/>
        </p:nvPicPr>
        <p:blipFill>
          <a:blip r:embed="rId6"/>
          <a:stretch>
            <a:fillRect/>
          </a:stretch>
        </p:blipFill>
        <p:spPr>
          <a:xfrm>
            <a:off x="9056915" y="3280683"/>
            <a:ext cx="2764972" cy="3317966"/>
          </a:xfrm>
          <a:prstGeom prst="rect">
            <a:avLst/>
          </a:prstGeom>
        </p:spPr>
      </p:pic>
      <p:sp>
        <p:nvSpPr>
          <p:cNvPr id="6" name="TextBox 5"/>
          <p:cNvSpPr txBox="1"/>
          <p:nvPr/>
        </p:nvSpPr>
        <p:spPr>
          <a:xfrm>
            <a:off x="5878286" y="3280683"/>
            <a:ext cx="2683706" cy="1446550"/>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4400" dirty="0" smtClean="0">
                <a:latin typeface="Century Gothic" panose="020B0502020202020204" pitchFamily="34" charset="0"/>
              </a:rPr>
              <a:t>What is the link?</a:t>
            </a:r>
            <a:endParaRPr lang="en-GB" sz="4400" dirty="0">
              <a:latin typeface="Century Gothic" panose="020B0502020202020204" pitchFamily="34" charset="0"/>
            </a:endParaRPr>
          </a:p>
        </p:txBody>
      </p:sp>
      <p:pic>
        <p:nvPicPr>
          <p:cNvPr id="7" name="Picture 6"/>
          <p:cNvPicPr>
            <a:picLocks noChangeAspect="1"/>
          </p:cNvPicPr>
          <p:nvPr/>
        </p:nvPicPr>
        <p:blipFill>
          <a:blip r:embed="rId7"/>
          <a:stretch>
            <a:fillRect/>
          </a:stretch>
        </p:blipFill>
        <p:spPr>
          <a:xfrm>
            <a:off x="7032172" y="5313600"/>
            <a:ext cx="1529820" cy="1285049"/>
          </a:xfrm>
          <a:prstGeom prst="rect">
            <a:avLst/>
          </a:prstGeom>
        </p:spPr>
      </p:pic>
    </p:spTree>
    <p:extLst>
      <p:ext uri="{BB962C8B-B14F-4D97-AF65-F5344CB8AC3E}">
        <p14:creationId xmlns:p14="http://schemas.microsoft.com/office/powerpoint/2010/main" val="26951274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674914" y="762000"/>
            <a:ext cx="10624457" cy="2286000"/>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chemeClr val="tx1"/>
                </a:solidFill>
                <a:latin typeface="Century Gothic" panose="020B0502020202020204" pitchFamily="34" charset="0"/>
              </a:rPr>
              <a:t>Learning Outcome:</a:t>
            </a:r>
          </a:p>
          <a:p>
            <a:pPr algn="ctr"/>
            <a:r>
              <a:rPr lang="en-GB" sz="3200" dirty="0" smtClean="0">
                <a:solidFill>
                  <a:schemeClr val="tx1"/>
                </a:solidFill>
                <a:latin typeface="Century Gothic" panose="020B0502020202020204" pitchFamily="34" charset="0"/>
              </a:rPr>
              <a:t>To understand what charity is</a:t>
            </a:r>
            <a:endParaRPr lang="en-GB" sz="3200" dirty="0">
              <a:solidFill>
                <a:schemeClr val="tx1"/>
              </a:solidFill>
              <a:latin typeface="Century Gothic" panose="020B0502020202020204" pitchFamily="34" charset="0"/>
            </a:endParaRPr>
          </a:p>
        </p:txBody>
      </p:sp>
      <p:sp>
        <p:nvSpPr>
          <p:cNvPr id="3" name="TextBox 2"/>
          <p:cNvSpPr txBox="1"/>
          <p:nvPr/>
        </p:nvSpPr>
        <p:spPr>
          <a:xfrm>
            <a:off x="674914" y="3222171"/>
            <a:ext cx="2699658" cy="1569660"/>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I can identify/describe/explain* what charity means</a:t>
            </a:r>
            <a:endParaRPr lang="en-GB" sz="2400" dirty="0">
              <a:latin typeface="Century Gothic" panose="020B0502020202020204" pitchFamily="34" charset="0"/>
            </a:endParaRPr>
          </a:p>
        </p:txBody>
      </p:sp>
      <p:sp>
        <p:nvSpPr>
          <p:cNvPr id="4" name="TextBox 3"/>
          <p:cNvSpPr txBox="1"/>
          <p:nvPr/>
        </p:nvSpPr>
        <p:spPr>
          <a:xfrm>
            <a:off x="3962400" y="3732118"/>
            <a:ext cx="2852057" cy="1938992"/>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I can identify/describe/explain* what charities do and their benefits.</a:t>
            </a:r>
            <a:endParaRPr lang="en-GB" sz="2400" dirty="0">
              <a:latin typeface="Century Gothic" panose="020B0502020202020204" pitchFamily="34" charset="0"/>
            </a:endParaRPr>
          </a:p>
        </p:txBody>
      </p:sp>
      <p:sp>
        <p:nvSpPr>
          <p:cNvPr id="5" name="TextBox 4"/>
          <p:cNvSpPr txBox="1"/>
          <p:nvPr/>
        </p:nvSpPr>
        <p:spPr>
          <a:xfrm>
            <a:off x="7402284" y="4663319"/>
            <a:ext cx="3260737" cy="830997"/>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I can suggest a fund raising idea.</a:t>
            </a:r>
            <a:endParaRPr lang="en-GB" sz="2400" dirty="0">
              <a:latin typeface="Century Gothic" panose="020B0502020202020204" pitchFamily="34" charset="0"/>
            </a:endParaRPr>
          </a:p>
        </p:txBody>
      </p:sp>
      <p:cxnSp>
        <p:nvCxnSpPr>
          <p:cNvPr id="7" name="Straight Arrow Connector 6"/>
          <p:cNvCxnSpPr>
            <a:endCxn id="3" idx="0"/>
          </p:cNvCxnSpPr>
          <p:nvPr/>
        </p:nvCxnSpPr>
        <p:spPr>
          <a:xfrm>
            <a:off x="2024743" y="2460171"/>
            <a:ext cx="0" cy="762000"/>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388428" y="2460171"/>
            <a:ext cx="0" cy="1271947"/>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111342" y="2460171"/>
            <a:ext cx="0" cy="2203148"/>
          </a:xfrm>
          <a:prstGeom prst="straightConnector1">
            <a:avLst/>
          </a:prstGeom>
          <a:ln w="1016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10915407" y="5671110"/>
            <a:ext cx="1107995" cy="1107995"/>
          </a:xfrm>
          <a:prstGeom prst="rect">
            <a:avLst/>
          </a:prstGeom>
        </p:spPr>
      </p:pic>
    </p:spTree>
    <p:extLst>
      <p:ext uri="{BB962C8B-B14F-4D97-AF65-F5344CB8AC3E}">
        <p14:creationId xmlns:p14="http://schemas.microsoft.com/office/powerpoint/2010/main" val="41264525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657599" y="1628018"/>
            <a:ext cx="5046134" cy="2946400"/>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rgbClr val="002060"/>
                </a:solidFill>
                <a:latin typeface="Century Gothic" panose="020B0502020202020204" pitchFamily="34" charset="0"/>
              </a:rPr>
              <a:t>What is Charity?</a:t>
            </a:r>
            <a:endParaRPr lang="en-GB" sz="5400" dirty="0">
              <a:solidFill>
                <a:srgbClr val="002060"/>
              </a:solidFill>
              <a:latin typeface="Century Gothic" panose="020B0502020202020204" pitchFamily="34" charset="0"/>
            </a:endParaRPr>
          </a:p>
        </p:txBody>
      </p:sp>
      <p:pic>
        <p:nvPicPr>
          <p:cNvPr id="3" name="Picture 2"/>
          <p:cNvPicPr>
            <a:picLocks noChangeAspect="1"/>
          </p:cNvPicPr>
          <p:nvPr/>
        </p:nvPicPr>
        <p:blipFill>
          <a:blip r:embed="rId2"/>
          <a:stretch>
            <a:fillRect/>
          </a:stretch>
        </p:blipFill>
        <p:spPr>
          <a:xfrm>
            <a:off x="10363200" y="5130586"/>
            <a:ext cx="1310291" cy="1397801"/>
          </a:xfrm>
          <a:prstGeom prst="rect">
            <a:avLst/>
          </a:prstGeom>
        </p:spPr>
      </p:pic>
    </p:spTree>
    <p:extLst>
      <p:ext uri="{BB962C8B-B14F-4D97-AF65-F5344CB8AC3E}">
        <p14:creationId xmlns:p14="http://schemas.microsoft.com/office/powerpoint/2010/main" val="838903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897618"/>
          </a:xfrm>
          <a:solidFill>
            <a:schemeClr val="accent2">
              <a:lumMod val="40000"/>
              <a:lumOff val="60000"/>
            </a:schemeClr>
          </a:solidFill>
          <a:ln>
            <a:solidFill>
              <a:schemeClr val="accent1">
                <a:shade val="50000"/>
              </a:schemeClr>
            </a:solidFill>
          </a:ln>
        </p:spPr>
        <p:txBody>
          <a:bodyPr/>
          <a:lstStyle/>
          <a:p>
            <a:pPr algn="ctr"/>
            <a:r>
              <a:rPr lang="en-GB" dirty="0" smtClean="0">
                <a:latin typeface="Century Gothic" panose="020B0502020202020204" pitchFamily="34" charset="0"/>
              </a:rPr>
              <a:t>How do Charities work?</a:t>
            </a:r>
            <a:endParaRPr lang="en-GB" dirty="0">
              <a:latin typeface="Century Gothic" panose="020B0502020202020204" pitchFamily="34" charset="0"/>
            </a:endParaRPr>
          </a:p>
        </p:txBody>
      </p:sp>
      <p:sp>
        <p:nvSpPr>
          <p:cNvPr id="6" name="Content Placeholder 5"/>
          <p:cNvSpPr>
            <a:spLocks noGrp="1"/>
          </p:cNvSpPr>
          <p:nvPr>
            <p:ph idx="1"/>
          </p:nvPr>
        </p:nvSpPr>
        <p:spPr>
          <a:xfrm>
            <a:off x="293914" y="1564366"/>
            <a:ext cx="11059886" cy="4401595"/>
          </a:xfrm>
          <a:solidFill>
            <a:schemeClr val="accent2">
              <a:lumMod val="40000"/>
              <a:lumOff val="60000"/>
            </a:schemeClr>
          </a:solidFill>
          <a:ln>
            <a:solidFill>
              <a:schemeClr val="accent1">
                <a:shade val="50000"/>
              </a:schemeClr>
            </a:solidFill>
          </a:ln>
        </p:spPr>
        <p:txBody>
          <a:bodyPr>
            <a:normAutofit fontScale="85000" lnSpcReduction="20000"/>
          </a:bodyPr>
          <a:lstStyle/>
          <a:p>
            <a:pPr marL="0" indent="0">
              <a:buNone/>
            </a:pPr>
            <a:r>
              <a:rPr lang="en-GB" dirty="0" smtClean="0">
                <a:latin typeface="Century Gothic" panose="020B0502020202020204" pitchFamily="34" charset="0"/>
              </a:rPr>
              <a:t>Charities rely on funding, support and volunteers</a:t>
            </a:r>
          </a:p>
          <a:p>
            <a:pPr marL="0" indent="0">
              <a:buNone/>
            </a:pPr>
            <a:r>
              <a:rPr lang="en-GB" dirty="0" smtClean="0">
                <a:latin typeface="Century Gothic" panose="020B0502020202020204" pitchFamily="34" charset="0"/>
              </a:rPr>
              <a:t>Volunteers work for free to help run shops, collect money and help run events. Have you seen volunteers before?</a:t>
            </a:r>
          </a:p>
          <a:p>
            <a:pPr marL="0" indent="0">
              <a:buNone/>
            </a:pPr>
            <a:endParaRPr lang="en-GB" dirty="0">
              <a:latin typeface="Century Gothic" panose="020B0502020202020204" pitchFamily="34" charset="0"/>
            </a:endParaRPr>
          </a:p>
          <a:p>
            <a:pPr marL="0" indent="0">
              <a:buNone/>
            </a:pPr>
            <a:r>
              <a:rPr lang="en-GB" dirty="0" smtClean="0">
                <a:latin typeface="Century Gothic" panose="020B0502020202020204" pitchFamily="34" charset="0"/>
              </a:rPr>
              <a:t>Charity shops take donations from people to sell in their shops. Items such as clothes, furniture, DVDs and toys are sold to raise money for the charity.</a:t>
            </a:r>
          </a:p>
          <a:p>
            <a:pPr marL="0" indent="0">
              <a:buNone/>
            </a:pPr>
            <a:endParaRPr lang="en-GB" dirty="0">
              <a:latin typeface="Century Gothic" panose="020B0502020202020204" pitchFamily="34" charset="0"/>
            </a:endParaRPr>
          </a:p>
          <a:p>
            <a:pPr marL="0" indent="0">
              <a:buNone/>
            </a:pPr>
            <a:r>
              <a:rPr lang="en-GB" dirty="0" smtClean="0">
                <a:latin typeface="Century Gothic" panose="020B0502020202020204" pitchFamily="34" charset="0"/>
              </a:rPr>
              <a:t>Bigger charities like Macmillan Cancer Support hold nationwide charity days, they have big cake sales, to raise money.</a:t>
            </a:r>
          </a:p>
          <a:p>
            <a:pPr marL="0" indent="0">
              <a:buNone/>
            </a:pPr>
            <a:endParaRPr lang="en-GB" dirty="0">
              <a:latin typeface="Century Gothic" panose="020B0502020202020204" pitchFamily="34" charset="0"/>
            </a:endParaRPr>
          </a:p>
          <a:p>
            <a:pPr marL="0" indent="0">
              <a:buNone/>
            </a:pPr>
            <a:r>
              <a:rPr lang="en-GB" dirty="0" smtClean="0">
                <a:latin typeface="Century Gothic" panose="020B0502020202020204" pitchFamily="34" charset="0"/>
              </a:rPr>
              <a:t>Why do people support charities? How do you think people feel that work for charities?</a:t>
            </a:r>
            <a:endParaRPr lang="en-GB" dirty="0">
              <a:latin typeface="Century Gothic" panose="020B0502020202020204" pitchFamily="34" charset="0"/>
            </a:endParaRPr>
          </a:p>
        </p:txBody>
      </p:sp>
      <p:sp>
        <p:nvSpPr>
          <p:cNvPr id="7" name="Rectangle 6"/>
          <p:cNvSpPr/>
          <p:nvPr/>
        </p:nvSpPr>
        <p:spPr>
          <a:xfrm>
            <a:off x="293914" y="5965962"/>
            <a:ext cx="4980659" cy="646331"/>
          </a:xfrm>
          <a:prstGeom prst="rect">
            <a:avLst/>
          </a:prstGeom>
        </p:spPr>
        <p:txBody>
          <a:bodyPr wrap="none">
            <a:spAutoFit/>
          </a:bodyPr>
          <a:lstStyle/>
          <a:p>
            <a:r>
              <a:rPr lang="en-GB" dirty="0">
                <a:hlinkClick r:id="rId3"/>
              </a:rPr>
              <a:t>https://</a:t>
            </a:r>
            <a:r>
              <a:rPr lang="en-GB" dirty="0" smtClean="0">
                <a:hlinkClick r:id="rId3"/>
              </a:rPr>
              <a:t>www.youtube.com/watch?v=2GoC3Gg6NeI</a:t>
            </a:r>
            <a:endParaRPr lang="en-GB" dirty="0" smtClean="0"/>
          </a:p>
          <a:p>
            <a:endParaRPr lang="en-GB" dirty="0"/>
          </a:p>
        </p:txBody>
      </p:sp>
      <p:pic>
        <p:nvPicPr>
          <p:cNvPr id="8" name="Picture 7"/>
          <p:cNvPicPr>
            <a:picLocks noChangeAspect="1"/>
          </p:cNvPicPr>
          <p:nvPr/>
        </p:nvPicPr>
        <p:blipFill>
          <a:blip r:embed="rId4"/>
          <a:stretch>
            <a:fillRect/>
          </a:stretch>
        </p:blipFill>
        <p:spPr>
          <a:xfrm>
            <a:off x="10663022" y="5329614"/>
            <a:ext cx="1272697" cy="1272697"/>
          </a:xfrm>
          <a:prstGeom prst="rect">
            <a:avLst/>
          </a:prstGeom>
        </p:spPr>
      </p:pic>
    </p:spTree>
    <p:extLst>
      <p:ext uri="{BB962C8B-B14F-4D97-AF65-F5344CB8AC3E}">
        <p14:creationId xmlns:p14="http://schemas.microsoft.com/office/powerpoint/2010/main" val="28671072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58" y="2939144"/>
            <a:ext cx="11517084" cy="885145"/>
          </a:xfrm>
          <a:solidFill>
            <a:schemeClr val="accent2">
              <a:lumMod val="40000"/>
              <a:lumOff val="60000"/>
            </a:schemeClr>
          </a:solidFill>
          <a:ln>
            <a:solidFill>
              <a:schemeClr val="accent1">
                <a:shade val="50000"/>
              </a:schemeClr>
            </a:solidFill>
          </a:ln>
        </p:spPr>
        <p:txBody>
          <a:bodyPr>
            <a:normAutofit/>
          </a:bodyPr>
          <a:lstStyle/>
          <a:p>
            <a:pPr algn="ctr"/>
            <a:r>
              <a:rPr lang="en-GB" sz="3600" dirty="0" smtClean="0">
                <a:latin typeface="Century Gothic" panose="020B0502020202020204" pitchFamily="34" charset="0"/>
              </a:rPr>
              <a:t>What do Charities do with the money they raise?</a:t>
            </a:r>
            <a:endParaRPr lang="en-GB" sz="3600" dirty="0">
              <a:latin typeface="Century Gothic" panose="020B0502020202020204" pitchFamily="34" charset="0"/>
            </a:endParaRPr>
          </a:p>
        </p:txBody>
      </p:sp>
      <p:pic>
        <p:nvPicPr>
          <p:cNvPr id="4" name="Picture 3"/>
          <p:cNvPicPr>
            <a:picLocks noChangeAspect="1"/>
          </p:cNvPicPr>
          <p:nvPr/>
        </p:nvPicPr>
        <p:blipFill>
          <a:blip r:embed="rId2"/>
          <a:stretch>
            <a:fillRect/>
          </a:stretch>
        </p:blipFill>
        <p:spPr>
          <a:xfrm>
            <a:off x="10363200" y="5130586"/>
            <a:ext cx="1310291" cy="1397801"/>
          </a:xfrm>
          <a:prstGeom prst="rect">
            <a:avLst/>
          </a:prstGeom>
        </p:spPr>
      </p:pic>
    </p:spTree>
    <p:extLst>
      <p:ext uri="{BB962C8B-B14F-4D97-AF65-F5344CB8AC3E}">
        <p14:creationId xmlns:p14="http://schemas.microsoft.com/office/powerpoint/2010/main" val="20826330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58" y="2939144"/>
            <a:ext cx="11517084" cy="885145"/>
          </a:xfrm>
          <a:solidFill>
            <a:schemeClr val="accent2">
              <a:lumMod val="40000"/>
              <a:lumOff val="60000"/>
            </a:schemeClr>
          </a:solidFill>
          <a:ln>
            <a:solidFill>
              <a:schemeClr val="accent1">
                <a:shade val="50000"/>
              </a:schemeClr>
            </a:solidFill>
          </a:ln>
        </p:spPr>
        <p:txBody>
          <a:bodyPr>
            <a:normAutofit/>
          </a:bodyPr>
          <a:lstStyle/>
          <a:p>
            <a:pPr algn="ctr"/>
            <a:r>
              <a:rPr lang="en-GB" sz="3600" dirty="0" smtClean="0">
                <a:latin typeface="Century Gothic" panose="020B0502020202020204" pitchFamily="34" charset="0"/>
              </a:rPr>
              <a:t>What do Charities do with the money they raise?</a:t>
            </a:r>
            <a:endParaRPr lang="en-GB" sz="3600" dirty="0">
              <a:latin typeface="Century Gothic" panose="020B0502020202020204" pitchFamily="34" charset="0"/>
            </a:endParaRPr>
          </a:p>
        </p:txBody>
      </p:sp>
      <p:sp>
        <p:nvSpPr>
          <p:cNvPr id="3" name="Rectangle 2"/>
          <p:cNvSpPr/>
          <p:nvPr/>
        </p:nvSpPr>
        <p:spPr>
          <a:xfrm>
            <a:off x="49560" y="6270563"/>
            <a:ext cx="4984506" cy="646331"/>
          </a:xfrm>
          <a:prstGeom prst="rect">
            <a:avLst/>
          </a:prstGeom>
        </p:spPr>
        <p:txBody>
          <a:bodyPr wrap="none">
            <a:spAutoFit/>
          </a:bodyPr>
          <a:lstStyle/>
          <a:p>
            <a:r>
              <a:rPr lang="en-GB" dirty="0">
                <a:hlinkClick r:id="rId3"/>
              </a:rPr>
              <a:t>https://</a:t>
            </a:r>
            <a:r>
              <a:rPr lang="en-GB" dirty="0" smtClean="0">
                <a:hlinkClick r:id="rId3"/>
              </a:rPr>
              <a:t>www.youtube.com/watch?v=XyyNCKsMSc4</a:t>
            </a:r>
            <a:endParaRPr lang="en-GB" dirty="0" smtClean="0"/>
          </a:p>
          <a:p>
            <a:endParaRPr lang="en-GB" dirty="0"/>
          </a:p>
        </p:txBody>
      </p:sp>
      <p:pic>
        <p:nvPicPr>
          <p:cNvPr id="4" name="Picture 3"/>
          <p:cNvPicPr>
            <a:picLocks noChangeAspect="1"/>
          </p:cNvPicPr>
          <p:nvPr/>
        </p:nvPicPr>
        <p:blipFill>
          <a:blip r:embed="rId4"/>
          <a:stretch>
            <a:fillRect/>
          </a:stretch>
        </p:blipFill>
        <p:spPr>
          <a:xfrm>
            <a:off x="337457" y="275010"/>
            <a:ext cx="4408713" cy="2377247"/>
          </a:xfrm>
          <a:prstGeom prst="rect">
            <a:avLst/>
          </a:prstGeom>
        </p:spPr>
      </p:pic>
      <p:pic>
        <p:nvPicPr>
          <p:cNvPr id="5" name="Picture 4"/>
          <p:cNvPicPr>
            <a:picLocks noChangeAspect="1"/>
          </p:cNvPicPr>
          <p:nvPr/>
        </p:nvPicPr>
        <p:blipFill>
          <a:blip r:embed="rId5"/>
          <a:stretch>
            <a:fillRect/>
          </a:stretch>
        </p:blipFill>
        <p:spPr>
          <a:xfrm>
            <a:off x="6901543" y="227610"/>
            <a:ext cx="4952999" cy="2424647"/>
          </a:xfrm>
          <a:prstGeom prst="rect">
            <a:avLst/>
          </a:prstGeom>
        </p:spPr>
      </p:pic>
      <p:sp>
        <p:nvSpPr>
          <p:cNvPr id="6" name="TextBox 5"/>
          <p:cNvSpPr txBox="1"/>
          <p:nvPr/>
        </p:nvSpPr>
        <p:spPr>
          <a:xfrm>
            <a:off x="4343974" y="107795"/>
            <a:ext cx="2220686" cy="830997"/>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Clean wells</a:t>
            </a:r>
          </a:p>
          <a:p>
            <a:r>
              <a:rPr lang="en-GB" sz="2400" dirty="0" smtClean="0">
                <a:latin typeface="Century Gothic" panose="020B0502020202020204" pitchFamily="34" charset="0"/>
              </a:rPr>
              <a:t>Clean water</a:t>
            </a:r>
            <a:endParaRPr lang="en-GB" sz="2400" dirty="0">
              <a:latin typeface="Century Gothic" panose="020B0502020202020204" pitchFamily="34" charset="0"/>
            </a:endParaRPr>
          </a:p>
        </p:txBody>
      </p:sp>
      <p:sp>
        <p:nvSpPr>
          <p:cNvPr id="7" name="TextBox 6"/>
          <p:cNvSpPr txBox="1"/>
          <p:nvPr/>
        </p:nvSpPr>
        <p:spPr>
          <a:xfrm>
            <a:off x="7151913" y="292462"/>
            <a:ext cx="1894690" cy="461665"/>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Educating</a:t>
            </a:r>
            <a:endParaRPr lang="en-GB" sz="2400" dirty="0">
              <a:latin typeface="Century Gothic" panose="020B0502020202020204" pitchFamily="34" charset="0"/>
            </a:endParaRPr>
          </a:p>
        </p:txBody>
      </p:sp>
      <p:pic>
        <p:nvPicPr>
          <p:cNvPr id="8" name="Picture 7"/>
          <p:cNvPicPr>
            <a:picLocks noChangeAspect="1"/>
          </p:cNvPicPr>
          <p:nvPr/>
        </p:nvPicPr>
        <p:blipFill>
          <a:blip r:embed="rId6"/>
          <a:stretch>
            <a:fillRect/>
          </a:stretch>
        </p:blipFill>
        <p:spPr>
          <a:xfrm>
            <a:off x="8599715" y="4005262"/>
            <a:ext cx="3254828" cy="2650375"/>
          </a:xfrm>
          <a:prstGeom prst="rect">
            <a:avLst/>
          </a:prstGeom>
        </p:spPr>
      </p:pic>
      <p:sp>
        <p:nvSpPr>
          <p:cNvPr id="9" name="TextBox 8"/>
          <p:cNvSpPr txBox="1"/>
          <p:nvPr/>
        </p:nvSpPr>
        <p:spPr>
          <a:xfrm>
            <a:off x="6411685" y="4005262"/>
            <a:ext cx="2013858" cy="461665"/>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Medical aid</a:t>
            </a:r>
            <a:endParaRPr lang="en-GB" sz="2400" dirty="0">
              <a:latin typeface="Century Gothic" panose="020B0502020202020204" pitchFamily="34" charset="0"/>
            </a:endParaRPr>
          </a:p>
        </p:txBody>
      </p:sp>
      <p:pic>
        <p:nvPicPr>
          <p:cNvPr id="10" name="Picture 9"/>
          <p:cNvPicPr>
            <a:picLocks noChangeAspect="1"/>
          </p:cNvPicPr>
          <p:nvPr/>
        </p:nvPicPr>
        <p:blipFill>
          <a:blip r:embed="rId7"/>
          <a:stretch>
            <a:fillRect/>
          </a:stretch>
        </p:blipFill>
        <p:spPr>
          <a:xfrm>
            <a:off x="337457" y="4005262"/>
            <a:ext cx="5606143" cy="1600200"/>
          </a:xfrm>
          <a:prstGeom prst="rect">
            <a:avLst/>
          </a:prstGeom>
        </p:spPr>
      </p:pic>
      <p:sp>
        <p:nvSpPr>
          <p:cNvPr id="11" name="TextBox 10"/>
          <p:cNvSpPr txBox="1"/>
          <p:nvPr/>
        </p:nvSpPr>
        <p:spPr>
          <a:xfrm>
            <a:off x="337457" y="5707180"/>
            <a:ext cx="4006518" cy="461665"/>
          </a:xfrm>
          <a:prstGeom prst="rect">
            <a:avLst/>
          </a:prstGeom>
          <a:solidFill>
            <a:schemeClr val="accent2">
              <a:lumMod val="40000"/>
              <a:lumOff val="60000"/>
            </a:schemeClr>
          </a:solidFill>
          <a:ln>
            <a:solidFill>
              <a:schemeClr val="accent1">
                <a:shade val="50000"/>
              </a:schemeClr>
            </a:solidFill>
          </a:ln>
        </p:spPr>
        <p:txBody>
          <a:bodyPr wrap="square" rtlCol="0">
            <a:spAutoFit/>
          </a:bodyPr>
          <a:lstStyle/>
          <a:p>
            <a:r>
              <a:rPr lang="en-GB" sz="2400" dirty="0" smtClean="0">
                <a:latin typeface="Century Gothic" panose="020B0502020202020204" pitchFamily="34" charset="0"/>
              </a:rPr>
              <a:t>Looking after the elderly</a:t>
            </a:r>
            <a:endParaRPr lang="en-GB" sz="2400" dirty="0">
              <a:latin typeface="Century Gothic" panose="020B0502020202020204" pitchFamily="34" charset="0"/>
            </a:endParaRPr>
          </a:p>
        </p:txBody>
      </p:sp>
    </p:spTree>
    <p:extLst>
      <p:ext uri="{BB962C8B-B14F-4D97-AF65-F5344CB8AC3E}">
        <p14:creationId xmlns:p14="http://schemas.microsoft.com/office/powerpoint/2010/main" val="5164081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3679371" y="1915885"/>
            <a:ext cx="5268685" cy="2351314"/>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What do we do as a school for charity?</a:t>
            </a:r>
            <a:endParaRPr lang="en-GB" sz="3200" dirty="0">
              <a:solidFill>
                <a:srgbClr val="002060"/>
              </a:solidFill>
              <a:latin typeface="Century Gothic" panose="020B0502020202020204" pitchFamily="34" charset="0"/>
            </a:endParaRPr>
          </a:p>
        </p:txBody>
      </p:sp>
      <p:pic>
        <p:nvPicPr>
          <p:cNvPr id="5" name="Picture 4"/>
          <p:cNvPicPr>
            <a:picLocks noChangeAspect="1"/>
          </p:cNvPicPr>
          <p:nvPr/>
        </p:nvPicPr>
        <p:blipFill>
          <a:blip r:embed="rId3"/>
          <a:stretch>
            <a:fillRect/>
          </a:stretch>
        </p:blipFill>
        <p:spPr>
          <a:xfrm>
            <a:off x="10515600" y="5195900"/>
            <a:ext cx="1310291" cy="1397801"/>
          </a:xfrm>
          <a:prstGeom prst="rect">
            <a:avLst/>
          </a:prstGeom>
        </p:spPr>
      </p:pic>
    </p:spTree>
    <p:extLst>
      <p:ext uri="{BB962C8B-B14F-4D97-AF65-F5344CB8AC3E}">
        <p14:creationId xmlns:p14="http://schemas.microsoft.com/office/powerpoint/2010/main" val="34197397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2982685" y="1937657"/>
            <a:ext cx="6487886" cy="2351314"/>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srgbClr val="002060"/>
                </a:solidFill>
                <a:latin typeface="Century Gothic" panose="020B0502020202020204" pitchFamily="34" charset="0"/>
              </a:rPr>
              <a:t>What could you do to raise money for charity?</a:t>
            </a:r>
            <a:endParaRPr lang="en-GB" sz="3200" dirty="0">
              <a:solidFill>
                <a:srgbClr val="002060"/>
              </a:solidFill>
              <a:latin typeface="Century Gothic" panose="020B0502020202020204" pitchFamily="34" charset="0"/>
            </a:endParaRPr>
          </a:p>
        </p:txBody>
      </p:sp>
      <p:pic>
        <p:nvPicPr>
          <p:cNvPr id="5" name="Picture 4"/>
          <p:cNvPicPr>
            <a:picLocks noChangeAspect="1"/>
          </p:cNvPicPr>
          <p:nvPr/>
        </p:nvPicPr>
        <p:blipFill>
          <a:blip r:embed="rId3"/>
          <a:stretch>
            <a:fillRect/>
          </a:stretch>
        </p:blipFill>
        <p:spPr>
          <a:xfrm>
            <a:off x="10515600" y="5195900"/>
            <a:ext cx="1310291" cy="1397801"/>
          </a:xfrm>
          <a:prstGeom prst="rect">
            <a:avLst/>
          </a:prstGeom>
        </p:spPr>
      </p:pic>
    </p:spTree>
    <p:extLst>
      <p:ext uri="{BB962C8B-B14F-4D97-AF65-F5344CB8AC3E}">
        <p14:creationId xmlns:p14="http://schemas.microsoft.com/office/powerpoint/2010/main" val="37042999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Week 6</a:t>
            </a:r>
            <a:endParaRPr lang="en-GB" dirty="0"/>
          </a:p>
        </p:txBody>
      </p:sp>
      <p:sp>
        <p:nvSpPr>
          <p:cNvPr id="3" name="Content Placeholder 2"/>
          <p:cNvSpPr>
            <a:spLocks noGrp="1"/>
          </p:cNvSpPr>
          <p:nvPr>
            <p:ph idx="1"/>
          </p:nvPr>
        </p:nvSpPr>
        <p:spPr/>
        <p:txBody>
          <a:bodyPr/>
          <a:lstStyle/>
          <a:p>
            <a:r>
              <a:rPr lang="en-GB" dirty="0" smtClean="0"/>
              <a:t>Introduction to LGBT </a:t>
            </a:r>
            <a:r>
              <a:rPr lang="en-GB" smtClean="0"/>
              <a:t>and Identity</a:t>
            </a:r>
            <a:endParaRPr lang="en-GB"/>
          </a:p>
        </p:txBody>
      </p:sp>
    </p:spTree>
    <p:extLst>
      <p:ext uri="{BB962C8B-B14F-4D97-AF65-F5344CB8AC3E}">
        <p14:creationId xmlns:p14="http://schemas.microsoft.com/office/powerpoint/2010/main" val="1262617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8AB4B1-B701-4ABD-8C44-7D3E9FCEDB69}"/>
              </a:ext>
            </a:extLst>
          </p:cNvPr>
          <p:cNvSpPr>
            <a:spLocks noGrp="1"/>
          </p:cNvSpPr>
          <p:nvPr>
            <p:ph type="title"/>
          </p:nvPr>
        </p:nvSpPr>
        <p:spPr/>
        <p:txBody>
          <a:bodyPr>
            <a:noAutofit/>
          </a:bodyPr>
          <a:lstStyle/>
          <a:p>
            <a:r>
              <a:rPr lang="en-US" sz="1350" dirty="0"/>
              <a:t>http://www.annafreud.org/what-we-do/schools-in-mind/youre-never-too-young-to-talk-mental-health/talking-mental-health-animation-teacher-toolkit/</a:t>
            </a:r>
            <a:br>
              <a:rPr lang="en-US" sz="1350" dirty="0"/>
            </a:br>
            <a:endParaRPr lang="en-US" sz="1350" dirty="0"/>
          </a:p>
        </p:txBody>
      </p:sp>
      <p:sp>
        <p:nvSpPr>
          <p:cNvPr id="3" name="Content Placeholder 2">
            <a:extLst>
              <a:ext uri="{FF2B5EF4-FFF2-40B4-BE49-F238E27FC236}">
                <a16:creationId xmlns="" xmlns:a16="http://schemas.microsoft.com/office/drawing/2014/main" id="{F7158CA6-35E2-4104-A32F-9FB87C43E589}"/>
              </a:ext>
            </a:extLst>
          </p:cNvPr>
          <p:cNvSpPr>
            <a:spLocks noGrp="1"/>
          </p:cNvSpPr>
          <p:nvPr>
            <p:ph idx="1"/>
          </p:nvPr>
        </p:nvSpPr>
        <p:spPr/>
        <p:txBody>
          <a:bodyPr/>
          <a:lstStyle/>
          <a:p>
            <a:r>
              <a:rPr lang="en-GB" dirty="0"/>
              <a:t>Watch to [</a:t>
            </a:r>
            <a:r>
              <a:rPr lang="en-US" dirty="0"/>
              <a:t>02:50]. 	</a:t>
            </a:r>
          </a:p>
          <a:p>
            <a:endParaRPr lang="en-US" dirty="0"/>
          </a:p>
        </p:txBody>
      </p:sp>
    </p:spTree>
    <p:extLst>
      <p:ext uri="{BB962C8B-B14F-4D97-AF65-F5344CB8AC3E}">
        <p14:creationId xmlns:p14="http://schemas.microsoft.com/office/powerpoint/2010/main" val="19690208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ANd9GcR2IXwG-40UHkgH6tvLpqD1ZrJAv9mIy7gfRSGcmoe3QMuKZn3b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14" y="128478"/>
            <a:ext cx="25908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14" y="3922124"/>
            <a:ext cx="3762071" cy="263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stretch>
            <a:fillRect/>
          </a:stretch>
        </p:blipFill>
        <p:spPr>
          <a:xfrm>
            <a:off x="8386958" y="4056339"/>
            <a:ext cx="3521468" cy="2503487"/>
          </a:xfrm>
          <a:prstGeom prst="rect">
            <a:avLst/>
          </a:prstGeom>
        </p:spPr>
      </p:pic>
      <p:pic>
        <p:nvPicPr>
          <p:cNvPr id="3" name="Picture 2"/>
          <p:cNvPicPr>
            <a:picLocks noChangeAspect="1"/>
          </p:cNvPicPr>
          <p:nvPr/>
        </p:nvPicPr>
        <p:blipFill>
          <a:blip r:embed="rId6"/>
          <a:stretch>
            <a:fillRect/>
          </a:stretch>
        </p:blipFill>
        <p:spPr>
          <a:xfrm>
            <a:off x="8386958" y="308920"/>
            <a:ext cx="3521468" cy="2637702"/>
          </a:xfrm>
          <a:prstGeom prst="rect">
            <a:avLst/>
          </a:prstGeom>
        </p:spPr>
      </p:pic>
      <p:pic>
        <p:nvPicPr>
          <p:cNvPr id="4" name="Picture 3"/>
          <p:cNvPicPr>
            <a:picLocks noChangeAspect="1"/>
          </p:cNvPicPr>
          <p:nvPr/>
        </p:nvPicPr>
        <p:blipFill>
          <a:blip r:embed="rId7"/>
          <a:stretch>
            <a:fillRect/>
          </a:stretch>
        </p:blipFill>
        <p:spPr>
          <a:xfrm>
            <a:off x="3762926" y="308920"/>
            <a:ext cx="3646320" cy="2734740"/>
          </a:xfrm>
          <a:prstGeom prst="rect">
            <a:avLst/>
          </a:prstGeom>
        </p:spPr>
      </p:pic>
      <p:sp>
        <p:nvSpPr>
          <p:cNvPr id="5" name="TextBox 4"/>
          <p:cNvSpPr txBox="1"/>
          <p:nvPr/>
        </p:nvSpPr>
        <p:spPr>
          <a:xfrm>
            <a:off x="4590890" y="3321959"/>
            <a:ext cx="2818356" cy="1200329"/>
          </a:xfrm>
          <a:prstGeom prst="rect">
            <a:avLst/>
          </a:prstGeom>
          <a:solidFill>
            <a:schemeClr val="accent2">
              <a:lumMod val="40000"/>
              <a:lumOff val="60000"/>
            </a:schemeClr>
          </a:solidFill>
          <a:ln>
            <a:solidFill>
              <a:schemeClr val="accent1"/>
            </a:solidFill>
          </a:ln>
        </p:spPr>
        <p:txBody>
          <a:bodyPr wrap="square" rtlCol="0">
            <a:spAutoFit/>
          </a:bodyPr>
          <a:lstStyle/>
          <a:p>
            <a:r>
              <a:rPr lang="en-GB" sz="2400" dirty="0" smtClean="0">
                <a:latin typeface="Century Gothic" panose="020B0502020202020204" pitchFamily="34" charset="0"/>
              </a:rPr>
              <a:t>What do these people have in common?</a:t>
            </a:r>
            <a:endParaRPr lang="en-GB" sz="2400" dirty="0">
              <a:latin typeface="Century Gothic" panose="020B0502020202020204" pitchFamily="34" charset="0"/>
            </a:endParaRPr>
          </a:p>
        </p:txBody>
      </p:sp>
      <p:pic>
        <p:nvPicPr>
          <p:cNvPr id="6" name="Picture 5"/>
          <p:cNvPicPr>
            <a:picLocks noChangeAspect="1"/>
          </p:cNvPicPr>
          <p:nvPr/>
        </p:nvPicPr>
        <p:blipFill>
          <a:blip r:embed="rId8"/>
          <a:stretch>
            <a:fillRect/>
          </a:stretch>
        </p:blipFill>
        <p:spPr>
          <a:xfrm>
            <a:off x="4590890" y="4674007"/>
            <a:ext cx="3116196" cy="1743075"/>
          </a:xfrm>
          <a:prstGeom prst="rect">
            <a:avLst/>
          </a:prstGeom>
        </p:spPr>
      </p:pic>
    </p:spTree>
    <p:extLst>
      <p:ext uri="{BB962C8B-B14F-4D97-AF65-F5344CB8AC3E}">
        <p14:creationId xmlns:p14="http://schemas.microsoft.com/office/powerpoint/2010/main" val="27331969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425885" y="338203"/>
            <a:ext cx="11221830" cy="2417523"/>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latin typeface="Century Gothic" panose="020B0502020202020204" pitchFamily="34" charset="0"/>
              </a:rPr>
              <a:t>Learning Outcomes:</a:t>
            </a:r>
          </a:p>
          <a:p>
            <a:pPr algn="ctr"/>
            <a:r>
              <a:rPr lang="en-GB" sz="2400" dirty="0" smtClean="0">
                <a:solidFill>
                  <a:schemeClr val="tx1"/>
                </a:solidFill>
                <a:latin typeface="Century Gothic" panose="020B0502020202020204" pitchFamily="34" charset="0"/>
              </a:rPr>
              <a:t>I will understand what LGBT means, and what an identity is.</a:t>
            </a:r>
          </a:p>
        </p:txBody>
      </p:sp>
      <p:sp>
        <p:nvSpPr>
          <p:cNvPr id="3" name="TextBox 2"/>
          <p:cNvSpPr txBox="1"/>
          <p:nvPr/>
        </p:nvSpPr>
        <p:spPr>
          <a:xfrm>
            <a:off x="425885" y="2884064"/>
            <a:ext cx="3039210" cy="1323439"/>
          </a:xfrm>
          <a:prstGeom prst="rect">
            <a:avLst/>
          </a:prstGeom>
          <a:solidFill>
            <a:schemeClr val="accent2">
              <a:lumMod val="40000"/>
              <a:lumOff val="60000"/>
            </a:schemeClr>
          </a:solidFill>
          <a:ln>
            <a:solidFill>
              <a:schemeClr val="tx1"/>
            </a:solidFill>
          </a:ln>
        </p:spPr>
        <p:txBody>
          <a:bodyPr wrap="square" rtlCol="0">
            <a:spAutoFit/>
          </a:bodyPr>
          <a:lstStyle/>
          <a:p>
            <a:r>
              <a:rPr lang="en-GB" sz="2000" dirty="0" smtClean="0">
                <a:latin typeface="Century Gothic" panose="020B0502020202020204" pitchFamily="34" charset="0"/>
              </a:rPr>
              <a:t>I can </a:t>
            </a:r>
            <a:r>
              <a:rPr lang="en-GB" sz="2000" dirty="0">
                <a:latin typeface="Century Gothic" panose="020B0502020202020204" pitchFamily="34" charset="0"/>
              </a:rPr>
              <a:t>state that LGBT stands for Lesbian, Gay, Bisexual and Transgender</a:t>
            </a:r>
            <a:r>
              <a:rPr lang="en-GB" sz="2000" dirty="0" smtClean="0">
                <a:latin typeface="Century Gothic" panose="020B0502020202020204" pitchFamily="34" charset="0"/>
              </a:rPr>
              <a:t>. </a:t>
            </a:r>
            <a:endParaRPr lang="en-GB" sz="2000" dirty="0">
              <a:latin typeface="Century Gothic" panose="020B0502020202020204" pitchFamily="34" charset="0"/>
            </a:endParaRPr>
          </a:p>
        </p:txBody>
      </p:sp>
      <p:sp>
        <p:nvSpPr>
          <p:cNvPr id="4" name="TextBox 3"/>
          <p:cNvSpPr txBox="1"/>
          <p:nvPr/>
        </p:nvSpPr>
        <p:spPr>
          <a:xfrm>
            <a:off x="4138862" y="3674119"/>
            <a:ext cx="3433011" cy="1323439"/>
          </a:xfrm>
          <a:prstGeom prst="rect">
            <a:avLst/>
          </a:prstGeom>
          <a:solidFill>
            <a:schemeClr val="accent2">
              <a:lumMod val="40000"/>
              <a:lumOff val="60000"/>
            </a:schemeClr>
          </a:solidFill>
          <a:ln>
            <a:solidFill>
              <a:schemeClr val="tx1"/>
            </a:solidFill>
          </a:ln>
        </p:spPr>
        <p:txBody>
          <a:bodyPr wrap="square" rtlCol="0">
            <a:spAutoFit/>
          </a:bodyPr>
          <a:lstStyle/>
          <a:p>
            <a:r>
              <a:rPr lang="en-GB" sz="2000" dirty="0" smtClean="0">
                <a:latin typeface="Century Gothic" panose="020B0502020202020204" pitchFamily="34" charset="0"/>
              </a:rPr>
              <a:t>I can identify/describe/explain* that we all have our own identity.</a:t>
            </a:r>
            <a:endParaRPr lang="en-GB" sz="2000" dirty="0">
              <a:latin typeface="Century Gothic" panose="020B0502020202020204" pitchFamily="34" charset="0"/>
            </a:endParaRPr>
          </a:p>
        </p:txBody>
      </p:sp>
      <p:sp>
        <p:nvSpPr>
          <p:cNvPr id="5" name="TextBox 4"/>
          <p:cNvSpPr txBox="1"/>
          <p:nvPr/>
        </p:nvSpPr>
        <p:spPr>
          <a:xfrm>
            <a:off x="8149389" y="4658612"/>
            <a:ext cx="3498326" cy="1015663"/>
          </a:xfrm>
          <a:prstGeom prst="rect">
            <a:avLst/>
          </a:prstGeom>
          <a:solidFill>
            <a:schemeClr val="accent2">
              <a:lumMod val="40000"/>
              <a:lumOff val="60000"/>
            </a:schemeClr>
          </a:solidFill>
          <a:ln>
            <a:solidFill>
              <a:schemeClr val="tx1"/>
            </a:solidFill>
          </a:ln>
        </p:spPr>
        <p:txBody>
          <a:bodyPr wrap="square" rtlCol="0">
            <a:spAutoFit/>
          </a:bodyPr>
          <a:lstStyle/>
          <a:p>
            <a:r>
              <a:rPr lang="en-GB" sz="2000" dirty="0" smtClean="0">
                <a:latin typeface="Century Gothic" panose="020B0502020202020204" pitchFamily="34" charset="0"/>
              </a:rPr>
              <a:t>I can identify/describe/explain* what my passion is. </a:t>
            </a:r>
            <a:endParaRPr lang="en-GB" sz="2000" dirty="0">
              <a:latin typeface="Century Gothic" panose="020B0502020202020204" pitchFamily="34" charset="0"/>
            </a:endParaRPr>
          </a:p>
        </p:txBody>
      </p:sp>
      <p:cxnSp>
        <p:nvCxnSpPr>
          <p:cNvPr id="7" name="Straight Arrow Connector 6"/>
          <p:cNvCxnSpPr>
            <a:endCxn id="3" idx="0"/>
          </p:cNvCxnSpPr>
          <p:nvPr/>
        </p:nvCxnSpPr>
        <p:spPr>
          <a:xfrm>
            <a:off x="1945490" y="2165684"/>
            <a:ext cx="0" cy="718380"/>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791774" y="2165684"/>
            <a:ext cx="0" cy="1508435"/>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5" idx="0"/>
          </p:cNvCxnSpPr>
          <p:nvPr/>
        </p:nvCxnSpPr>
        <p:spPr>
          <a:xfrm>
            <a:off x="9898552" y="2165684"/>
            <a:ext cx="0" cy="2492928"/>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5748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838200" y="500062"/>
            <a:ext cx="10515600" cy="1325563"/>
          </a:xfrm>
        </p:spPr>
        <p:txBody>
          <a:bodyPr/>
          <a:lstStyle/>
          <a:p>
            <a:pPr eaLnBrk="1" hangingPunct="1"/>
            <a:r>
              <a:rPr lang="en-GB" altLang="en-US" dirty="0" smtClean="0">
                <a:latin typeface="Century Gothic" panose="020B0502020202020204" pitchFamily="34" charset="0"/>
              </a:rPr>
              <a:t>L.G.B.T – what does it mean?</a:t>
            </a:r>
          </a:p>
        </p:txBody>
      </p:sp>
      <p:sp>
        <p:nvSpPr>
          <p:cNvPr id="9219" name="Content Placeholder 2"/>
          <p:cNvSpPr>
            <a:spLocks noGrp="1"/>
          </p:cNvSpPr>
          <p:nvPr>
            <p:ph idx="4294967295"/>
          </p:nvPr>
        </p:nvSpPr>
        <p:spPr/>
        <p:txBody>
          <a:bodyPr/>
          <a:lstStyle/>
          <a:p>
            <a:pPr marL="0" indent="0">
              <a:buNone/>
            </a:pPr>
            <a:r>
              <a:rPr lang="en-GB" altLang="en-US" sz="2700" dirty="0">
                <a:latin typeface="Century Gothic" panose="020B0502020202020204" pitchFamily="34" charset="0"/>
              </a:rPr>
              <a:t>Lesbian = </a:t>
            </a:r>
          </a:p>
          <a:p>
            <a:pPr marL="0" indent="0">
              <a:buNone/>
            </a:pPr>
            <a:r>
              <a:rPr lang="en-GB" altLang="en-US" sz="2700" dirty="0">
                <a:latin typeface="Century Gothic" panose="020B0502020202020204" pitchFamily="34" charset="0"/>
              </a:rPr>
              <a:t>a woman who has a sexual and emotional attraction to other women and may want a relationship with a woman.</a:t>
            </a:r>
          </a:p>
        </p:txBody>
      </p:sp>
    </p:spTree>
    <p:extLst>
      <p:ext uri="{BB962C8B-B14F-4D97-AF65-F5344CB8AC3E}">
        <p14:creationId xmlns:p14="http://schemas.microsoft.com/office/powerpoint/2010/main" val="5292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 calcmode="lin" valueType="num">
                                      <p:cBhvr additive="base">
                                        <p:cTn id="7"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p:txBody>
          <a:bodyPr/>
          <a:lstStyle/>
          <a:p>
            <a:pPr eaLnBrk="1" hangingPunct="1"/>
            <a:r>
              <a:rPr lang="en-GB" altLang="en-US" dirty="0" smtClean="0">
                <a:latin typeface="Century Gothic" panose="020B0502020202020204" pitchFamily="34" charset="0"/>
              </a:rPr>
              <a:t>L.G.B.T – what does it mean?</a:t>
            </a:r>
          </a:p>
        </p:txBody>
      </p:sp>
      <p:sp>
        <p:nvSpPr>
          <p:cNvPr id="10243" name="Content Placeholder 2"/>
          <p:cNvSpPr>
            <a:spLocks noGrp="1"/>
          </p:cNvSpPr>
          <p:nvPr>
            <p:ph idx="4294967295"/>
          </p:nvPr>
        </p:nvSpPr>
        <p:spPr/>
        <p:txBody>
          <a:bodyPr/>
          <a:lstStyle/>
          <a:p>
            <a:pPr marL="0" indent="0">
              <a:buNone/>
            </a:pPr>
            <a:r>
              <a:rPr lang="en-GB" altLang="en-US" sz="2700" dirty="0">
                <a:latin typeface="Century Gothic" panose="020B0502020202020204" pitchFamily="34" charset="0"/>
              </a:rPr>
              <a:t>Gay = </a:t>
            </a:r>
          </a:p>
          <a:p>
            <a:pPr marL="0" indent="0">
              <a:buNone/>
            </a:pPr>
            <a:r>
              <a:rPr lang="en-GB" altLang="en-US" sz="2700" dirty="0">
                <a:latin typeface="Century Gothic" panose="020B0502020202020204" pitchFamily="34" charset="0"/>
              </a:rPr>
              <a:t>a man who has a sexual and emotional attraction to another man and may want a relationship with a man.</a:t>
            </a:r>
          </a:p>
        </p:txBody>
      </p:sp>
    </p:spTree>
    <p:extLst>
      <p:ext uri="{BB962C8B-B14F-4D97-AF65-F5344CB8AC3E}">
        <p14:creationId xmlns:p14="http://schemas.microsoft.com/office/powerpoint/2010/main" val="91357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3">
                                            <p:txEl>
                                              <p:pRg st="1" end="1"/>
                                            </p:txEl>
                                          </p:spTgt>
                                        </p:tgtEl>
                                        <p:attrNameLst>
                                          <p:attrName>style.visibility</p:attrName>
                                        </p:attrNameLst>
                                      </p:cBhvr>
                                      <p:to>
                                        <p:strVal val="visible"/>
                                      </p:to>
                                    </p:set>
                                    <p:anim calcmode="lin" valueType="num">
                                      <p:cBhvr additive="base">
                                        <p:cTn id="7"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p:txBody>
          <a:bodyPr/>
          <a:lstStyle/>
          <a:p>
            <a:pPr eaLnBrk="1" hangingPunct="1"/>
            <a:r>
              <a:rPr lang="en-GB" altLang="en-US" dirty="0" smtClean="0">
                <a:latin typeface="Century Gothic" panose="020B0502020202020204" pitchFamily="34" charset="0"/>
              </a:rPr>
              <a:t>L.G.B.T – what does it mean?</a:t>
            </a:r>
          </a:p>
        </p:txBody>
      </p:sp>
      <p:sp>
        <p:nvSpPr>
          <p:cNvPr id="11267" name="Content Placeholder 2"/>
          <p:cNvSpPr>
            <a:spLocks noGrp="1"/>
          </p:cNvSpPr>
          <p:nvPr>
            <p:ph idx="4294967295"/>
          </p:nvPr>
        </p:nvSpPr>
        <p:spPr/>
        <p:txBody>
          <a:bodyPr/>
          <a:lstStyle/>
          <a:p>
            <a:pPr marL="0" indent="0">
              <a:buNone/>
            </a:pPr>
            <a:r>
              <a:rPr lang="en-GB" altLang="en-US" sz="2700" dirty="0">
                <a:latin typeface="Century Gothic" panose="020B0502020202020204" pitchFamily="34" charset="0"/>
              </a:rPr>
              <a:t>Bisexual = </a:t>
            </a:r>
          </a:p>
          <a:p>
            <a:pPr marL="0" indent="0">
              <a:buNone/>
            </a:pPr>
            <a:r>
              <a:rPr lang="en-GB" altLang="en-US" sz="2700" dirty="0">
                <a:latin typeface="Century Gothic" panose="020B0502020202020204" pitchFamily="34" charset="0"/>
              </a:rPr>
              <a:t>a person who would has a sexual and emotional attraction to both men and women and may want a relationship with either a man or a woman.</a:t>
            </a:r>
          </a:p>
        </p:txBody>
      </p:sp>
    </p:spTree>
    <p:extLst>
      <p:ext uri="{BB962C8B-B14F-4D97-AF65-F5344CB8AC3E}">
        <p14:creationId xmlns:p14="http://schemas.microsoft.com/office/powerpoint/2010/main" val="196555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 calcmode="lin" valueType="num">
                                      <p:cBhvr additive="base">
                                        <p:cTn id="7" dur="5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p:txBody>
          <a:bodyPr/>
          <a:lstStyle/>
          <a:p>
            <a:pPr eaLnBrk="1" hangingPunct="1"/>
            <a:r>
              <a:rPr lang="en-GB" altLang="en-US" dirty="0" smtClean="0">
                <a:latin typeface="Century Gothic" panose="020B0502020202020204" pitchFamily="34" charset="0"/>
              </a:rPr>
              <a:t>L.G.B.T – what does it mean?</a:t>
            </a:r>
          </a:p>
        </p:txBody>
      </p:sp>
      <p:sp>
        <p:nvSpPr>
          <p:cNvPr id="12291" name="Content Placeholder 2"/>
          <p:cNvSpPr>
            <a:spLocks noGrp="1"/>
          </p:cNvSpPr>
          <p:nvPr>
            <p:ph idx="4294967295"/>
          </p:nvPr>
        </p:nvSpPr>
        <p:spPr/>
        <p:txBody>
          <a:bodyPr/>
          <a:lstStyle/>
          <a:p>
            <a:pPr marL="0" indent="0">
              <a:buNone/>
            </a:pPr>
            <a:r>
              <a:rPr lang="en-GB" altLang="en-US" sz="2700" dirty="0">
                <a:latin typeface="Century Gothic" panose="020B0502020202020204" pitchFamily="34" charset="0"/>
              </a:rPr>
              <a:t>Transgender = </a:t>
            </a:r>
          </a:p>
          <a:p>
            <a:pPr marL="0" indent="0">
              <a:buNone/>
            </a:pPr>
            <a:r>
              <a:rPr lang="en-GB" altLang="en-US" sz="2700" dirty="0">
                <a:latin typeface="Century Gothic" panose="020B0502020202020204" pitchFamily="34" charset="0"/>
              </a:rPr>
              <a:t>"someone whose gender (feminine/masculine) identity doesn't match up with their sex (female/male)"</a:t>
            </a:r>
          </a:p>
        </p:txBody>
      </p:sp>
    </p:spTree>
    <p:extLst>
      <p:ext uri="{BB962C8B-B14F-4D97-AF65-F5344CB8AC3E}">
        <p14:creationId xmlns:p14="http://schemas.microsoft.com/office/powerpoint/2010/main" val="424065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 calcmode="lin" valueType="num">
                                      <p:cBhvr additive="base">
                                        <p:cTn id="7"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2750568" cy="782960"/>
          </a:xfrm>
          <a:ln>
            <a:solidFill>
              <a:schemeClr val="accent1"/>
            </a:solidFill>
          </a:ln>
        </p:spPr>
        <p:txBody>
          <a:bodyPr/>
          <a:lstStyle/>
          <a:p>
            <a:r>
              <a:rPr lang="en-GB" dirty="0" smtClean="0">
                <a:latin typeface="Century Gothic" panose="020B0502020202020204" pitchFamily="34" charset="0"/>
              </a:rPr>
              <a:t>Identity </a:t>
            </a:r>
            <a:endParaRPr lang="en-GB" dirty="0">
              <a:latin typeface="Century Gothic" panose="020B0502020202020204" pitchFamily="34" charset="0"/>
            </a:endParaRPr>
          </a:p>
        </p:txBody>
      </p:sp>
      <p:sp>
        <p:nvSpPr>
          <p:cNvPr id="3" name="Content Placeholder 2"/>
          <p:cNvSpPr>
            <a:spLocks noGrp="1"/>
          </p:cNvSpPr>
          <p:nvPr>
            <p:ph idx="1"/>
          </p:nvPr>
        </p:nvSpPr>
        <p:spPr>
          <a:xfrm>
            <a:off x="199327" y="1047459"/>
            <a:ext cx="8229600" cy="1080120"/>
          </a:xfrm>
          <a:ln>
            <a:solidFill>
              <a:schemeClr val="accent1"/>
            </a:solidFill>
          </a:ln>
        </p:spPr>
        <p:txBody>
          <a:bodyPr>
            <a:normAutofit/>
          </a:bodyPr>
          <a:lstStyle/>
          <a:p>
            <a:r>
              <a:rPr lang="en-GB" dirty="0">
                <a:latin typeface="Century Gothic" panose="020B0502020202020204" pitchFamily="34" charset="0"/>
              </a:rPr>
              <a:t>How do you want the world to see you?</a:t>
            </a:r>
          </a:p>
          <a:p>
            <a:r>
              <a:rPr lang="en-GB" dirty="0">
                <a:latin typeface="Century Gothic" panose="020B0502020202020204" pitchFamily="34" charset="0"/>
              </a:rPr>
              <a:t>What do you want people to think of you?</a:t>
            </a:r>
          </a:p>
        </p:txBody>
      </p:sp>
      <p:sp>
        <p:nvSpPr>
          <p:cNvPr id="4" name="TextBox 3"/>
          <p:cNvSpPr txBox="1"/>
          <p:nvPr/>
        </p:nvSpPr>
        <p:spPr>
          <a:xfrm>
            <a:off x="8360580" y="2308923"/>
            <a:ext cx="2699306" cy="3416320"/>
          </a:xfrm>
          <a:prstGeom prst="rect">
            <a:avLst/>
          </a:prstGeom>
          <a:noFill/>
          <a:ln>
            <a:solidFill>
              <a:schemeClr val="accent1"/>
            </a:solidFill>
          </a:ln>
        </p:spPr>
        <p:txBody>
          <a:bodyPr wrap="square" rtlCol="0">
            <a:spAutoFit/>
          </a:bodyPr>
          <a:lstStyle/>
          <a:p>
            <a:r>
              <a:rPr lang="en-GB" sz="2400" u="sng" dirty="0">
                <a:latin typeface="Century Gothic" panose="020B0502020202020204" pitchFamily="34" charset="0"/>
              </a:rPr>
              <a:t>Wayne Rooney:</a:t>
            </a:r>
          </a:p>
          <a:p>
            <a:r>
              <a:rPr lang="en-GB" sz="2400" dirty="0">
                <a:latin typeface="Century Gothic" panose="020B0502020202020204" pitchFamily="34" charset="0"/>
              </a:rPr>
              <a:t>Leader</a:t>
            </a:r>
          </a:p>
          <a:p>
            <a:r>
              <a:rPr lang="en-GB" sz="2400" dirty="0">
                <a:latin typeface="Century Gothic" panose="020B0502020202020204" pitchFamily="34" charset="0"/>
              </a:rPr>
              <a:t>Footballer</a:t>
            </a:r>
          </a:p>
          <a:p>
            <a:r>
              <a:rPr lang="en-GB" sz="2400" dirty="0">
                <a:latin typeface="Century Gothic" panose="020B0502020202020204" pitchFamily="34" charset="0"/>
              </a:rPr>
              <a:t>Father</a:t>
            </a:r>
          </a:p>
          <a:p>
            <a:r>
              <a:rPr lang="en-GB" sz="2400" dirty="0">
                <a:latin typeface="Century Gothic" panose="020B0502020202020204" pitchFamily="34" charset="0"/>
              </a:rPr>
              <a:t>Husband</a:t>
            </a:r>
          </a:p>
          <a:p>
            <a:r>
              <a:rPr lang="en-GB" sz="2400" dirty="0">
                <a:latin typeface="Century Gothic" panose="020B0502020202020204" pitchFamily="34" charset="0"/>
              </a:rPr>
              <a:t>Role model</a:t>
            </a:r>
          </a:p>
          <a:p>
            <a:r>
              <a:rPr lang="en-GB" sz="2400" dirty="0">
                <a:latin typeface="Century Gothic" panose="020B0502020202020204" pitchFamily="34" charset="0"/>
              </a:rPr>
              <a:t>Football fan</a:t>
            </a:r>
          </a:p>
          <a:p>
            <a:r>
              <a:rPr lang="en-GB" sz="2400" dirty="0">
                <a:latin typeface="Century Gothic" panose="020B0502020202020204" pitchFamily="34" charset="0"/>
              </a:rPr>
              <a:t>Hard worker</a:t>
            </a:r>
          </a:p>
          <a:p>
            <a:r>
              <a:rPr lang="en-GB" sz="2400" dirty="0">
                <a:latin typeface="Century Gothic" panose="020B0502020202020204" pitchFamily="34" charset="0"/>
              </a:rPr>
              <a:t>Angry </a:t>
            </a:r>
          </a:p>
        </p:txBody>
      </p:sp>
      <p:sp>
        <p:nvSpPr>
          <p:cNvPr id="5" name="TextBox 4"/>
          <p:cNvSpPr txBox="1"/>
          <p:nvPr/>
        </p:nvSpPr>
        <p:spPr>
          <a:xfrm>
            <a:off x="4314127" y="2348497"/>
            <a:ext cx="3678934" cy="2677656"/>
          </a:xfrm>
          <a:prstGeom prst="rect">
            <a:avLst/>
          </a:prstGeom>
          <a:noFill/>
          <a:ln>
            <a:solidFill>
              <a:srgbClr val="C00000"/>
            </a:solidFill>
          </a:ln>
        </p:spPr>
        <p:txBody>
          <a:bodyPr wrap="square" rtlCol="0">
            <a:spAutoFit/>
          </a:bodyPr>
          <a:lstStyle/>
          <a:p>
            <a:r>
              <a:rPr lang="en-GB" sz="2400" dirty="0">
                <a:latin typeface="Century Gothic" panose="020B0502020202020204" pitchFamily="34" charset="0"/>
              </a:rPr>
              <a:t>Wayne Rooney </a:t>
            </a:r>
            <a:r>
              <a:rPr lang="en-GB" sz="2400" dirty="0" smtClean="0">
                <a:latin typeface="Century Gothic" panose="020B0502020202020204" pitchFamily="34" charset="0"/>
              </a:rPr>
              <a:t>is </a:t>
            </a:r>
            <a:r>
              <a:rPr lang="en-GB" sz="2400" dirty="0">
                <a:latin typeface="Century Gothic" panose="020B0502020202020204" pitchFamily="34" charset="0"/>
              </a:rPr>
              <a:t>famous and </a:t>
            </a:r>
            <a:r>
              <a:rPr lang="en-GB" sz="2400" dirty="0" smtClean="0">
                <a:latin typeface="Century Gothic" panose="020B0502020202020204" pitchFamily="34" charset="0"/>
              </a:rPr>
              <a:t>has an identity the public has made for him. </a:t>
            </a:r>
            <a:endParaRPr lang="en-GB" sz="2400" dirty="0">
              <a:latin typeface="Century Gothic" panose="020B0502020202020204" pitchFamily="34" charset="0"/>
            </a:endParaRPr>
          </a:p>
          <a:p>
            <a:endParaRPr lang="en-GB" sz="2400" dirty="0">
              <a:latin typeface="Century Gothic" panose="020B0502020202020204" pitchFamily="34" charset="0"/>
            </a:endParaRPr>
          </a:p>
          <a:p>
            <a:r>
              <a:rPr lang="en-GB" sz="2400" dirty="0">
                <a:latin typeface="Century Gothic" panose="020B0502020202020204" pitchFamily="34" charset="0"/>
              </a:rPr>
              <a:t>Can you add anything else to their identity?</a:t>
            </a:r>
          </a:p>
        </p:txBody>
      </p:sp>
      <p:pic>
        <p:nvPicPr>
          <p:cNvPr id="6" name="Picture 5"/>
          <p:cNvPicPr>
            <a:picLocks noChangeAspect="1"/>
          </p:cNvPicPr>
          <p:nvPr/>
        </p:nvPicPr>
        <p:blipFill>
          <a:blip r:embed="rId2"/>
          <a:stretch>
            <a:fillRect/>
          </a:stretch>
        </p:blipFill>
        <p:spPr>
          <a:xfrm>
            <a:off x="199327" y="2275446"/>
            <a:ext cx="3893702" cy="2302688"/>
          </a:xfrm>
          <a:prstGeom prst="rect">
            <a:avLst/>
          </a:prstGeom>
        </p:spPr>
      </p:pic>
    </p:spTree>
    <p:extLst>
      <p:ext uri="{BB962C8B-B14F-4D97-AF65-F5344CB8AC3E}">
        <p14:creationId xmlns:p14="http://schemas.microsoft.com/office/powerpoint/2010/main" val="151395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 calcmode="lin" valueType="num">
                                      <p:cBhvr additive="base">
                                        <p:cTn id="2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88640"/>
            <a:ext cx="8229600" cy="850106"/>
          </a:xfrm>
        </p:spPr>
        <p:txBody>
          <a:bodyPr/>
          <a:lstStyle/>
          <a:p>
            <a:r>
              <a:rPr lang="en-GB" dirty="0" smtClean="0">
                <a:latin typeface="Century Gothic" panose="020B0502020202020204" pitchFamily="34" charset="0"/>
              </a:rPr>
              <a:t>Your Identity</a:t>
            </a:r>
            <a:endParaRPr lang="en-GB" dirty="0">
              <a:latin typeface="Century Gothic" panose="020B0502020202020204" pitchFamily="34" charset="0"/>
            </a:endParaRPr>
          </a:p>
        </p:txBody>
      </p:sp>
      <p:sp>
        <p:nvSpPr>
          <p:cNvPr id="3" name="Content Placeholder 2"/>
          <p:cNvSpPr>
            <a:spLocks noGrp="1"/>
          </p:cNvSpPr>
          <p:nvPr>
            <p:ph idx="1"/>
          </p:nvPr>
        </p:nvSpPr>
        <p:spPr>
          <a:xfrm>
            <a:off x="566057" y="1196753"/>
            <a:ext cx="9655087" cy="2809189"/>
          </a:xfrm>
        </p:spPr>
        <p:txBody>
          <a:bodyPr>
            <a:noAutofit/>
          </a:bodyPr>
          <a:lstStyle/>
          <a:p>
            <a:r>
              <a:rPr lang="en-GB" sz="3200" dirty="0" smtClean="0">
                <a:latin typeface="Century Gothic" panose="020B0502020202020204" pitchFamily="34" charset="0"/>
              </a:rPr>
              <a:t>Think about Wayne Rooney’s identity?</a:t>
            </a:r>
          </a:p>
          <a:p>
            <a:r>
              <a:rPr lang="en-GB" sz="3200" dirty="0" smtClean="0">
                <a:latin typeface="Century Gothic" panose="020B0502020202020204" pitchFamily="34" charset="0"/>
              </a:rPr>
              <a:t>Make a list of your own identity factors. Does this list help?</a:t>
            </a:r>
          </a:p>
          <a:p>
            <a:r>
              <a:rPr lang="en-GB" sz="3200" dirty="0" smtClean="0">
                <a:latin typeface="Century Gothic" panose="020B0502020202020204" pitchFamily="34" charset="0"/>
              </a:rPr>
              <a:t>Good student, hard worker, brother, sister….</a:t>
            </a:r>
          </a:p>
        </p:txBody>
      </p:sp>
    </p:spTree>
    <p:extLst>
      <p:ext uri="{BB962C8B-B14F-4D97-AF65-F5344CB8AC3E}">
        <p14:creationId xmlns:p14="http://schemas.microsoft.com/office/powerpoint/2010/main" val="19834457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87553"/>
            <a:ext cx="5355772" cy="850106"/>
          </a:xfrm>
        </p:spPr>
        <p:txBody>
          <a:bodyPr>
            <a:normAutofit/>
          </a:bodyPr>
          <a:lstStyle/>
          <a:p>
            <a:r>
              <a:rPr lang="en-GB" dirty="0" smtClean="0">
                <a:latin typeface="Century Gothic" panose="020B0502020202020204" pitchFamily="34" charset="0"/>
              </a:rPr>
              <a:t>Identity Template:</a:t>
            </a:r>
            <a:endParaRPr lang="en-GB" dirty="0">
              <a:latin typeface="Century Gothic" panose="020B0502020202020204"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760" y="1412777"/>
            <a:ext cx="4115544" cy="4609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6227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944" y="232183"/>
            <a:ext cx="8229600" cy="634082"/>
          </a:xfrm>
        </p:spPr>
        <p:txBody>
          <a:bodyPr>
            <a:normAutofit fontScale="90000"/>
          </a:bodyPr>
          <a:lstStyle/>
          <a:p>
            <a:r>
              <a:rPr lang="en-GB" dirty="0" smtClean="0">
                <a:latin typeface="Century Gothic" panose="020B0502020202020204" pitchFamily="34" charset="0"/>
              </a:rPr>
              <a:t>True or False?</a:t>
            </a:r>
            <a:endParaRPr lang="en-GB" dirty="0">
              <a:latin typeface="Century Gothic" panose="020B0502020202020204" pitchFamily="34" charset="0"/>
            </a:endParaRPr>
          </a:p>
        </p:txBody>
      </p:sp>
      <p:sp>
        <p:nvSpPr>
          <p:cNvPr id="3" name="Content Placeholder 2"/>
          <p:cNvSpPr>
            <a:spLocks noGrp="1"/>
          </p:cNvSpPr>
          <p:nvPr>
            <p:ph idx="1"/>
          </p:nvPr>
        </p:nvSpPr>
        <p:spPr>
          <a:xfrm>
            <a:off x="402230" y="1126435"/>
            <a:ext cx="9818914" cy="5217443"/>
          </a:xfrm>
        </p:spPr>
        <p:txBody>
          <a:bodyPr>
            <a:normAutofit/>
          </a:bodyPr>
          <a:lstStyle/>
          <a:p>
            <a:r>
              <a:rPr lang="en-GB" dirty="0" smtClean="0">
                <a:latin typeface="Century Gothic" panose="020B0502020202020204" pitchFamily="34" charset="0"/>
              </a:rPr>
              <a:t>The following statements are Laws in different countries, or are they?</a:t>
            </a:r>
          </a:p>
          <a:p>
            <a:pPr marL="514350" indent="-514350">
              <a:buFont typeface="+mj-lt"/>
              <a:buAutoNum type="arabicPeriod"/>
            </a:pPr>
            <a:r>
              <a:rPr lang="en-GB" dirty="0" smtClean="0">
                <a:latin typeface="Century Gothic" panose="020B0502020202020204" pitchFamily="34" charset="0"/>
              </a:rPr>
              <a:t>In Florida, unmarried women who parachute on Sundays can be jailed.</a:t>
            </a:r>
          </a:p>
          <a:p>
            <a:pPr marL="514350" indent="-514350">
              <a:buFont typeface="+mj-lt"/>
              <a:buAutoNum type="arabicPeriod"/>
            </a:pPr>
            <a:r>
              <a:rPr lang="en-GB" dirty="0" smtClean="0">
                <a:latin typeface="Century Gothic" panose="020B0502020202020204" pitchFamily="34" charset="0"/>
              </a:rPr>
              <a:t>It </a:t>
            </a:r>
            <a:r>
              <a:rPr lang="en-GB" dirty="0">
                <a:latin typeface="Century Gothic" panose="020B0502020202020204" pitchFamily="34" charset="0"/>
              </a:rPr>
              <a:t>England, it is an act of treason to place a postage stamp bearing the British monarch upside </a:t>
            </a:r>
            <a:r>
              <a:rPr lang="en-GB" dirty="0" smtClean="0">
                <a:latin typeface="Century Gothic" panose="020B0502020202020204" pitchFamily="34" charset="0"/>
              </a:rPr>
              <a:t>down.</a:t>
            </a:r>
          </a:p>
          <a:p>
            <a:pPr marL="514350" indent="-514350">
              <a:buFont typeface="+mj-lt"/>
              <a:buAutoNum type="arabicPeriod"/>
            </a:pPr>
            <a:r>
              <a:rPr lang="en-GB" dirty="0">
                <a:latin typeface="Century Gothic" panose="020B0502020202020204" pitchFamily="34" charset="0"/>
              </a:rPr>
              <a:t>In Victoria Australia, only a licensed electrician is allowed to change a </a:t>
            </a:r>
            <a:r>
              <a:rPr lang="en-GB" dirty="0" err="1" smtClean="0">
                <a:latin typeface="Century Gothic" panose="020B0502020202020204" pitchFamily="34" charset="0"/>
              </a:rPr>
              <a:t>lightbulb</a:t>
            </a:r>
            <a:r>
              <a:rPr lang="en-GB" dirty="0" smtClean="0">
                <a:latin typeface="Century Gothic" panose="020B0502020202020204" pitchFamily="34" charset="0"/>
              </a:rPr>
              <a:t>.</a:t>
            </a:r>
          </a:p>
          <a:p>
            <a:pPr marL="514350" indent="-514350">
              <a:buFont typeface="+mj-lt"/>
              <a:buAutoNum type="arabicPeriod"/>
            </a:pPr>
            <a:r>
              <a:rPr lang="en-GB" dirty="0">
                <a:latin typeface="Century Gothic" panose="020B0502020202020204" pitchFamily="34" charset="0"/>
              </a:rPr>
              <a:t>Karate films were banned in Iraq in 1979</a:t>
            </a:r>
            <a:r>
              <a:rPr lang="en-GB" dirty="0" smtClean="0">
                <a:latin typeface="Century Gothic" panose="020B0502020202020204" pitchFamily="34" charset="0"/>
              </a:rPr>
              <a:t>.</a:t>
            </a:r>
          </a:p>
          <a:p>
            <a:pPr marL="0" indent="0">
              <a:buNone/>
            </a:pPr>
            <a:r>
              <a:rPr lang="en-GB" dirty="0" smtClean="0">
                <a:latin typeface="Century Gothic" panose="020B0502020202020204" pitchFamily="34" charset="0"/>
              </a:rPr>
              <a:t>All true!!</a:t>
            </a:r>
            <a:endParaRPr lang="en-GB" dirty="0">
              <a:latin typeface="Century Gothic" panose="020B0502020202020204" pitchFamily="34" charset="0"/>
            </a:endParaRPr>
          </a:p>
        </p:txBody>
      </p:sp>
    </p:spTree>
    <p:extLst>
      <p:ext uri="{BB962C8B-B14F-4D97-AF65-F5344CB8AC3E}">
        <p14:creationId xmlns:p14="http://schemas.microsoft.com/office/powerpoint/2010/main" val="316466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47C902-26C3-4365-BDC6-0BAEBC84CC4F}"/>
              </a:ext>
            </a:extLst>
          </p:cNvPr>
          <p:cNvSpPr>
            <a:spLocks noGrp="1"/>
          </p:cNvSpPr>
          <p:nvPr>
            <p:ph type="title"/>
          </p:nvPr>
        </p:nvSpPr>
        <p:spPr/>
        <p:txBody>
          <a:bodyPr/>
          <a:lstStyle/>
          <a:p>
            <a:pPr algn="ctr"/>
            <a:r>
              <a:rPr lang="en-GB" dirty="0">
                <a:solidFill>
                  <a:srgbClr val="002060"/>
                </a:solidFill>
              </a:rPr>
              <a:t>Discussion</a:t>
            </a:r>
            <a:endParaRPr lang="en-US" dirty="0">
              <a:solidFill>
                <a:srgbClr val="002060"/>
              </a:solidFill>
            </a:endParaRPr>
          </a:p>
        </p:txBody>
      </p:sp>
      <p:sp>
        <p:nvSpPr>
          <p:cNvPr id="3" name="Content Placeholder 2">
            <a:extLst>
              <a:ext uri="{FF2B5EF4-FFF2-40B4-BE49-F238E27FC236}">
                <a16:creationId xmlns="" xmlns:a16="http://schemas.microsoft.com/office/drawing/2014/main" id="{45305AC8-6123-4E4B-9510-AA66B7D79C96}"/>
              </a:ext>
            </a:extLst>
          </p:cNvPr>
          <p:cNvSpPr>
            <a:spLocks noGrp="1"/>
          </p:cNvSpPr>
          <p:nvPr>
            <p:ph idx="1"/>
          </p:nvPr>
        </p:nvSpPr>
        <p:spPr/>
        <p:txBody>
          <a:bodyPr/>
          <a:lstStyle/>
          <a:p>
            <a:r>
              <a:rPr lang="en-GB" b="1" dirty="0">
                <a:solidFill>
                  <a:srgbClr val="0070C0"/>
                </a:solidFill>
              </a:rPr>
              <a:t>What did you notice in the animation?</a:t>
            </a:r>
          </a:p>
          <a:p>
            <a:r>
              <a:rPr lang="en-GB" b="1" dirty="0">
                <a:solidFill>
                  <a:srgbClr val="0070C0"/>
                </a:solidFill>
              </a:rPr>
              <a:t>*</a:t>
            </a:r>
          </a:p>
          <a:p>
            <a:r>
              <a:rPr lang="en-GB" b="1" dirty="0">
                <a:solidFill>
                  <a:srgbClr val="0070C0"/>
                </a:solidFill>
              </a:rPr>
              <a:t>*</a:t>
            </a:r>
          </a:p>
          <a:p>
            <a:r>
              <a:rPr lang="en-GB" b="1" dirty="0">
                <a:solidFill>
                  <a:srgbClr val="0070C0"/>
                </a:solidFill>
              </a:rPr>
              <a:t>*</a:t>
            </a:r>
          </a:p>
          <a:p>
            <a:r>
              <a:rPr lang="en-GB" b="1" dirty="0">
                <a:solidFill>
                  <a:srgbClr val="0070C0"/>
                </a:solidFill>
              </a:rPr>
              <a:t>‘Small everyday feelings’ – what are these?</a:t>
            </a:r>
          </a:p>
          <a:p>
            <a:endParaRPr lang="en-GB" b="1" dirty="0">
              <a:solidFill>
                <a:srgbClr val="0070C0"/>
              </a:solidFill>
            </a:endParaRPr>
          </a:p>
          <a:p>
            <a:r>
              <a:rPr lang="en-GB" b="1" dirty="0">
                <a:solidFill>
                  <a:srgbClr val="0070C0"/>
                </a:solidFill>
              </a:rPr>
              <a:t>Are there any other examples that you can give? </a:t>
            </a:r>
          </a:p>
          <a:p>
            <a:endParaRPr lang="en-US" b="1" dirty="0">
              <a:solidFill>
                <a:srgbClr val="0070C0"/>
              </a:solidFill>
            </a:endParaRPr>
          </a:p>
        </p:txBody>
      </p:sp>
      <p:sp>
        <p:nvSpPr>
          <p:cNvPr id="4" name="Slide Number Placeholder 3">
            <a:extLst>
              <a:ext uri="{FF2B5EF4-FFF2-40B4-BE49-F238E27FC236}">
                <a16:creationId xmlns="" xmlns:a16="http://schemas.microsoft.com/office/drawing/2014/main" id="{758821A8-5CC7-44EC-8383-36525E2A0CB3}"/>
              </a:ext>
            </a:extLst>
          </p:cNvPr>
          <p:cNvSpPr>
            <a:spLocks noGrp="1"/>
          </p:cNvSpPr>
          <p:nvPr>
            <p:ph type="sldNum" sz="quarter" idx="12"/>
          </p:nvPr>
        </p:nvSpPr>
        <p:spPr/>
        <p:txBody>
          <a:bodyPr/>
          <a:lstStyle/>
          <a:p>
            <a:fld id="{4FAB73BC-B049-4115-A692-8D63A059BFB8}" type="slidenum">
              <a:rPr lang="en-US" smtClean="0"/>
              <a:pPr/>
              <a:t>9</a:t>
            </a:fld>
            <a:endParaRPr lang="en-US" dirty="0"/>
          </a:p>
        </p:txBody>
      </p:sp>
    </p:spTree>
    <p:extLst>
      <p:ext uri="{BB962C8B-B14F-4D97-AF65-F5344CB8AC3E}">
        <p14:creationId xmlns:p14="http://schemas.microsoft.com/office/powerpoint/2010/main" val="39457861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74638"/>
            <a:ext cx="8229600" cy="922114"/>
          </a:xfrm>
        </p:spPr>
        <p:txBody>
          <a:bodyPr/>
          <a:lstStyle/>
          <a:p>
            <a:r>
              <a:rPr lang="en-GB" dirty="0" smtClean="0">
                <a:latin typeface="Century Gothic" panose="020B0502020202020204" pitchFamily="34" charset="0"/>
              </a:rPr>
              <a:t>Lesbian and Gay Weddings</a:t>
            </a:r>
            <a:endParaRPr lang="en-GB" dirty="0">
              <a:latin typeface="Century Gothic" panose="020B0502020202020204" pitchFamily="34" charset="0"/>
            </a:endParaRPr>
          </a:p>
        </p:txBody>
      </p:sp>
      <p:sp>
        <p:nvSpPr>
          <p:cNvPr id="4" name="Content Placeholder 3"/>
          <p:cNvSpPr>
            <a:spLocks noGrp="1"/>
          </p:cNvSpPr>
          <p:nvPr>
            <p:ph idx="1"/>
          </p:nvPr>
        </p:nvSpPr>
        <p:spPr>
          <a:xfrm>
            <a:off x="457200" y="1406083"/>
            <a:ext cx="11277600" cy="4525963"/>
          </a:xfrm>
        </p:spPr>
        <p:txBody>
          <a:bodyPr>
            <a:normAutofit/>
          </a:bodyPr>
          <a:lstStyle/>
          <a:p>
            <a:r>
              <a:rPr lang="en-GB" dirty="0" smtClean="0">
                <a:latin typeface="Century Gothic" panose="020B0502020202020204" pitchFamily="34" charset="0"/>
              </a:rPr>
              <a:t>Law </a:t>
            </a:r>
            <a:r>
              <a:rPr lang="en-GB" dirty="0">
                <a:latin typeface="Century Gothic" panose="020B0502020202020204" pitchFamily="34" charset="0"/>
              </a:rPr>
              <a:t>to allow same-sex marriage in England and Wales was passed by the Parliament of the United Kingdom in July 2013 and came into force on 13 March 2014, and the first same-sex marriages took place on 29 March 2014</a:t>
            </a:r>
            <a:r>
              <a:rPr lang="en-GB" dirty="0" smtClean="0">
                <a:latin typeface="Century Gothic" panose="020B0502020202020204" pitchFamily="34" charset="0"/>
              </a:rPr>
              <a:t>.</a:t>
            </a:r>
          </a:p>
          <a:p>
            <a:r>
              <a:rPr lang="en-GB" dirty="0" smtClean="0">
                <a:latin typeface="Century Gothic" panose="020B0502020202020204" pitchFamily="34" charset="0"/>
              </a:rPr>
              <a:t>Law </a:t>
            </a:r>
            <a:r>
              <a:rPr lang="en-GB" dirty="0">
                <a:latin typeface="Century Gothic" panose="020B0502020202020204" pitchFamily="34" charset="0"/>
              </a:rPr>
              <a:t>to allow same-sex marriage in Scotland was passed by the Scottish Parliament in February </a:t>
            </a:r>
            <a:r>
              <a:rPr lang="en-GB" dirty="0" smtClean="0">
                <a:latin typeface="Century Gothic" panose="020B0502020202020204" pitchFamily="34" charset="0"/>
              </a:rPr>
              <a:t>2014. </a:t>
            </a:r>
            <a:r>
              <a:rPr lang="en-GB" dirty="0">
                <a:latin typeface="Century Gothic" panose="020B0502020202020204" pitchFamily="34" charset="0"/>
              </a:rPr>
              <a:t>The first same-sex marriages are expected to occur in Autumn 2014</a:t>
            </a:r>
            <a:r>
              <a:rPr lang="en-GB" dirty="0" smtClean="0">
                <a:latin typeface="Century Gothic" panose="020B0502020202020204" pitchFamily="34" charset="0"/>
              </a:rPr>
              <a:t>.</a:t>
            </a:r>
          </a:p>
          <a:p>
            <a:r>
              <a:rPr lang="en-GB" dirty="0" smtClean="0">
                <a:latin typeface="Century Gothic" panose="020B0502020202020204" pitchFamily="34" charset="0"/>
              </a:rPr>
              <a:t>The </a:t>
            </a:r>
            <a:r>
              <a:rPr lang="en-GB" dirty="0">
                <a:latin typeface="Century Gothic" panose="020B0502020202020204" pitchFamily="34" charset="0"/>
              </a:rPr>
              <a:t>Northern Ireland Executive has stated that it does not intend to introduce </a:t>
            </a:r>
            <a:r>
              <a:rPr lang="en-GB" dirty="0" smtClean="0">
                <a:latin typeface="Century Gothic" panose="020B0502020202020204" pitchFamily="34" charset="0"/>
              </a:rPr>
              <a:t>law </a:t>
            </a:r>
            <a:r>
              <a:rPr lang="en-GB" dirty="0">
                <a:latin typeface="Century Gothic" panose="020B0502020202020204" pitchFamily="34" charset="0"/>
              </a:rPr>
              <a:t>allowing for same-sex marriage in Northern Ireland. </a:t>
            </a:r>
          </a:p>
        </p:txBody>
      </p:sp>
    </p:spTree>
    <p:extLst>
      <p:ext uri="{BB962C8B-B14F-4D97-AF65-F5344CB8AC3E}">
        <p14:creationId xmlns:p14="http://schemas.microsoft.com/office/powerpoint/2010/main" val="35729982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62074"/>
          </a:xfrm>
        </p:spPr>
        <p:txBody>
          <a:bodyPr>
            <a:normAutofit fontScale="90000"/>
          </a:bodyPr>
          <a:lstStyle/>
          <a:p>
            <a:r>
              <a:rPr lang="en-GB" dirty="0" smtClean="0">
                <a:latin typeface="Century Gothic" panose="020B0502020202020204" pitchFamily="34" charset="0"/>
              </a:rPr>
              <a:t>What do you think?</a:t>
            </a:r>
            <a:endParaRPr lang="en-GB" dirty="0">
              <a:latin typeface="Century Gothic" panose="020B0502020202020204" pitchFamily="34" charset="0"/>
            </a:endParaRPr>
          </a:p>
        </p:txBody>
      </p:sp>
      <p:sp>
        <p:nvSpPr>
          <p:cNvPr id="3" name="Content Placeholder 2"/>
          <p:cNvSpPr>
            <a:spLocks noGrp="1"/>
          </p:cNvSpPr>
          <p:nvPr>
            <p:ph idx="1"/>
          </p:nvPr>
        </p:nvSpPr>
        <p:spPr>
          <a:xfrm>
            <a:off x="1189112" y="1115548"/>
            <a:ext cx="9460227" cy="2736304"/>
          </a:xfrm>
        </p:spPr>
        <p:txBody>
          <a:bodyPr>
            <a:normAutofit/>
          </a:bodyPr>
          <a:lstStyle/>
          <a:p>
            <a:r>
              <a:rPr lang="en-GB" sz="3200" dirty="0" smtClean="0">
                <a:latin typeface="Century Gothic" panose="020B0502020202020204" pitchFamily="34" charset="0"/>
              </a:rPr>
              <a:t>The UK was one of the first 16 countries to allow same sex marriage.</a:t>
            </a:r>
          </a:p>
          <a:p>
            <a:r>
              <a:rPr lang="en-GB" sz="3200" dirty="0" smtClean="0">
                <a:latin typeface="Century Gothic" panose="020B0502020202020204" pitchFamily="34" charset="0"/>
              </a:rPr>
              <a:t>Some countries totally refuse it, imagine how you would feel if a passion of yours was refused??</a:t>
            </a:r>
            <a:endParaRPr lang="en-GB" sz="3200" dirty="0">
              <a:latin typeface="Century Gothic" panose="020B0502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112" y="4130689"/>
            <a:ext cx="1584176"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840" y="4280869"/>
            <a:ext cx="1761927" cy="143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829" y="4239716"/>
            <a:ext cx="2035419" cy="1518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5040" y="4130689"/>
            <a:ext cx="1872208"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8845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Century Gothic" panose="020B0502020202020204" pitchFamily="34" charset="0"/>
              </a:rPr>
              <a:t>What is your passion?</a:t>
            </a:r>
            <a:endParaRPr lang="en-GB" dirty="0">
              <a:latin typeface="Century Gothic" panose="020B0502020202020204" pitchFamily="34" charset="0"/>
            </a:endParaRPr>
          </a:p>
        </p:txBody>
      </p:sp>
      <p:sp>
        <p:nvSpPr>
          <p:cNvPr id="3" name="Content Placeholder 2"/>
          <p:cNvSpPr>
            <a:spLocks noGrp="1"/>
          </p:cNvSpPr>
          <p:nvPr>
            <p:ph idx="1"/>
          </p:nvPr>
        </p:nvSpPr>
        <p:spPr>
          <a:xfrm>
            <a:off x="1023257" y="1690688"/>
            <a:ext cx="8229600" cy="2404864"/>
          </a:xfrm>
        </p:spPr>
        <p:txBody>
          <a:bodyPr>
            <a:normAutofit/>
          </a:bodyPr>
          <a:lstStyle/>
          <a:p>
            <a:r>
              <a:rPr lang="en-GB" sz="3200" dirty="0" smtClean="0">
                <a:latin typeface="Century Gothic" panose="020B0502020202020204" pitchFamily="34" charset="0"/>
              </a:rPr>
              <a:t>It took gay and lesbian couples many years to be able to marry.</a:t>
            </a:r>
          </a:p>
          <a:p>
            <a:r>
              <a:rPr lang="en-GB" sz="3200" dirty="0" smtClean="0">
                <a:latin typeface="Century Gothic" panose="020B0502020202020204" pitchFamily="34" charset="0"/>
              </a:rPr>
              <a:t>How would you convince others that your passion is worth making a law??</a:t>
            </a:r>
            <a:endParaRPr lang="en-GB" sz="3200" dirty="0">
              <a:latin typeface="Century Gothic" panose="020B0502020202020204" pitchFamily="34" charset="0"/>
            </a:endParaRPr>
          </a:p>
        </p:txBody>
      </p:sp>
    </p:spTree>
    <p:extLst>
      <p:ext uri="{BB962C8B-B14F-4D97-AF65-F5344CB8AC3E}">
        <p14:creationId xmlns:p14="http://schemas.microsoft.com/office/powerpoint/2010/main" val="88443923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0468" y="116632"/>
            <a:ext cx="4392488" cy="646331"/>
          </a:xfrm>
          <a:prstGeom prst="rect">
            <a:avLst/>
          </a:prstGeom>
          <a:noFill/>
          <a:ln>
            <a:solidFill>
              <a:schemeClr val="accent1"/>
            </a:solidFill>
          </a:ln>
        </p:spPr>
        <p:txBody>
          <a:bodyPr wrap="square" rtlCol="0">
            <a:spAutoFit/>
          </a:bodyPr>
          <a:lstStyle/>
          <a:p>
            <a:r>
              <a:rPr lang="en-GB" dirty="0"/>
              <a:t>My passion is:_________________________</a:t>
            </a:r>
          </a:p>
          <a:p>
            <a:r>
              <a:rPr lang="en-GB" dirty="0"/>
              <a:t>____________________________________</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950" y="56546"/>
            <a:ext cx="459105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55474" y="1001053"/>
            <a:ext cx="7353060" cy="461665"/>
          </a:xfrm>
          <a:prstGeom prst="rect">
            <a:avLst/>
          </a:prstGeom>
          <a:noFill/>
          <a:ln>
            <a:solidFill>
              <a:srgbClr val="FF0000"/>
            </a:solidFill>
          </a:ln>
        </p:spPr>
        <p:txBody>
          <a:bodyPr wrap="square" rtlCol="0">
            <a:spAutoFit/>
          </a:bodyPr>
          <a:lstStyle/>
          <a:p>
            <a:r>
              <a:rPr lang="en-GB" sz="2400" dirty="0">
                <a:latin typeface="Century Gothic" panose="020B0502020202020204" pitchFamily="34" charset="0"/>
              </a:rPr>
              <a:t>5 reasons why my passion should be the law!</a:t>
            </a:r>
          </a:p>
        </p:txBody>
      </p:sp>
      <p:sp>
        <p:nvSpPr>
          <p:cNvPr id="6" name="TextBox 5"/>
          <p:cNvSpPr txBox="1"/>
          <p:nvPr/>
        </p:nvSpPr>
        <p:spPr>
          <a:xfrm>
            <a:off x="1991544" y="1700809"/>
            <a:ext cx="8280920" cy="4247317"/>
          </a:xfrm>
          <a:prstGeom prst="rect">
            <a:avLst/>
          </a:prstGeom>
          <a:noFill/>
          <a:ln>
            <a:solidFill>
              <a:srgbClr val="FF0000"/>
            </a:solidFill>
          </a:ln>
        </p:spPr>
        <p:txBody>
          <a:bodyPr wrap="square" rtlCol="0">
            <a:spAutoFit/>
          </a:bodyPr>
          <a:lstStyle/>
          <a:p>
            <a:pPr marL="342900" indent="-342900">
              <a:buFont typeface="+mj-lt"/>
              <a:buAutoNum type="arabicPeriod"/>
            </a:pPr>
            <a:r>
              <a:rPr lang="en-GB" dirty="0"/>
              <a:t>_________________________________________________________________________________________________________________________________________________________________________________________________________</a:t>
            </a:r>
          </a:p>
          <a:p>
            <a:pPr marL="342900" indent="-342900">
              <a:buFont typeface="+mj-lt"/>
              <a:buAutoNum type="arabicPeriod"/>
            </a:pPr>
            <a:r>
              <a:rPr lang="en-GB" dirty="0"/>
              <a:t>_________________________________________________________________________________________________________________________________________________________________________________________________________</a:t>
            </a:r>
          </a:p>
          <a:p>
            <a:pPr marL="342900" indent="-342900">
              <a:buFont typeface="+mj-lt"/>
              <a:buAutoNum type="arabicPeriod"/>
            </a:pPr>
            <a:r>
              <a:rPr lang="en-GB" dirty="0"/>
              <a:t>_________________________________________________________________________________________________________________________________________________________________________________________________________</a:t>
            </a:r>
          </a:p>
          <a:p>
            <a:pPr marL="342900" indent="-342900">
              <a:buFont typeface="+mj-lt"/>
              <a:buAutoNum type="arabicPeriod"/>
            </a:pPr>
            <a:r>
              <a:rPr lang="en-GB" dirty="0"/>
              <a:t>_________________________________________________________________________________________________________________________________________________________________________________________________________</a:t>
            </a:r>
          </a:p>
          <a:p>
            <a:pPr marL="342900" indent="-342900">
              <a:buFont typeface="+mj-lt"/>
              <a:buAutoNum type="arabicPeriod"/>
            </a:pPr>
            <a:r>
              <a:rPr lang="en-GB" dirty="0"/>
              <a:t>_________________________________________________________________________________________________________________________________________________________________________________________________________</a:t>
            </a:r>
          </a:p>
        </p:txBody>
      </p:sp>
      <p:sp>
        <p:nvSpPr>
          <p:cNvPr id="7" name="TextBox 6"/>
          <p:cNvSpPr txBox="1"/>
          <p:nvPr/>
        </p:nvSpPr>
        <p:spPr>
          <a:xfrm>
            <a:off x="2488637" y="6186217"/>
            <a:ext cx="7444550" cy="400110"/>
          </a:xfrm>
          <a:prstGeom prst="rect">
            <a:avLst/>
          </a:prstGeom>
          <a:noFill/>
          <a:ln>
            <a:solidFill>
              <a:srgbClr val="FF0000"/>
            </a:solidFill>
          </a:ln>
        </p:spPr>
        <p:txBody>
          <a:bodyPr wrap="square" rtlCol="0">
            <a:spAutoFit/>
          </a:bodyPr>
          <a:lstStyle/>
          <a:p>
            <a:r>
              <a:rPr lang="en-GB" sz="2000" dirty="0">
                <a:latin typeface="Century Gothic" panose="020B0502020202020204" pitchFamily="34" charset="0"/>
              </a:rPr>
              <a:t>Lets compare your passion with other pupils’ passions</a:t>
            </a:r>
          </a:p>
        </p:txBody>
      </p:sp>
    </p:spTree>
    <p:extLst>
      <p:ext uri="{BB962C8B-B14F-4D97-AF65-F5344CB8AC3E}">
        <p14:creationId xmlns:p14="http://schemas.microsoft.com/office/powerpoint/2010/main" val="3487907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71A2A271AF37499E37E886BD5CFDAF" ma:contentTypeVersion="6" ma:contentTypeDescription="Create a new document." ma:contentTypeScope="" ma:versionID="daf7bc354657cbf6a570ec5a3b52524f">
  <xsd:schema xmlns:xsd="http://www.w3.org/2001/XMLSchema" xmlns:xs="http://www.w3.org/2001/XMLSchema" xmlns:p="http://schemas.microsoft.com/office/2006/metadata/properties" xmlns:ns2="210d88b8-1c87-439f-848d-ad442d2f6fd5" xmlns:ns3="http://schemas.microsoft.com/sharepoint/v4" targetNamespace="http://schemas.microsoft.com/office/2006/metadata/properties" ma:root="true" ma:fieldsID="3f9a0a043b002752c4585e7486207264" ns2:_="" ns3:_="">
    <xsd:import namespace="210d88b8-1c87-439f-848d-ad442d2f6fd5"/>
    <xsd:import namespace="http://schemas.microsoft.com/sharepoint/v4"/>
    <xsd:element name="properties">
      <xsd:complexType>
        <xsd:sequence>
          <xsd:element name="documentManagement">
            <xsd:complexType>
              <xsd:all>
                <xsd:element ref="ns2:SharedWithUsers" minOccurs="0"/>
                <xsd:element ref="ns2:SharingHintHash" minOccurs="0"/>
                <xsd:element ref="ns2:SharedWithDetails" minOccurs="0"/>
                <xsd:element ref="ns3:IconOverlay"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0d88b8-1c87-439f-848d-ad442d2f6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Props1.xml><?xml version="1.0" encoding="utf-8"?>
<ds:datastoreItem xmlns:ds="http://schemas.openxmlformats.org/officeDocument/2006/customXml" ds:itemID="{79B1B226-03BE-438A-8615-1ED2293DF2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0d88b8-1c87-439f-848d-ad442d2f6fd5"/>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0DC413-3FBB-4E80-89DE-3301A176C4FF}">
  <ds:schemaRefs>
    <ds:schemaRef ds:uri="http://schemas.microsoft.com/sharepoint/v3/contenttype/forms"/>
  </ds:schemaRefs>
</ds:datastoreItem>
</file>

<file path=customXml/itemProps3.xml><?xml version="1.0" encoding="utf-8"?>
<ds:datastoreItem xmlns:ds="http://schemas.openxmlformats.org/officeDocument/2006/customXml" ds:itemID="{72EB7696-16B0-4E5B-99AA-9308CE34E82A}">
  <ds:schemaRefs>
    <ds:schemaRef ds:uri="http://schemas.microsoft.com/sharepoint/v4"/>
    <ds:schemaRef ds:uri="http://purl.org/dc/elements/1.1/"/>
    <ds:schemaRef ds:uri="http://www.w3.org/XML/1998/namespace"/>
    <ds:schemaRef ds:uri="http://schemas.microsoft.com/office/infopath/2007/PartnerControls"/>
    <ds:schemaRef ds:uri="http://purl.org/dc/terms/"/>
    <ds:schemaRef ds:uri="http://schemas.microsoft.com/office/2006/documentManagement/types"/>
    <ds:schemaRef ds:uri="http://purl.org/dc/dcmitype/"/>
    <ds:schemaRef ds:uri="http://schemas.openxmlformats.org/package/2006/metadata/core-properties"/>
    <ds:schemaRef ds:uri="210d88b8-1c87-439f-848d-ad442d2f6fd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230</TotalTime>
  <Words>3752</Words>
  <Application>Microsoft Office PowerPoint</Application>
  <PresentationFormat>Custom</PresentationFormat>
  <Paragraphs>526</Paragraphs>
  <Slides>93</Slides>
  <Notes>31</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Special schools  Term 2</vt:lpstr>
      <vt:lpstr>Primary Themes  Mental Health Faith and cohesion,FBV </vt:lpstr>
      <vt:lpstr>PowerPoint Presentation</vt:lpstr>
      <vt:lpstr>Keep In Touch…</vt:lpstr>
      <vt:lpstr>Feedback on Talking Mental Health</vt:lpstr>
      <vt:lpstr>Focus of the lesson:</vt:lpstr>
      <vt:lpstr>Definition of mental health clarified:</vt:lpstr>
      <vt:lpstr>http://www.annafreud.org/what-we-do/schools-in-mind/youre-never-too-young-to-talk-mental-health/talking-mental-health-animation-teacher-toolkit/ </vt:lpstr>
      <vt:lpstr>Discussion</vt:lpstr>
      <vt:lpstr>PowerPoint Presentation</vt:lpstr>
      <vt:lpstr>PowerPoint Presentation</vt:lpstr>
      <vt:lpstr>2. Talking</vt:lpstr>
      <vt:lpstr>Discuss:   Sometimes our feelings get too big for us to manage on our own.   What can we do when our feelings become too much/get too big?   </vt:lpstr>
      <vt:lpstr>PowerPoint Presentation</vt:lpstr>
      <vt:lpstr>Activity</vt:lpstr>
      <vt:lpstr>Activity</vt:lpstr>
      <vt:lpstr>PowerPoint Presentation</vt:lpstr>
      <vt:lpstr>3. Listening</vt:lpstr>
      <vt:lpstr>Plenary</vt:lpstr>
      <vt:lpstr>Benefits</vt:lpstr>
      <vt:lpstr>Strengths</vt:lpstr>
      <vt:lpstr>Even better if...</vt:lpstr>
      <vt:lpstr>Suggestions</vt:lpstr>
      <vt:lpstr>PowerPoint Presentation</vt:lpstr>
      <vt:lpstr>PowerPoint Presentation</vt:lpstr>
      <vt:lpstr>Safeguarding Curriculum</vt:lpstr>
      <vt:lpstr>PowerPoint Presentation</vt:lpstr>
      <vt:lpstr>PowerPoint Presentation</vt:lpstr>
      <vt:lpstr>PowerPoint Presentation</vt:lpstr>
      <vt:lpstr>What is a rights respecting school?</vt:lpstr>
      <vt:lpstr>The agreed charter</vt:lpstr>
      <vt:lpstr>PowerPoint Presentation</vt:lpstr>
      <vt:lpstr>Steering group</vt:lpstr>
      <vt:lpstr>UNICEF Day for Change</vt:lpstr>
      <vt:lpstr>World’s Largest Lesson</vt:lpstr>
      <vt:lpstr>Multi-cultural Board</vt:lpstr>
      <vt:lpstr>PowerPoint Presentation</vt:lpstr>
      <vt:lpstr>EU day and current affairs</vt:lpstr>
      <vt:lpstr>Saltley Guarantee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 2</vt:lpstr>
      <vt:lpstr>PowerPoint Presentation</vt:lpstr>
      <vt:lpstr>PowerPoint Presentation</vt:lpstr>
      <vt:lpstr>PowerPoint Presentation</vt:lpstr>
      <vt:lpstr>PowerPoint Presentation</vt:lpstr>
      <vt:lpstr>PowerPoint Presentation</vt:lpstr>
      <vt:lpstr>PowerPoint Presentation</vt:lpstr>
      <vt:lpstr>Solving problems</vt:lpstr>
      <vt:lpstr>Big up my community!</vt:lpstr>
      <vt:lpstr>Week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 4 – Anti Bullying Week</vt:lpstr>
      <vt:lpstr>Week 5</vt:lpstr>
      <vt:lpstr>PowerPoint Presentation</vt:lpstr>
      <vt:lpstr>PowerPoint Presentation</vt:lpstr>
      <vt:lpstr>PowerPoint Presentation</vt:lpstr>
      <vt:lpstr>How do Charities work?</vt:lpstr>
      <vt:lpstr>What do Charities do with the money they raise?</vt:lpstr>
      <vt:lpstr>What do Charities do with the money they raise?</vt:lpstr>
      <vt:lpstr>PowerPoint Presentation</vt:lpstr>
      <vt:lpstr>PowerPoint Presentation</vt:lpstr>
      <vt:lpstr>Week 6</vt:lpstr>
      <vt:lpstr>PowerPoint Presentation</vt:lpstr>
      <vt:lpstr>PowerPoint Presentation</vt:lpstr>
      <vt:lpstr>L.G.B.T – what does it mean?</vt:lpstr>
      <vt:lpstr>L.G.B.T – what does it mean?</vt:lpstr>
      <vt:lpstr>L.G.B.T – what does it mean?</vt:lpstr>
      <vt:lpstr>L.G.B.T – what does it mean?</vt:lpstr>
      <vt:lpstr>Identity </vt:lpstr>
      <vt:lpstr>Your Identity</vt:lpstr>
      <vt:lpstr>Identity Template:</vt:lpstr>
      <vt:lpstr>True or False?</vt:lpstr>
      <vt:lpstr>Lesbian and Gay Weddings</vt:lpstr>
      <vt:lpstr>What do you think?</vt:lpstr>
      <vt:lpstr>What is your passion?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Tuijten</dc:creator>
  <cp:lastModifiedBy>Service Birmingham</cp:lastModifiedBy>
  <cp:revision>37</cp:revision>
  <dcterms:created xsi:type="dcterms:W3CDTF">2016-06-16T15:13:15Z</dcterms:created>
  <dcterms:modified xsi:type="dcterms:W3CDTF">2018-12-10T11:17:49Z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0x010100DA71A2A271AF37499E37E886BD5CFDAF</vt:lpwstr>
  </property>
</Properties>
</file>