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7" r:id="rId3"/>
    <p:sldId id="258" r:id="rId4"/>
    <p:sldId id="259" r:id="rId5"/>
    <p:sldId id="260" r:id="rId6"/>
    <p:sldId id="261" r:id="rId7"/>
    <p:sldId id="267" r:id="rId8"/>
    <p:sldId id="262" r:id="rId9"/>
    <p:sldId id="263"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44" d="100"/>
          <a:sy n="44" d="100"/>
        </p:scale>
        <p:origin x="-17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1D088-CDBF-4B23-A996-16BB101B1045}" type="datetimeFigureOut">
              <a:rPr lang="en-US" smtClean="0"/>
              <a:t>11/19/2018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43F48-28D4-4E8A-96BF-C9BFE8A03B43}" type="slidenum">
              <a:rPr lang="en-US" smtClean="0"/>
              <a:t>‹#›</a:t>
            </a:fld>
            <a:endParaRPr lang="en-US"/>
          </a:p>
        </p:txBody>
      </p:sp>
    </p:spTree>
    <p:extLst>
      <p:ext uri="{BB962C8B-B14F-4D97-AF65-F5344CB8AC3E}">
        <p14:creationId xmlns:p14="http://schemas.microsoft.com/office/powerpoint/2010/main" val="76835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C5C2A7-0D87-4C2A-9113-30A7A1C08BE0}" type="slidenum">
              <a:rPr lang="en-GB" smtClean="0"/>
              <a:t>2</a:t>
            </a:fld>
            <a:endParaRPr lang="en-GB"/>
          </a:p>
        </p:txBody>
      </p:sp>
    </p:spTree>
    <p:extLst>
      <p:ext uri="{BB962C8B-B14F-4D97-AF65-F5344CB8AC3E}">
        <p14:creationId xmlns:p14="http://schemas.microsoft.com/office/powerpoint/2010/main" val="123362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C5C2A7-0D87-4C2A-9113-30A7A1C08BE0}" type="slidenum">
              <a:rPr lang="en-GB" smtClean="0"/>
              <a:t>5</a:t>
            </a:fld>
            <a:endParaRPr lang="en-GB"/>
          </a:p>
        </p:txBody>
      </p:sp>
    </p:spTree>
    <p:extLst>
      <p:ext uri="{BB962C8B-B14F-4D97-AF65-F5344CB8AC3E}">
        <p14:creationId xmlns:p14="http://schemas.microsoft.com/office/powerpoint/2010/main" val="2018339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57147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295962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758025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11/19/2018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03454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11/19/2018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50031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11/19/2018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823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11/19/2018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83337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solidFill>
                  <a:prstClr val="white">
                    <a:tint val="75000"/>
                  </a:prstClr>
                </a:solidFill>
              </a:rPr>
              <a:pPr/>
              <a:t>11/19/2018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99541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solidFill>
                  <a:prstClr val="white">
                    <a:tint val="75000"/>
                  </a:prstClr>
                </a:solidFill>
              </a:rPr>
              <a:pPr/>
              <a:t>11/19/2018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389316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solidFill>
                  <a:prstClr val="white">
                    <a:tint val="75000"/>
                  </a:prstClr>
                </a:solidFill>
              </a:rPr>
              <a:pPr/>
              <a:t>11/19/2018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97649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11/19/2018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5006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7688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solidFill>
                  <a:prstClr val="white">
                    <a:tint val="75000"/>
                  </a:prstClr>
                </a:solidFill>
              </a:rPr>
              <a:pPr/>
              <a:t>11/19/2018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282721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11/19/2018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99890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solidFill>
                  <a:prstClr val="white">
                    <a:tint val="75000"/>
                  </a:prstClr>
                </a:solidFill>
              </a:rPr>
              <a:pPr/>
              <a:t>11/19/2018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98463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 Horizontal Reflection">
    <p:bg>
      <p:bgPr>
        <a:solidFill>
          <a:srgbClr val="000000"/>
        </a:solidFill>
        <a:effectLst/>
      </p:bgPr>
    </p:bg>
    <p:spTree>
      <p:nvGrpSpPr>
        <p:cNvPr id="1" name=""/>
        <p:cNvGrpSpPr/>
        <p:nvPr/>
      </p:nvGrpSpPr>
      <p:grpSpPr>
        <a:xfrm>
          <a:off x="0" y="0"/>
          <a:ext cx="0" cy="0"/>
          <a:chOff x="0" y="0"/>
          <a:chExt cx="0" cy="0"/>
        </a:xfrm>
      </p:grpSpPr>
      <p:sp>
        <p:nvSpPr>
          <p:cNvPr id="31" name="Shape 31"/>
          <p:cNvSpPr>
            <a:spLocks noGrp="1"/>
          </p:cNvSpPr>
          <p:nvPr>
            <p:ph type="title"/>
          </p:nvPr>
        </p:nvSpPr>
        <p:spPr>
          <a:xfrm>
            <a:off x="1190626" y="5179219"/>
            <a:ext cx="9810751" cy="1196578"/>
          </a:xfrm>
          <a:prstGeom prst="rect">
            <a:avLst/>
          </a:prstGeom>
        </p:spPr>
        <p:txBody>
          <a:bodyPr>
            <a:noAutofit/>
          </a:bodyPr>
          <a:lstStyle>
            <a:lvl1pPr algn="ctr">
              <a:defRPr sz="5900">
                <a:latin typeface="Gill Sans"/>
                <a:ea typeface="Gill Sans"/>
                <a:cs typeface="Gill Sans"/>
                <a:sym typeface="Gill Sans"/>
              </a:defRPr>
            </a:lvl1pPr>
          </a:lstStyle>
          <a:p>
            <a:pPr lvl="0">
              <a:defRPr sz="1800">
                <a:solidFill>
                  <a:srgbClr val="000000"/>
                </a:solidFill>
                <a:effectLst/>
              </a:defRPr>
            </a:pPr>
            <a:r>
              <a:rPr sz="5900">
                <a:solidFill>
                  <a:srgbClr val="FFFFFF"/>
                </a:solidFill>
              </a:rPr>
              <a:t>Title Text</a:t>
            </a:r>
          </a:p>
        </p:txBody>
      </p:sp>
    </p:spTree>
    <p:extLst>
      <p:ext uri="{BB962C8B-B14F-4D97-AF65-F5344CB8AC3E}">
        <p14:creationId xmlns:p14="http://schemas.microsoft.com/office/powerpoint/2010/main" val="2835187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A9AA3E-892B-4788-9E4A-6F91BB570B8B}" type="datetimeFigureOut">
              <a:rPr lang="en-US" smtClean="0"/>
              <a:t>11/19/2018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70845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A9AA3E-892B-4788-9E4A-6F91BB570B8B}"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424846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A9AA3E-892B-4788-9E4A-6F91BB570B8B}" type="datetimeFigureOut">
              <a:rPr lang="en-US" smtClean="0"/>
              <a:t>11/19/2018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707139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A9AA3E-892B-4788-9E4A-6F91BB570B8B}" type="datetimeFigureOut">
              <a:rPr lang="en-US" smtClean="0"/>
              <a:t>11/19/2018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366979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9AA3E-892B-4788-9E4A-6F91BB570B8B}" type="datetimeFigureOut">
              <a:rPr lang="en-US" smtClean="0"/>
              <a:t>11/19/2018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712734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9AA3E-892B-4788-9E4A-6F91BB570B8B}"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428351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A9AA3E-892B-4788-9E4A-6F91BB570B8B}" type="datetimeFigureOut">
              <a:rPr lang="en-US" smtClean="0"/>
              <a:t>11/19/2018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1A5DB-1AA8-4465-BA23-BBD2826EF6D8}" type="slidenum">
              <a:rPr lang="en-US" smtClean="0"/>
              <a:t>‹#›</a:t>
            </a:fld>
            <a:endParaRPr lang="en-US"/>
          </a:p>
        </p:txBody>
      </p:sp>
    </p:spTree>
    <p:extLst>
      <p:ext uri="{BB962C8B-B14F-4D97-AF65-F5344CB8AC3E}">
        <p14:creationId xmlns:p14="http://schemas.microsoft.com/office/powerpoint/2010/main" val="70624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9AA3E-892B-4788-9E4A-6F91BB570B8B}" type="datetimeFigureOut">
              <a:rPr lang="en-US" smtClean="0"/>
              <a:t>11/19/2018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1A5DB-1AA8-4465-BA23-BBD2826EF6D8}" type="slidenum">
              <a:rPr lang="en-US" smtClean="0"/>
              <a:t>‹#›</a:t>
            </a:fld>
            <a:endParaRPr lang="en-US"/>
          </a:p>
        </p:txBody>
      </p:sp>
    </p:spTree>
    <p:extLst>
      <p:ext uri="{BB962C8B-B14F-4D97-AF65-F5344CB8AC3E}">
        <p14:creationId xmlns:p14="http://schemas.microsoft.com/office/powerpoint/2010/main" val="354602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11/19/2018</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040375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yisha.ali@birmingham.gov.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facebook.com/integr8bristol/" TargetMode="External"/><Relationship Id="rId7" Type="http://schemas.openxmlformats.org/officeDocument/2006/relationships/image" Target="../media/image19.jpeg"/><Relationship Id="rId2" Type="http://schemas.openxmlformats.org/officeDocument/2006/relationships/hyperlink" Target="http://integratebristol.org.uk/" TargetMode="Externa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hyperlink" Target="https://twitter.com/FGMsilentscream"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loudmouth.co.uk/programmes/programme/working-for-marc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youtube.com/watch?v=wO6yRKlDKLA" TargetMode="External"/><Relationship Id="rId5" Type="http://schemas.openxmlformats.org/officeDocument/2006/relationships/hyperlink" Target="https://www.youtube.com/watch?v=h_Xh5MXA7yY" TargetMode="External"/><Relationship Id="rId4" Type="http://schemas.openxmlformats.org/officeDocument/2006/relationships/hyperlink" Target="http://www.karmanirvana.org.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google.co.uk/url?sa=i&amp;rct=j&amp;q=&amp;esrc=s&amp;source=images&amp;cd=&amp;cad=rja&amp;uact=8&amp;ved=0ahUKEwjz6PuDs8DXAhUBvRQKHVuQCXYQjRwIBw&amp;url=http://www.expectrespectsurvey.com/&amp;psig=AOvVaw1d75VXlGs0xnX0SP_DUoY7&amp;ust=1510829072126764"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0308"/>
            <a:ext cx="9545782" cy="2387600"/>
          </a:xfrm>
        </p:spPr>
        <p:txBody>
          <a:bodyPr/>
          <a:lstStyle/>
          <a:p>
            <a:r>
              <a:rPr lang="en-US" b="1" dirty="0" smtClean="0">
                <a:latin typeface="Calibri" panose="020F0502020204030204" pitchFamily="34" charset="0"/>
                <a:cs typeface="Calibri" panose="020F0502020204030204" pitchFamily="34" charset="0"/>
              </a:rPr>
              <a:t>Secondary Curriculum Group Meeting</a:t>
            </a:r>
            <a:endParaRPr lang="en-US"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524000" y="2951018"/>
            <a:ext cx="9144000" cy="2306782"/>
          </a:xfrm>
        </p:spPr>
        <p:txBody>
          <a:bodyPr>
            <a:normAutofit fontScale="70000" lnSpcReduction="20000"/>
          </a:bodyPr>
          <a:lstStyle/>
          <a:p>
            <a:r>
              <a:rPr lang="en-US" dirty="0" smtClean="0"/>
              <a:t>Wednesday 6</a:t>
            </a:r>
            <a:r>
              <a:rPr lang="en-US" baseline="30000" dirty="0" smtClean="0"/>
              <a:t>th</a:t>
            </a:r>
            <a:r>
              <a:rPr lang="en-US" dirty="0" smtClean="0"/>
              <a:t> December 2017</a:t>
            </a:r>
          </a:p>
          <a:p>
            <a:r>
              <a:rPr lang="en-US" dirty="0" smtClean="0"/>
              <a:t>Rockwood Academy</a:t>
            </a:r>
          </a:p>
          <a:p>
            <a:endParaRPr lang="en-US" dirty="0" smtClean="0"/>
          </a:p>
          <a:p>
            <a:r>
              <a:rPr lang="en-US" sz="3600" b="1" dirty="0"/>
              <a:t>Ayisha </a:t>
            </a:r>
            <a:r>
              <a:rPr lang="en-US" sz="3600" b="1" dirty="0" smtClean="0"/>
              <a:t>Ali</a:t>
            </a:r>
          </a:p>
          <a:p>
            <a:r>
              <a:rPr lang="en-US" b="1" dirty="0" smtClean="0"/>
              <a:t>Education Resilience Team- Curriculum, Teaching &amp; Learning Lead</a:t>
            </a:r>
          </a:p>
          <a:p>
            <a:endParaRPr lang="en-US" b="1" dirty="0" smtClean="0"/>
          </a:p>
          <a:p>
            <a:r>
              <a:rPr lang="en-US" dirty="0" smtClean="0">
                <a:hlinkClick r:id="rId2"/>
              </a:rPr>
              <a:t>ayisha.ali@birmingham.gov.uk</a:t>
            </a:r>
            <a:endParaRPr lang="en-US" dirty="0" smtClean="0"/>
          </a:p>
          <a:p>
            <a:endParaRPr lang="en-US" dirty="0" smtClean="0"/>
          </a:p>
          <a:p>
            <a:endParaRPr lang="en-US" dirty="0" smtClean="0"/>
          </a:p>
          <a:p>
            <a:endParaRPr lang="en-US" dirty="0"/>
          </a:p>
        </p:txBody>
      </p:sp>
      <p:pic>
        <p:nvPicPr>
          <p:cNvPr id="4098" name="Picture 2" descr="Image result for birmingham city counc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1248" y="6118205"/>
            <a:ext cx="1930659" cy="43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32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sldNum" sz="quarter" idx="4294967295"/>
          </p:nvPr>
        </p:nvSpPr>
        <p:spPr>
          <a:xfrm>
            <a:off x="531812" y="3201274"/>
            <a:ext cx="230830" cy="370841"/>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111" name="Shape 111"/>
          <p:cNvSpPr>
            <a:spLocks noGrp="1"/>
          </p:cNvSpPr>
          <p:nvPr>
            <p:ph type="title"/>
          </p:nvPr>
        </p:nvSpPr>
        <p:spPr>
          <a:xfrm>
            <a:off x="1828800" y="3572114"/>
            <a:ext cx="9675814" cy="1610891"/>
          </a:xfrm>
          <a:prstGeom prst="rect">
            <a:avLst/>
          </a:prstGeom>
        </p:spPr>
        <p:txBody>
          <a:bodyPr>
            <a:normAutofit fontScale="90000"/>
          </a:bodyPr>
          <a:lstStyle/>
          <a:p>
            <a:pPr defTabSz="379475">
              <a:defRPr sz="2656"/>
            </a:pPr>
            <a:r>
              <a:rPr dirty="0"/>
              <a:t/>
            </a:r>
            <a:br>
              <a:rPr dirty="0"/>
            </a:br>
            <a:r>
              <a:rPr dirty="0"/>
              <a:t/>
            </a:r>
            <a:br>
              <a:rPr dirty="0"/>
            </a:br>
            <a:r>
              <a:rPr dirty="0"/>
              <a:t/>
            </a:r>
            <a:br>
              <a:rPr dirty="0"/>
            </a:br>
            <a:r>
              <a:rPr lang="en-GB" dirty="0" smtClean="0"/>
              <a:t/>
            </a:r>
            <a:br>
              <a:rPr lang="en-GB" dirty="0" smtClean="0"/>
            </a:br>
            <a:r>
              <a:rPr lang="en-GB" dirty="0"/>
              <a:t/>
            </a:r>
            <a:br>
              <a:rPr lang="en-GB" dirty="0"/>
            </a:br>
            <a:r>
              <a:rPr lang="en-GB" dirty="0" smtClean="0"/>
              <a:t/>
            </a:r>
            <a:br>
              <a:rPr lang="en-GB" dirty="0" smtClean="0"/>
            </a:br>
            <a:r>
              <a:rPr sz="3600" dirty="0" smtClean="0">
                <a:latin typeface="Avenir Book" charset="0"/>
                <a:ea typeface="Avenir Book" charset="0"/>
                <a:cs typeface="Avenir Book" charset="0"/>
              </a:rPr>
              <a:t>Peer education</a:t>
            </a:r>
            <a:r>
              <a:rPr lang="en-GB" sz="3600" dirty="0" smtClean="0">
                <a:latin typeface="Avenir Book" charset="0"/>
                <a:ea typeface="Avenir Book" charset="0"/>
                <a:cs typeface="Avenir Book" charset="0"/>
              </a:rPr>
              <a:t> and training for front line professionals. </a:t>
            </a:r>
            <a:r>
              <a:rPr sz="3237" dirty="0"/>
              <a:t/>
            </a:r>
            <a:br>
              <a:rPr sz="3237" dirty="0"/>
            </a:br>
            <a:endParaRPr sz="3237" dirty="0"/>
          </a:p>
        </p:txBody>
      </p:sp>
      <p:sp>
        <p:nvSpPr>
          <p:cNvPr id="112" name="Shape 112"/>
          <p:cNvSpPr>
            <a:spLocks noGrp="1"/>
          </p:cNvSpPr>
          <p:nvPr>
            <p:ph type="body" sz="quarter" idx="1"/>
          </p:nvPr>
        </p:nvSpPr>
        <p:spPr>
          <a:xfrm>
            <a:off x="7760351" y="4746381"/>
            <a:ext cx="4281827" cy="436625"/>
          </a:xfrm>
          <a:prstGeom prst="rect">
            <a:avLst/>
          </a:prstGeom>
          <a:solidFill>
            <a:srgbClr val="FFFFFF"/>
          </a:solidFill>
        </p:spPr>
        <p:txBody>
          <a:bodyPr/>
          <a:lstStyle>
            <a:lvl1pPr defTabSz="429768">
              <a:spcBef>
                <a:spcPts val="900"/>
              </a:spcBef>
              <a:defRPr sz="2256" b="1" u="sng">
                <a:solidFill>
                  <a:srgbClr val="000000"/>
                </a:solidFill>
                <a:uFill>
                  <a:solidFill>
                    <a:srgbClr val="000000"/>
                  </a:solidFill>
                </a:uFill>
                <a:hlinkClick r:id="rId2"/>
              </a:defRPr>
            </a:lvl1pPr>
          </a:lstStyle>
          <a:p>
            <a:pPr>
              <a:defRPr u="none">
                <a:solidFill>
                  <a:srgbClr val="006699"/>
                </a:solidFill>
                <a:uFillTx/>
              </a:defRPr>
            </a:pPr>
            <a:r>
              <a:rPr u="sng" dirty="0" smtClean="0">
                <a:solidFill>
                  <a:srgbClr val="000000"/>
                </a:solidFill>
                <a:uFill>
                  <a:solidFill>
                    <a:srgbClr val="000000"/>
                  </a:solidFill>
                </a:uFill>
                <a:latin typeface="Arial Narrow" charset="0"/>
                <a:ea typeface="Arial Narrow" charset="0"/>
                <a:cs typeface="Arial Narrow" charset="0"/>
                <a:hlinkClick r:id="rId2"/>
              </a:rPr>
              <a:t>www.integrate</a:t>
            </a:r>
            <a:r>
              <a:rPr lang="en-GB" u="sng" dirty="0" smtClean="0">
                <a:solidFill>
                  <a:srgbClr val="000000"/>
                </a:solidFill>
                <a:uFill>
                  <a:solidFill>
                    <a:srgbClr val="000000"/>
                  </a:solidFill>
                </a:uFill>
                <a:latin typeface="Arial Narrow" charset="0"/>
                <a:ea typeface="Arial Narrow" charset="0"/>
                <a:cs typeface="Arial Narrow" charset="0"/>
                <a:hlinkClick r:id="rId2"/>
              </a:rPr>
              <a:t>uk</a:t>
            </a:r>
            <a:r>
              <a:rPr u="sng" dirty="0" smtClean="0">
                <a:solidFill>
                  <a:srgbClr val="000000"/>
                </a:solidFill>
                <a:uFill>
                  <a:solidFill>
                    <a:srgbClr val="000000"/>
                  </a:solidFill>
                </a:uFill>
                <a:latin typeface="Arial Narrow" charset="0"/>
                <a:ea typeface="Arial Narrow" charset="0"/>
                <a:cs typeface="Arial Narrow" charset="0"/>
                <a:hlinkClick r:id="rId2"/>
              </a:rPr>
              <a:t>.org</a:t>
            </a:r>
            <a:endParaRPr u="sng" dirty="0">
              <a:solidFill>
                <a:srgbClr val="000000"/>
              </a:solidFill>
              <a:uFill>
                <a:solidFill>
                  <a:srgbClr val="000000"/>
                </a:solidFill>
              </a:uFill>
              <a:latin typeface="Arial Narrow" charset="0"/>
              <a:ea typeface="Arial Narrow" charset="0"/>
              <a:cs typeface="Arial Narrow" charset="0"/>
              <a:hlinkClick r:id="rId2"/>
            </a:endParaRPr>
          </a:p>
        </p:txBody>
      </p:sp>
      <p:grpSp>
        <p:nvGrpSpPr>
          <p:cNvPr id="122" name="Group 122"/>
          <p:cNvGrpSpPr/>
          <p:nvPr/>
        </p:nvGrpSpPr>
        <p:grpSpPr>
          <a:xfrm>
            <a:off x="2780350" y="5696318"/>
            <a:ext cx="6649401" cy="771147"/>
            <a:chOff x="0" y="0"/>
            <a:chExt cx="6649400" cy="771146"/>
          </a:xfrm>
        </p:grpSpPr>
        <p:grpSp>
          <p:nvGrpSpPr>
            <p:cNvPr id="120" name="Group 120"/>
            <p:cNvGrpSpPr/>
            <p:nvPr/>
          </p:nvGrpSpPr>
          <p:grpSpPr>
            <a:xfrm>
              <a:off x="906940" y="3649"/>
              <a:ext cx="5742461" cy="717265"/>
              <a:chOff x="0" y="0"/>
              <a:chExt cx="5742460" cy="717264"/>
            </a:xfrm>
          </p:grpSpPr>
          <p:grpSp>
            <p:nvGrpSpPr>
              <p:cNvPr id="115" name="Group 115"/>
              <p:cNvGrpSpPr/>
              <p:nvPr/>
            </p:nvGrpSpPr>
            <p:grpSpPr>
              <a:xfrm>
                <a:off x="3466239" y="152788"/>
                <a:ext cx="2276221" cy="462281"/>
                <a:chOff x="0" y="0"/>
                <a:chExt cx="2276219" cy="462280"/>
              </a:xfrm>
            </p:grpSpPr>
            <p:sp>
              <p:nvSpPr>
                <p:cNvPr id="113" name="Shape 113"/>
                <p:cNvSpPr/>
                <p:nvPr/>
              </p:nvSpPr>
              <p:spPr>
                <a:xfrm>
                  <a:off x="0" y="0"/>
                  <a:ext cx="2276220" cy="457200"/>
                </a:xfrm>
                <a:prstGeom prst="rect">
                  <a:avLst/>
                </a:prstGeom>
                <a:solidFill>
                  <a:srgbClr val="FFFFFF"/>
                </a:solidFill>
                <a:ln w="12700" cap="flat">
                  <a:noFill/>
                  <a:miter lim="400000"/>
                </a:ln>
                <a:effectLst/>
              </p:spPr>
              <p:txBody>
                <a:bodyPr wrap="square" lIns="45719" tIns="45719" rIns="45719" bIns="45719" numCol="1" anchor="t">
                  <a:noAutofit/>
                </a:bodyPr>
                <a:lstStyle/>
                <a:p>
                  <a:pPr defTabSz="914400">
                    <a:defRPr b="1">
                      <a:solidFill>
                        <a:srgbClr val="006699"/>
                      </a:solidFill>
                      <a:latin typeface="+mj-lt"/>
                      <a:ea typeface="+mj-ea"/>
                      <a:cs typeface="+mj-cs"/>
                      <a:sym typeface="Helvetica"/>
                    </a:defRPr>
                  </a:pPr>
                  <a:endParaRPr/>
                </a:p>
              </p:txBody>
            </p:sp>
            <p:sp>
              <p:nvSpPr>
                <p:cNvPr id="114" name="Shape 114"/>
                <p:cNvSpPr/>
                <p:nvPr/>
              </p:nvSpPr>
              <p:spPr>
                <a:xfrm>
                  <a:off x="0" y="0"/>
                  <a:ext cx="2276220" cy="4622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9" tIns="91439" rIns="91439" bIns="91439" numCol="1" anchor="t">
                  <a:spAutoFit/>
                </a:bodyPr>
                <a:lstStyle>
                  <a:lvl1pPr defTabSz="914400">
                    <a:defRPr b="1">
                      <a:solidFill>
                        <a:srgbClr val="006699"/>
                      </a:solidFill>
                      <a:latin typeface="+mj-lt"/>
                      <a:ea typeface="+mj-ea"/>
                      <a:cs typeface="+mj-cs"/>
                      <a:sym typeface="Helvetica"/>
                    </a:defRPr>
                  </a:lvl1pPr>
                </a:lstStyle>
                <a:p>
                  <a:r>
                    <a:rPr dirty="0"/>
                    <a:t>Integrate </a:t>
                  </a:r>
                  <a:r>
                    <a:rPr lang="en-GB" dirty="0" smtClean="0"/>
                    <a:t>UK</a:t>
                  </a:r>
                  <a:endParaRPr dirty="0"/>
                </a:p>
              </p:txBody>
            </p:sp>
          </p:grpSp>
          <p:grpSp>
            <p:nvGrpSpPr>
              <p:cNvPr id="118" name="Group 118"/>
              <p:cNvGrpSpPr/>
              <p:nvPr/>
            </p:nvGrpSpPr>
            <p:grpSpPr>
              <a:xfrm>
                <a:off x="-1" y="122391"/>
                <a:ext cx="2362201" cy="462282"/>
                <a:chOff x="0" y="0"/>
                <a:chExt cx="2362200" cy="462280"/>
              </a:xfrm>
            </p:grpSpPr>
            <p:sp>
              <p:nvSpPr>
                <p:cNvPr id="116" name="Shape 116"/>
                <p:cNvSpPr/>
                <p:nvPr/>
              </p:nvSpPr>
              <p:spPr>
                <a:xfrm>
                  <a:off x="0" y="0"/>
                  <a:ext cx="2362200" cy="457200"/>
                </a:xfrm>
                <a:prstGeom prst="rect">
                  <a:avLst/>
                </a:prstGeom>
                <a:solidFill>
                  <a:srgbClr val="FFFFFF"/>
                </a:solidFill>
                <a:ln w="12700" cap="flat">
                  <a:noFill/>
                  <a:miter lim="400000"/>
                </a:ln>
                <a:effectLst/>
              </p:spPr>
              <p:txBody>
                <a:bodyPr wrap="square" lIns="45719" tIns="45719" rIns="45719" bIns="45719" numCol="1" anchor="t">
                  <a:noAutofit/>
                </a:bodyPr>
                <a:lstStyle/>
                <a:p>
                  <a:pPr defTabSz="914400"/>
                  <a:endParaRPr/>
                </a:p>
              </p:txBody>
            </p:sp>
            <p:sp>
              <p:nvSpPr>
                <p:cNvPr id="117" name="Shape 117"/>
                <p:cNvSpPr/>
                <p:nvPr/>
              </p:nvSpPr>
              <p:spPr>
                <a:xfrm>
                  <a:off x="0" y="0"/>
                  <a:ext cx="2362200" cy="4622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39" tIns="91439" rIns="91439" bIns="91439" numCol="1" anchor="t">
                  <a:spAutoFit/>
                </a:bodyPr>
                <a:lstStyle>
                  <a:lvl1pPr defTabSz="914400">
                    <a:defRPr b="1">
                      <a:solidFill>
                        <a:srgbClr val="006699"/>
                      </a:solidFill>
                      <a:latin typeface="+mj-lt"/>
                      <a:ea typeface="+mj-ea"/>
                      <a:cs typeface="+mj-cs"/>
                      <a:sym typeface="Helvetica"/>
                    </a:defRPr>
                  </a:lvl1pPr>
                </a:lstStyle>
                <a:p>
                  <a:r>
                    <a:rPr dirty="0" smtClean="0"/>
                    <a:t>@</a:t>
                  </a:r>
                  <a:r>
                    <a:rPr lang="en-GB" dirty="0" smtClean="0"/>
                    <a:t>_</a:t>
                  </a:r>
                  <a:r>
                    <a:rPr lang="en-GB" dirty="0" err="1" smtClean="0"/>
                    <a:t>IntegrateUK</a:t>
                  </a:r>
                  <a:endParaRPr dirty="0"/>
                </a:p>
              </p:txBody>
            </p:sp>
          </p:grpSp>
          <p:pic>
            <p:nvPicPr>
              <p:cNvPr id="119" name="image3.jpg" descr="facebook.jpeg">
                <a:hlinkClick r:id="rId3"/>
              </p:cNvPr>
              <p:cNvPicPr>
                <a:picLocks noChangeAspect="1"/>
              </p:cNvPicPr>
              <p:nvPr/>
            </p:nvPicPr>
            <p:blipFill>
              <a:blip r:embed="rId4">
                <a:extLst/>
              </a:blip>
              <a:stretch>
                <a:fillRect/>
              </a:stretch>
            </p:blipFill>
            <p:spPr>
              <a:xfrm>
                <a:off x="2467411" y="0"/>
                <a:ext cx="1080710" cy="717265"/>
              </a:xfrm>
              <a:prstGeom prst="rect">
                <a:avLst/>
              </a:prstGeom>
              <a:ln w="12700" cap="flat">
                <a:noFill/>
                <a:miter lim="400000"/>
              </a:ln>
              <a:effectLst/>
            </p:spPr>
          </p:pic>
        </p:grpSp>
        <p:pic>
          <p:nvPicPr>
            <p:cNvPr id="121" name="image2.jpg" descr="twitter.jpeg">
              <a:hlinkClick r:id="rId5"/>
            </p:cNvPr>
            <p:cNvPicPr>
              <a:picLocks noChangeAspect="1"/>
            </p:cNvPicPr>
            <p:nvPr/>
          </p:nvPicPr>
          <p:blipFill>
            <a:blip r:embed="rId6">
              <a:extLst/>
            </a:blip>
            <a:srcRect/>
            <a:stretch>
              <a:fillRect/>
            </a:stretch>
          </p:blipFill>
          <p:spPr>
            <a:xfrm>
              <a:off x="0" y="0"/>
              <a:ext cx="1029520" cy="771147"/>
            </a:xfrm>
            <a:prstGeom prst="rect">
              <a:avLst/>
            </a:prstGeom>
            <a:ln w="12700" cap="flat">
              <a:noFill/>
              <a:miter lim="400000"/>
            </a:ln>
            <a:effectLst/>
          </p:spPr>
        </p:pic>
      </p:grpSp>
      <p:pic>
        <p:nvPicPr>
          <p:cNvPr id="124" name="image4.jpg"/>
          <p:cNvPicPr>
            <a:picLocks noChangeAspect="1"/>
          </p:cNvPicPr>
          <p:nvPr/>
        </p:nvPicPr>
        <p:blipFill>
          <a:blip r:embed="rId7">
            <a:extLst/>
          </a:blip>
          <a:stretch>
            <a:fillRect/>
          </a:stretch>
        </p:blipFill>
        <p:spPr>
          <a:xfrm>
            <a:off x="2266584" y="90097"/>
            <a:ext cx="6572011" cy="3216827"/>
          </a:xfrm>
          <a:prstGeom prst="rect">
            <a:avLst/>
          </a:prstGeom>
          <a:ln w="12700">
            <a:miter lim="400000"/>
          </a:ln>
        </p:spPr>
      </p:pic>
      <p:pic>
        <p:nvPicPr>
          <p:cNvPr id="17" name="Picture 16" descr="int-uk-logo_blue.png"/>
          <p:cNvPicPr>
            <a:picLocks noChangeAspect="1"/>
          </p:cNvPicPr>
          <p:nvPr/>
        </p:nvPicPr>
        <p:blipFill>
          <a:blip r:embed="rId8" cstate="print"/>
          <a:stretch>
            <a:fillRect/>
          </a:stretch>
        </p:blipFill>
        <p:spPr>
          <a:xfrm>
            <a:off x="9279931" y="601579"/>
            <a:ext cx="2762247" cy="564120"/>
          </a:xfrm>
          <a:prstGeom prst="rect">
            <a:avLst/>
          </a:prstGeom>
        </p:spPr>
      </p:pic>
    </p:spTree>
    <p:extLst>
      <p:ext uri="{BB962C8B-B14F-4D97-AF65-F5344CB8AC3E}">
        <p14:creationId xmlns:p14="http://schemas.microsoft.com/office/powerpoint/2010/main" val="320605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Talking about values and virtues</a:t>
            </a:r>
            <a:r>
              <a:rPr lang="en-GB" dirty="0"/>
              <a:t/>
            </a:r>
            <a:br>
              <a:rPr lang="en-GB" dirty="0"/>
            </a:br>
            <a:r>
              <a:rPr lang="en-GB" dirty="0" smtClean="0"/>
              <a:t>School ethos</a:t>
            </a:r>
            <a:endParaRPr lang="en-GB" dirty="0"/>
          </a:p>
        </p:txBody>
      </p:sp>
      <p:sp>
        <p:nvSpPr>
          <p:cNvPr id="3" name="Content Placeholder 2"/>
          <p:cNvSpPr>
            <a:spLocks noGrp="1"/>
          </p:cNvSpPr>
          <p:nvPr>
            <p:ph idx="1"/>
          </p:nvPr>
        </p:nvSpPr>
        <p:spPr/>
        <p:txBody>
          <a:bodyPr/>
          <a:lstStyle/>
          <a:p>
            <a:pPr marL="0" indent="0">
              <a:buNone/>
            </a:pPr>
            <a:r>
              <a:rPr lang="en-GB" dirty="0" smtClean="0"/>
              <a:t>Nishkam</a:t>
            </a:r>
            <a:endParaRPr lang="en-GB" dirty="0"/>
          </a:p>
        </p:txBody>
      </p:sp>
    </p:spTree>
    <p:extLst>
      <p:ext uri="{BB962C8B-B14F-4D97-AF65-F5344CB8AC3E}">
        <p14:creationId xmlns:p14="http://schemas.microsoft.com/office/powerpoint/2010/main" val="2069382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nishkamschooltrustlogo-bkgrnd.png"/>
          <p:cNvPicPr/>
          <p:nvPr/>
        </p:nvPicPr>
        <p:blipFill>
          <a:blip r:embed="rId2">
            <a:extLst/>
          </a:blip>
          <a:srcRect t="6293" b="6293"/>
          <a:stretch>
            <a:fillRect/>
          </a:stretch>
        </p:blipFill>
        <p:spPr>
          <a:xfrm>
            <a:off x="3238500" y="910886"/>
            <a:ext cx="5715000" cy="3214688"/>
          </a:xfrm>
          <a:prstGeom prst="rect">
            <a:avLst/>
          </a:prstGeom>
          <a:ln w="12700">
            <a:miter lim="400000"/>
          </a:ln>
          <a:effectLst>
            <a:reflection stA="50000" endPos="40000" dir="5400000" sy="-100000" algn="bl" rotWithShape="0"/>
          </a:effectLst>
        </p:spPr>
      </p:pic>
      <p:sp>
        <p:nvSpPr>
          <p:cNvPr id="39" name="Shape 39"/>
          <p:cNvSpPr>
            <a:spLocks noGrp="1"/>
          </p:cNvSpPr>
          <p:nvPr>
            <p:ph type="title"/>
          </p:nvPr>
        </p:nvSpPr>
        <p:spPr>
          <a:xfrm>
            <a:off x="1" y="4840943"/>
            <a:ext cx="12192000" cy="2017059"/>
          </a:xfrm>
          <a:prstGeom prst="rect">
            <a:avLst/>
          </a:prstGeom>
        </p:spPr>
        <p:txBody>
          <a:bodyPr/>
          <a:lstStyle/>
          <a:p>
            <a:pPr lvl="0">
              <a:defRPr sz="1800">
                <a:solidFill>
                  <a:srgbClr val="000000"/>
                </a:solidFill>
                <a:effectLst/>
              </a:defRPr>
            </a:pPr>
            <a:r>
              <a:rPr lang="en-GB" sz="3600" dirty="0" err="1" smtClean="0">
                <a:solidFill>
                  <a:srgbClr val="FFFFFF"/>
                </a:solidFill>
              </a:rPr>
              <a:t>Nishkam</a:t>
            </a:r>
            <a:r>
              <a:rPr lang="en-GB" sz="3600" dirty="0" smtClean="0">
                <a:solidFill>
                  <a:srgbClr val="FFFFFF"/>
                </a:solidFill>
              </a:rPr>
              <a:t> High School</a:t>
            </a:r>
            <a:br>
              <a:rPr lang="en-GB" sz="3600" dirty="0" smtClean="0">
                <a:solidFill>
                  <a:srgbClr val="FFFFFF"/>
                </a:solidFill>
              </a:rPr>
            </a:br>
            <a:r>
              <a:rPr lang="en-GB" sz="3600" dirty="0" smtClean="0">
                <a:solidFill>
                  <a:srgbClr val="FFFFFF"/>
                </a:solidFill>
              </a:rPr>
              <a:t>A Multi Faith School with a </a:t>
            </a:r>
            <a:r>
              <a:rPr lang="en-GB" sz="3600" smtClean="0">
                <a:solidFill>
                  <a:srgbClr val="FFFFFF"/>
                </a:solidFill>
              </a:rPr>
              <a:t>Sikh Ethos</a:t>
            </a:r>
            <a:endParaRPr sz="3600" dirty="0">
              <a:solidFill>
                <a:srgbClr val="FFFFFF"/>
              </a:solidFill>
            </a:endParaRPr>
          </a:p>
        </p:txBody>
      </p:sp>
    </p:spTree>
    <p:extLst>
      <p:ext uri="{BB962C8B-B14F-4D97-AF65-F5344CB8AC3E}">
        <p14:creationId xmlns:p14="http://schemas.microsoft.com/office/powerpoint/2010/main" val="1103240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Patron</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083834" y="1600203"/>
            <a:ext cx="4024335" cy="4525963"/>
          </a:xfrm>
        </p:spPr>
      </p:pic>
    </p:spTree>
    <p:extLst>
      <p:ext uri="{BB962C8B-B14F-4D97-AF65-F5344CB8AC3E}">
        <p14:creationId xmlns:p14="http://schemas.microsoft.com/office/powerpoint/2010/main" val="2434055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853" y="436728"/>
            <a:ext cx="12234855" cy="5854890"/>
          </a:xfrm>
          <a:prstGeom prst="rect">
            <a:avLst/>
          </a:prstGeom>
        </p:spPr>
      </p:pic>
    </p:spTree>
    <p:extLst>
      <p:ext uri="{BB962C8B-B14F-4D97-AF65-F5344CB8AC3E}">
        <p14:creationId xmlns:p14="http://schemas.microsoft.com/office/powerpoint/2010/main" val="1162670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Prayer</a:t>
            </a:r>
            <a:endParaRPr lang="en-GB" dirty="0"/>
          </a:p>
        </p:txBody>
      </p:sp>
      <p:sp>
        <p:nvSpPr>
          <p:cNvPr id="3" name="Content Placeholder 2"/>
          <p:cNvSpPr>
            <a:spLocks noGrp="1"/>
          </p:cNvSpPr>
          <p:nvPr>
            <p:ph idx="1"/>
          </p:nvPr>
        </p:nvSpPr>
        <p:spPr/>
        <p:txBody>
          <a:bodyPr>
            <a:normAutofit fontScale="85000" lnSpcReduction="10000"/>
          </a:bodyPr>
          <a:lstStyle/>
          <a:p>
            <a:r>
              <a:rPr lang="en-GB" dirty="0"/>
              <a:t>Prayer and worship are an essential part of </a:t>
            </a:r>
            <a:r>
              <a:rPr lang="en-GB" dirty="0" smtClean="0"/>
              <a:t>school </a:t>
            </a:r>
            <a:r>
              <a:rPr lang="en-GB" dirty="0"/>
              <a:t>life. They are a means of helping pupils to learn about and from prayer enabling them, in turn, to experience spiritual aspects of life</a:t>
            </a:r>
            <a:r>
              <a:rPr lang="en-GB" dirty="0" smtClean="0"/>
              <a:t>.</a:t>
            </a:r>
          </a:p>
          <a:p>
            <a:r>
              <a:rPr lang="en-GB" dirty="0" smtClean="0"/>
              <a:t>Spiritual </a:t>
            </a:r>
            <a:r>
              <a:rPr lang="en-GB" dirty="0"/>
              <a:t>development is promoted through inclusive acts of collective worship which cover </a:t>
            </a:r>
            <a:r>
              <a:rPr lang="en-GB" dirty="0" smtClean="0"/>
              <a:t>Sikh, Hindu, </a:t>
            </a:r>
            <a:r>
              <a:rPr lang="en-GB" dirty="0"/>
              <a:t>Islamic and Christian prayers.  </a:t>
            </a:r>
          </a:p>
          <a:p>
            <a:r>
              <a:rPr lang="en-GB" dirty="0"/>
              <a:t>Assembly is an opportunity for the school to collect together and has been a hugely important platform to raise awareness of world events and how they have impacted on us as a school, a community and on a global level as society. </a:t>
            </a:r>
            <a:endParaRPr lang="en-GB" dirty="0" smtClean="0"/>
          </a:p>
          <a:p>
            <a:r>
              <a:rPr lang="en-GB" dirty="0" smtClean="0"/>
              <a:t>Prayers are also said when the school comes together at lunch time before the meal is served.</a:t>
            </a:r>
            <a:endParaRPr lang="en-GB" dirty="0"/>
          </a:p>
          <a:p>
            <a:endParaRPr lang="en-GB" dirty="0"/>
          </a:p>
        </p:txBody>
      </p:sp>
    </p:spTree>
    <p:extLst>
      <p:ext uri="{BB962C8B-B14F-4D97-AF65-F5344CB8AC3E}">
        <p14:creationId xmlns:p14="http://schemas.microsoft.com/office/powerpoint/2010/main" val="28025679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7104" y="5639626"/>
            <a:ext cx="10858931" cy="363940"/>
          </a:xfrm>
          <a:prstGeom prst="rect">
            <a:avLst/>
          </a:prstGeom>
          <a:noFill/>
        </p:spPr>
        <p:txBody>
          <a:bodyPr wrap="square" lIns="97529" tIns="48765" rIns="97529" bIns="48765" rtlCol="0">
            <a:spAutoFit/>
          </a:bodyPr>
          <a:lstStyle>
            <a:lvl1pPr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1pPr>
            <a:lvl2pPr indent="22858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2pPr>
            <a:lvl3pPr indent="45717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3pPr>
            <a:lvl4pPr indent="685765"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4pPr>
            <a:lvl5pPr indent="914354"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5pPr>
            <a:lvl6pPr indent="1142941"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6pPr>
            <a:lvl7pPr indent="1371530"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7pPr>
            <a:lvl8pPr indent="160011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8pPr>
            <a:lvl9pPr indent="182870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9pPr>
          </a:lstStyle>
          <a:p>
            <a:r>
              <a:rPr lang="en-GB" sz="1725" dirty="0">
                <a:solidFill>
                  <a:srgbClr val="737373"/>
                </a:solidFill>
                <a:latin typeface="Century Gothic" pitchFamily="34" charset="0"/>
              </a:rPr>
              <a:t>More than Academic Excellence | More than a School | More than ‘Self’</a:t>
            </a:r>
          </a:p>
        </p:txBody>
      </p:sp>
      <p:sp>
        <p:nvSpPr>
          <p:cNvPr id="5" name="TextBox 4"/>
          <p:cNvSpPr txBox="1"/>
          <p:nvPr/>
        </p:nvSpPr>
        <p:spPr>
          <a:xfrm>
            <a:off x="3" y="660564"/>
            <a:ext cx="12191999" cy="769441"/>
          </a:xfrm>
          <a:prstGeom prst="rect">
            <a:avLst/>
          </a:prstGeom>
          <a:noFill/>
        </p:spPr>
        <p:txBody>
          <a:bodyPr wrap="square" rtlCol="0">
            <a:spAutoFit/>
          </a:bodyPr>
          <a:lstStyle/>
          <a:p>
            <a:pPr algn="ctr"/>
            <a:r>
              <a:rPr lang="en-GB" sz="4400" dirty="0" smtClean="0">
                <a:solidFill>
                  <a:prstClr val="white"/>
                </a:solidFill>
              </a:rPr>
              <a:t>Prayer</a:t>
            </a:r>
            <a:r>
              <a:rPr lang="en-GB" sz="2700" dirty="0" smtClean="0">
                <a:solidFill>
                  <a:prstClr val="white"/>
                </a:solidFill>
              </a:rPr>
              <a:t> </a:t>
            </a:r>
            <a:r>
              <a:rPr lang="en-GB" sz="4400" dirty="0" smtClean="0">
                <a:solidFill>
                  <a:prstClr val="white"/>
                </a:solidFill>
              </a:rPr>
              <a:t>and our Spiritual Space</a:t>
            </a:r>
            <a:endParaRPr lang="en-GB" sz="4400" dirty="0">
              <a:solidFill>
                <a:prstClr val="white"/>
              </a:solidFill>
            </a:endParaRPr>
          </a:p>
        </p:txBody>
      </p:sp>
      <p:sp>
        <p:nvSpPr>
          <p:cNvPr id="11" name="TextBox 10"/>
          <p:cNvSpPr txBox="1"/>
          <p:nvPr/>
        </p:nvSpPr>
        <p:spPr>
          <a:xfrm>
            <a:off x="2" y="4919942"/>
            <a:ext cx="12191999" cy="507831"/>
          </a:xfrm>
          <a:prstGeom prst="rect">
            <a:avLst/>
          </a:prstGeom>
          <a:noFill/>
        </p:spPr>
        <p:txBody>
          <a:bodyPr wrap="square" rtlCol="0">
            <a:spAutoFit/>
          </a:bodyPr>
          <a:lstStyle/>
          <a:p>
            <a:pPr algn="ctr"/>
            <a:r>
              <a:rPr lang="en-GB" sz="2700" dirty="0">
                <a:solidFill>
                  <a:prstClr val="black"/>
                </a:solidFill>
              </a:rPr>
              <a:t>Staff and students paid their respects to the fallen during a Remembrance Service.</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06465" y="1782152"/>
            <a:ext cx="3011603" cy="3011602"/>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15201" y="2252150"/>
            <a:ext cx="4713027" cy="1988309"/>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l="34826"/>
          <a:stretch/>
        </p:blipFill>
        <p:spPr>
          <a:xfrm>
            <a:off x="183765" y="1782152"/>
            <a:ext cx="3925571" cy="3011602"/>
          </a:xfrm>
          <a:prstGeom prst="rect">
            <a:avLst/>
          </a:prstGeom>
        </p:spPr>
      </p:pic>
    </p:spTree>
    <p:extLst>
      <p:ext uri="{BB962C8B-B14F-4D97-AF65-F5344CB8AC3E}">
        <p14:creationId xmlns:p14="http://schemas.microsoft.com/office/powerpoint/2010/main" val="34325142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Faith Mentors</a:t>
            </a:r>
            <a:endParaRPr lang="en-GB" dirty="0"/>
          </a:p>
        </p:txBody>
      </p:sp>
      <p:pic>
        <p:nvPicPr>
          <p:cNvPr id="5" name="Picture 4"/>
          <p:cNvPicPr>
            <a:picLocks noChangeAspect="1"/>
          </p:cNvPicPr>
          <p:nvPr/>
        </p:nvPicPr>
        <p:blipFill rotWithShape="1">
          <a:blip r:embed="rId2"/>
          <a:srcRect l="51573" t="27379" r="40036" b="52099"/>
          <a:stretch/>
        </p:blipFill>
        <p:spPr>
          <a:xfrm>
            <a:off x="8170456" y="1569494"/>
            <a:ext cx="2747752" cy="2833619"/>
          </a:xfrm>
          <a:prstGeom prst="rect">
            <a:avLst/>
          </a:prstGeom>
        </p:spPr>
      </p:pic>
      <p:pic>
        <p:nvPicPr>
          <p:cNvPr id="6" name="Picture 5"/>
          <p:cNvPicPr>
            <a:picLocks noChangeAspect="1"/>
          </p:cNvPicPr>
          <p:nvPr/>
        </p:nvPicPr>
        <p:blipFill rotWithShape="1">
          <a:blip r:embed="rId3"/>
          <a:srcRect l="61014" t="33909" r="31119" b="43330"/>
          <a:stretch/>
        </p:blipFill>
        <p:spPr>
          <a:xfrm>
            <a:off x="4476463" y="1742982"/>
            <a:ext cx="3057100" cy="3729657"/>
          </a:xfrm>
          <a:prstGeom prst="rect">
            <a:avLst/>
          </a:prstGeom>
        </p:spPr>
      </p:pic>
      <p:pic>
        <p:nvPicPr>
          <p:cNvPr id="8" name="Picture 7"/>
          <p:cNvPicPr>
            <a:picLocks noChangeAspect="1"/>
          </p:cNvPicPr>
          <p:nvPr/>
        </p:nvPicPr>
        <p:blipFill rotWithShape="1">
          <a:blip r:embed="rId4"/>
          <a:srcRect l="62063" t="35215" r="29563" b="44076"/>
          <a:stretch/>
        </p:blipFill>
        <p:spPr>
          <a:xfrm>
            <a:off x="1058365" y="1569494"/>
            <a:ext cx="2744811" cy="2862099"/>
          </a:xfrm>
          <a:prstGeom prst="rect">
            <a:avLst/>
          </a:prstGeom>
        </p:spPr>
      </p:pic>
    </p:spTree>
    <p:extLst>
      <p:ext uri="{BB962C8B-B14F-4D97-AF65-F5344CB8AC3E}">
        <p14:creationId xmlns:p14="http://schemas.microsoft.com/office/powerpoint/2010/main" val="2905185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7104" y="5639626"/>
            <a:ext cx="10858931" cy="363940"/>
          </a:xfrm>
          <a:prstGeom prst="rect">
            <a:avLst/>
          </a:prstGeom>
          <a:noFill/>
        </p:spPr>
        <p:txBody>
          <a:bodyPr wrap="square" lIns="97529" tIns="48765" rIns="97529" bIns="48765" rtlCol="0">
            <a:spAutoFit/>
          </a:bodyPr>
          <a:lstStyle>
            <a:lvl1pPr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1pPr>
            <a:lvl2pPr indent="22858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2pPr>
            <a:lvl3pPr indent="45717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3pPr>
            <a:lvl4pPr indent="685765"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4pPr>
            <a:lvl5pPr indent="914354"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5pPr>
            <a:lvl6pPr indent="1142941"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6pPr>
            <a:lvl7pPr indent="1371530"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7pPr>
            <a:lvl8pPr indent="160011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8pPr>
            <a:lvl9pPr indent="182870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9pPr>
          </a:lstStyle>
          <a:p>
            <a:r>
              <a:rPr lang="en-GB" sz="1725" dirty="0">
                <a:solidFill>
                  <a:srgbClr val="737373"/>
                </a:solidFill>
                <a:latin typeface="Century Gothic" pitchFamily="34" charset="0"/>
              </a:rPr>
              <a:t>More than Academic Excellence | More than a School | More than ‘Self’</a:t>
            </a:r>
          </a:p>
        </p:txBody>
      </p:sp>
      <p:sp>
        <p:nvSpPr>
          <p:cNvPr id="5" name="TextBox 4"/>
          <p:cNvSpPr txBox="1"/>
          <p:nvPr/>
        </p:nvSpPr>
        <p:spPr>
          <a:xfrm>
            <a:off x="-1" y="449352"/>
            <a:ext cx="12191999" cy="769441"/>
          </a:xfrm>
          <a:prstGeom prst="rect">
            <a:avLst/>
          </a:prstGeom>
          <a:noFill/>
        </p:spPr>
        <p:txBody>
          <a:bodyPr wrap="square" rtlCol="0">
            <a:spAutoFit/>
          </a:bodyPr>
          <a:lstStyle/>
          <a:p>
            <a:pPr algn="ctr"/>
            <a:r>
              <a:rPr lang="en-GB" sz="4400" dirty="0" smtClean="0">
                <a:solidFill>
                  <a:prstClr val="white"/>
                </a:solidFill>
              </a:rPr>
              <a:t>Faith Visits</a:t>
            </a:r>
            <a:endParaRPr lang="en-GB" sz="4400" dirty="0">
              <a:solidFill>
                <a:prstClr val="white"/>
              </a:solidFill>
            </a:endParaRPr>
          </a:p>
        </p:txBody>
      </p:sp>
      <p:sp>
        <p:nvSpPr>
          <p:cNvPr id="11" name="TextBox 10"/>
          <p:cNvSpPr txBox="1"/>
          <p:nvPr/>
        </p:nvSpPr>
        <p:spPr>
          <a:xfrm>
            <a:off x="1" y="5154881"/>
            <a:ext cx="12191999" cy="507831"/>
          </a:xfrm>
          <a:prstGeom prst="rect">
            <a:avLst/>
          </a:prstGeom>
          <a:noFill/>
        </p:spPr>
        <p:txBody>
          <a:bodyPr wrap="square" rtlCol="0">
            <a:spAutoFit/>
          </a:bodyPr>
          <a:lstStyle/>
          <a:p>
            <a:pPr algn="ctr"/>
            <a:r>
              <a:rPr lang="en-GB" sz="2700" dirty="0">
                <a:solidFill>
                  <a:prstClr val="black"/>
                </a:solidFill>
              </a:rPr>
              <a:t>Year 8 visit to St John and St Peter’s Church.</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27100" y="1468969"/>
            <a:ext cx="3558939" cy="3558938"/>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7386" y="1468972"/>
            <a:ext cx="3573297" cy="3573297"/>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81993" y="1461167"/>
            <a:ext cx="3566743" cy="3566743"/>
          </a:xfrm>
          <a:prstGeom prst="rect">
            <a:avLst/>
          </a:prstGeom>
        </p:spPr>
      </p:pic>
    </p:spTree>
    <p:extLst>
      <p:ext uri="{BB962C8B-B14F-4D97-AF65-F5344CB8AC3E}">
        <p14:creationId xmlns:p14="http://schemas.microsoft.com/office/powerpoint/2010/main" val="990255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7104" y="5639626"/>
            <a:ext cx="10858931" cy="363940"/>
          </a:xfrm>
          <a:prstGeom prst="rect">
            <a:avLst/>
          </a:prstGeom>
          <a:noFill/>
        </p:spPr>
        <p:txBody>
          <a:bodyPr wrap="square" lIns="97529" tIns="48765" rIns="97529" bIns="48765" rtlCol="0">
            <a:spAutoFit/>
          </a:bodyPr>
          <a:lstStyle>
            <a:lvl1pPr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1pPr>
            <a:lvl2pPr indent="22858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2pPr>
            <a:lvl3pPr indent="45717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3pPr>
            <a:lvl4pPr indent="685765"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4pPr>
            <a:lvl5pPr indent="914354"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5pPr>
            <a:lvl6pPr indent="1142941"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6pPr>
            <a:lvl7pPr indent="1371530"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7pPr>
            <a:lvl8pPr indent="160011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8pPr>
            <a:lvl9pPr indent="182870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9pPr>
          </a:lstStyle>
          <a:p>
            <a:r>
              <a:rPr lang="en-GB" sz="1725" dirty="0">
                <a:solidFill>
                  <a:srgbClr val="737373"/>
                </a:solidFill>
                <a:latin typeface="Century Gothic" pitchFamily="34" charset="0"/>
              </a:rPr>
              <a:t>More than Academic Excellence | More than a School | More than ‘Self’</a:t>
            </a:r>
          </a:p>
        </p:txBody>
      </p:sp>
      <p:sp>
        <p:nvSpPr>
          <p:cNvPr id="5" name="TextBox 4"/>
          <p:cNvSpPr txBox="1"/>
          <p:nvPr/>
        </p:nvSpPr>
        <p:spPr>
          <a:xfrm>
            <a:off x="3" y="429014"/>
            <a:ext cx="12191999" cy="769441"/>
          </a:xfrm>
          <a:prstGeom prst="rect">
            <a:avLst/>
          </a:prstGeom>
          <a:noFill/>
        </p:spPr>
        <p:txBody>
          <a:bodyPr wrap="square" rtlCol="0">
            <a:spAutoFit/>
          </a:bodyPr>
          <a:lstStyle/>
          <a:p>
            <a:r>
              <a:rPr lang="en-GB" sz="2700" dirty="0" smtClean="0">
                <a:solidFill>
                  <a:prstClr val="white"/>
                </a:solidFill>
              </a:rPr>
              <a:t>                                      </a:t>
            </a:r>
            <a:r>
              <a:rPr lang="en-GB" sz="4400" dirty="0" smtClean="0">
                <a:solidFill>
                  <a:prstClr val="white"/>
                </a:solidFill>
              </a:rPr>
              <a:t>Faith Visits </a:t>
            </a:r>
            <a:endParaRPr lang="en-GB" sz="2700" dirty="0">
              <a:solidFill>
                <a:prstClr val="white"/>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73878" y="1341999"/>
            <a:ext cx="4378657" cy="184724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67305" y="3257097"/>
            <a:ext cx="4085231" cy="172345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04786" y="1342002"/>
            <a:ext cx="3395985" cy="3638555"/>
          </a:xfrm>
          <a:prstGeom prst="rect">
            <a:avLst/>
          </a:prstGeom>
        </p:spPr>
      </p:pic>
    </p:spTree>
    <p:extLst>
      <p:ext uri="{BB962C8B-B14F-4D97-AF65-F5344CB8AC3E}">
        <p14:creationId xmlns:p14="http://schemas.microsoft.com/office/powerpoint/2010/main" val="549892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956" y="1621868"/>
            <a:ext cx="10515600" cy="4351338"/>
          </a:xfrm>
        </p:spPr>
        <p:txBody>
          <a:bodyPr/>
          <a:lstStyle/>
          <a:p>
            <a:pPr marL="0" indent="0">
              <a:buNone/>
            </a:pPr>
            <a:endParaRPr lang="en-US" dirty="0" smtClean="0"/>
          </a:p>
          <a:p>
            <a:pPr marL="0" indent="0">
              <a:buNone/>
            </a:pPr>
            <a:endParaRPr lang="en-US" dirty="0" smtClean="0"/>
          </a:p>
          <a:p>
            <a:pPr marL="0" indent="0">
              <a:buNone/>
            </a:pPr>
            <a:endParaRPr lang="en-US" dirty="0"/>
          </a:p>
        </p:txBody>
      </p:sp>
      <p:sp>
        <p:nvSpPr>
          <p:cNvPr id="2" name="TextBox 1"/>
          <p:cNvSpPr txBox="1"/>
          <p:nvPr/>
        </p:nvSpPr>
        <p:spPr>
          <a:xfrm>
            <a:off x="1135296" y="1841157"/>
            <a:ext cx="9811265" cy="4524315"/>
          </a:xfrm>
          <a:prstGeom prst="rect">
            <a:avLst/>
          </a:prstGeom>
          <a:noFill/>
        </p:spPr>
        <p:txBody>
          <a:bodyPr wrap="square" rtlCol="0">
            <a:spAutoFit/>
          </a:bodyPr>
          <a:lstStyle/>
          <a:p>
            <a:pPr marL="285750" indent="-285750">
              <a:buFont typeface="Wingdings" panose="05000000000000000000" pitchFamily="2" charset="2"/>
              <a:buChar char="q"/>
            </a:pPr>
            <a:r>
              <a:rPr lang="en-US" sz="3200" dirty="0" smtClean="0"/>
              <a:t>What are curriculum group meetings?</a:t>
            </a:r>
          </a:p>
          <a:p>
            <a:pPr marL="285750" indent="-285750">
              <a:buFont typeface="Wingdings" panose="05000000000000000000" pitchFamily="2" charset="2"/>
              <a:buChar char="q"/>
            </a:pPr>
            <a:endParaRPr lang="en-US" sz="3200" dirty="0" smtClean="0"/>
          </a:p>
          <a:p>
            <a:pPr marL="285750" indent="-285750">
              <a:buFont typeface="Wingdings" panose="05000000000000000000" pitchFamily="2" charset="2"/>
              <a:buChar char="q"/>
            </a:pPr>
            <a:r>
              <a:rPr lang="en-US" sz="3200" dirty="0" smtClean="0"/>
              <a:t>Where do they take place?</a:t>
            </a:r>
          </a:p>
          <a:p>
            <a:pPr marL="285750" indent="-285750">
              <a:buFont typeface="Wingdings" panose="05000000000000000000" pitchFamily="2" charset="2"/>
              <a:buChar char="q"/>
            </a:pPr>
            <a:endParaRPr lang="en-US" sz="3200" dirty="0" smtClean="0"/>
          </a:p>
          <a:p>
            <a:pPr marL="285750" indent="-285750">
              <a:buFont typeface="Wingdings" panose="05000000000000000000" pitchFamily="2" charset="2"/>
              <a:buChar char="q"/>
            </a:pPr>
            <a:r>
              <a:rPr lang="en-US" sz="3200" dirty="0" smtClean="0"/>
              <a:t>When do they take place?</a:t>
            </a:r>
          </a:p>
          <a:p>
            <a:pPr marL="285750" indent="-285750">
              <a:buFont typeface="Wingdings" panose="05000000000000000000" pitchFamily="2" charset="2"/>
              <a:buChar char="q"/>
            </a:pPr>
            <a:endParaRPr lang="en-US" sz="3200" dirty="0" smtClean="0"/>
          </a:p>
          <a:p>
            <a:pPr marL="285750" indent="-285750">
              <a:buFont typeface="Wingdings" panose="05000000000000000000" pitchFamily="2" charset="2"/>
              <a:buChar char="q"/>
            </a:pPr>
            <a:r>
              <a:rPr lang="en-US" sz="3200" dirty="0" smtClean="0"/>
              <a:t>Why do we have curriculum group meetings?</a:t>
            </a:r>
          </a:p>
          <a:p>
            <a:pPr marL="285750" indent="-285750">
              <a:buFont typeface="Wingdings" panose="05000000000000000000" pitchFamily="2" charset="2"/>
              <a:buChar char="q"/>
            </a:pPr>
            <a:endParaRPr lang="en-US" sz="3200" dirty="0" smtClean="0"/>
          </a:p>
          <a:p>
            <a:pPr marL="285750" indent="-285750">
              <a:buFont typeface="Wingdings" panose="05000000000000000000" pitchFamily="2" charset="2"/>
              <a:buChar char="q"/>
            </a:pPr>
            <a:r>
              <a:rPr lang="en-US" sz="3200" dirty="0" smtClean="0"/>
              <a:t>How do we support schools?</a:t>
            </a:r>
            <a:endParaRPr lang="en-US" sz="3200" dirty="0"/>
          </a:p>
        </p:txBody>
      </p:sp>
      <p:sp>
        <p:nvSpPr>
          <p:cNvPr id="9" name="TextBox 8"/>
          <p:cNvSpPr txBox="1"/>
          <p:nvPr/>
        </p:nvSpPr>
        <p:spPr>
          <a:xfrm>
            <a:off x="976184" y="469557"/>
            <a:ext cx="9030261" cy="584775"/>
          </a:xfrm>
          <a:prstGeom prst="rect">
            <a:avLst/>
          </a:prstGeom>
          <a:noFill/>
        </p:spPr>
        <p:txBody>
          <a:bodyPr wrap="square" rtlCol="0">
            <a:spAutoFit/>
          </a:bodyPr>
          <a:lstStyle/>
          <a:p>
            <a:r>
              <a:rPr lang="en-US" sz="3200" b="1" dirty="0" smtClean="0">
                <a:latin typeface="Calibri" panose="020F0502020204030204" pitchFamily="34" charset="0"/>
                <a:cs typeface="Calibri" panose="020F0502020204030204" pitchFamily="34" charset="0"/>
              </a:rPr>
              <a:t>Birmingham City Council- Curriculum Groups</a:t>
            </a:r>
            <a:endParaRPr lang="en-US" sz="3200" b="1" dirty="0">
              <a:latin typeface="Calibri" panose="020F0502020204030204" pitchFamily="34" charset="0"/>
              <a:cs typeface="Calibri" panose="020F0502020204030204" pitchFamily="34" charset="0"/>
            </a:endParaRPr>
          </a:p>
        </p:txBody>
      </p:sp>
      <p:pic>
        <p:nvPicPr>
          <p:cNvPr id="5" name="Picture 2" descr="Image result for birmingham city counc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6445" y="6192495"/>
            <a:ext cx="1930659" cy="43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40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7104" y="5639626"/>
            <a:ext cx="10858931" cy="363940"/>
          </a:xfrm>
          <a:prstGeom prst="rect">
            <a:avLst/>
          </a:prstGeom>
          <a:noFill/>
        </p:spPr>
        <p:txBody>
          <a:bodyPr wrap="square" lIns="97529" tIns="48765" rIns="97529" bIns="48765" rtlCol="0">
            <a:spAutoFit/>
          </a:bodyPr>
          <a:lstStyle>
            <a:lvl1pPr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1pPr>
            <a:lvl2pPr indent="22858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2pPr>
            <a:lvl3pPr indent="45717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3pPr>
            <a:lvl4pPr indent="685765"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4pPr>
            <a:lvl5pPr indent="914354"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5pPr>
            <a:lvl6pPr indent="1142941"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6pPr>
            <a:lvl7pPr indent="1371530"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7pPr>
            <a:lvl8pPr indent="160011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8pPr>
            <a:lvl9pPr indent="182870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9pPr>
          </a:lstStyle>
          <a:p>
            <a:r>
              <a:rPr lang="en-GB" sz="1725" dirty="0">
                <a:solidFill>
                  <a:srgbClr val="737373"/>
                </a:solidFill>
                <a:latin typeface="Century Gothic" pitchFamily="34" charset="0"/>
              </a:rPr>
              <a:t>More than Academic Excellence | More than a School | More than ‘Self’</a:t>
            </a:r>
          </a:p>
        </p:txBody>
      </p:sp>
      <p:sp>
        <p:nvSpPr>
          <p:cNvPr id="5" name="TextBox 4"/>
          <p:cNvSpPr txBox="1"/>
          <p:nvPr/>
        </p:nvSpPr>
        <p:spPr>
          <a:xfrm>
            <a:off x="-1" y="585361"/>
            <a:ext cx="12191999" cy="769441"/>
          </a:xfrm>
          <a:prstGeom prst="rect">
            <a:avLst/>
          </a:prstGeom>
          <a:noFill/>
        </p:spPr>
        <p:txBody>
          <a:bodyPr wrap="square" rtlCol="0">
            <a:spAutoFit/>
          </a:bodyPr>
          <a:lstStyle/>
          <a:p>
            <a:pPr algn="ctr"/>
            <a:r>
              <a:rPr lang="en-GB" sz="4400" dirty="0" smtClean="0">
                <a:solidFill>
                  <a:prstClr val="white"/>
                </a:solidFill>
              </a:rPr>
              <a:t>Faith Visits</a:t>
            </a:r>
            <a:endParaRPr lang="en-GB" sz="4400" dirty="0">
              <a:solidFill>
                <a:prstClr val="white"/>
              </a:solidFill>
            </a:endParaRPr>
          </a:p>
        </p:txBody>
      </p:sp>
      <p:sp>
        <p:nvSpPr>
          <p:cNvPr id="11" name="TextBox 10"/>
          <p:cNvSpPr txBox="1"/>
          <p:nvPr/>
        </p:nvSpPr>
        <p:spPr>
          <a:xfrm>
            <a:off x="1" y="5154881"/>
            <a:ext cx="12191999" cy="507831"/>
          </a:xfrm>
          <a:prstGeom prst="rect">
            <a:avLst/>
          </a:prstGeom>
          <a:noFill/>
        </p:spPr>
        <p:txBody>
          <a:bodyPr wrap="square" rtlCol="0">
            <a:spAutoFit/>
          </a:bodyPr>
          <a:lstStyle/>
          <a:p>
            <a:pPr algn="ctr"/>
            <a:r>
              <a:rPr lang="en-GB" sz="2700" dirty="0">
                <a:solidFill>
                  <a:prstClr val="black"/>
                </a:solidFill>
              </a:rPr>
              <a:t>Visit to Singers Hill Synagogue.</a:t>
            </a:r>
          </a:p>
        </p:txBody>
      </p:sp>
      <p:pic>
        <p:nvPicPr>
          <p:cNvPr id="1026" name="Picture 2" descr="https://scontent-lhr3-1.xx.fbcdn.net/v/t1.0-9/12573902_1393225690984971_2034191570073829231_n.jpg?oh=d80d10f6c314ecf934e4f919475a8c1d&amp;oe=57FC9D2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1778" y="1781546"/>
            <a:ext cx="2697017" cy="26970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lhr3-1.xx.fbcdn.net/v/t1.0-9/1918971_1393225707651636_3215592675171157729_n.jpg?oh=91fe399bffe21410b3f9fed1376219f7&amp;oe=57FEF67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84885" y="1887480"/>
            <a:ext cx="2623291" cy="2623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lhr3-1.xx.fbcdn.net/v/t1.0-9/12592551_1393225797651627_4644712015731612305_n.jpg?oh=75e5907e6acdf1c91a8267cb336f6fc6&amp;oe=57ED31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5997" y="1589484"/>
            <a:ext cx="2889083" cy="28890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scontent-lhr3-1.xx.fbcdn.net/v/t1.0-9/12573768_1393225944318279_3093544947343386687_n.jpg?oh=947b4825da50ae08157cace4106a4d96&amp;oe=582AC0A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76603" y="1887480"/>
            <a:ext cx="2591087" cy="259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324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7104" y="5639626"/>
            <a:ext cx="10858931" cy="363940"/>
          </a:xfrm>
          <a:prstGeom prst="rect">
            <a:avLst/>
          </a:prstGeom>
          <a:noFill/>
        </p:spPr>
        <p:txBody>
          <a:bodyPr wrap="square" lIns="97529" tIns="48765" rIns="97529" bIns="48765" rtlCol="0">
            <a:spAutoFit/>
          </a:bodyPr>
          <a:lstStyle>
            <a:lvl1pPr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1pPr>
            <a:lvl2pPr indent="22858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2pPr>
            <a:lvl3pPr indent="45717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3pPr>
            <a:lvl4pPr indent="685765"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4pPr>
            <a:lvl5pPr indent="914354"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5pPr>
            <a:lvl6pPr indent="1142941"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6pPr>
            <a:lvl7pPr indent="1371530"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7pPr>
            <a:lvl8pPr indent="160011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8pPr>
            <a:lvl9pPr indent="182870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9pPr>
          </a:lstStyle>
          <a:p>
            <a:r>
              <a:rPr lang="en-GB" sz="1725" dirty="0">
                <a:solidFill>
                  <a:srgbClr val="737373"/>
                </a:solidFill>
                <a:latin typeface="Century Gothic" pitchFamily="34" charset="0"/>
              </a:rPr>
              <a:t>More than Academic Excellence | More than a School | More than ‘Self’</a:t>
            </a:r>
          </a:p>
        </p:txBody>
      </p:sp>
      <p:sp>
        <p:nvSpPr>
          <p:cNvPr id="5" name="TextBox 4"/>
          <p:cNvSpPr txBox="1"/>
          <p:nvPr/>
        </p:nvSpPr>
        <p:spPr>
          <a:xfrm>
            <a:off x="3" y="603338"/>
            <a:ext cx="12191999" cy="769441"/>
          </a:xfrm>
          <a:prstGeom prst="rect">
            <a:avLst/>
          </a:prstGeom>
          <a:noFill/>
        </p:spPr>
        <p:txBody>
          <a:bodyPr wrap="square" rtlCol="0">
            <a:spAutoFit/>
          </a:bodyPr>
          <a:lstStyle/>
          <a:p>
            <a:pPr algn="ctr"/>
            <a:r>
              <a:rPr lang="en-GB" sz="4400" dirty="0" smtClean="0">
                <a:solidFill>
                  <a:prstClr val="white"/>
                </a:solidFill>
              </a:rPr>
              <a:t>Faith Visits</a:t>
            </a:r>
            <a:endParaRPr lang="en-GB" sz="4400" dirty="0">
              <a:solidFill>
                <a:prstClr val="white"/>
              </a:solidFill>
            </a:endParaRPr>
          </a:p>
        </p:txBody>
      </p:sp>
      <p:pic>
        <p:nvPicPr>
          <p:cNvPr id="4098" name="Picture 2" descr="https://scontent-lhr3-1.xx.fbcdn.net/v/t1.0-9/12439229_1393671917607015_7540178748486772344_n.jpg?oh=4ae9baefda80c3d3ef1e17470a72ef84&amp;oe=57F135F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1934" y="1746222"/>
            <a:ext cx="2859372" cy="28593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content-lhr3-1.xx.fbcdn.net/v/t1.0-9/12645089_1393671927607014_886436993814578284_n.jpg?oh=ab43fb79507d23f670c3b3ca9df15ffb&amp;oe=58357A3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99365" y="1746222"/>
            <a:ext cx="2810385" cy="281038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content-lhr3-1.xx.fbcdn.net/v/t1.0-9/12670284_1393672057607001_3540992806760731698_n.jpg?oh=5efa6c0dcfb9414d0f0207ce159068b4&amp;oe=57E96B8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10107" y="1770716"/>
            <a:ext cx="2785892" cy="278589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content-lhr3-1.xx.fbcdn.net/v/t1.0-9/12642803_1393672097606997_2395847292293397048_n.jpg?oh=88dc0a6aa4050d1280d427e2ebaea9c9&amp;oe=5830C9F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06568" y="1779245"/>
            <a:ext cx="2801856" cy="280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377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7104" y="5639626"/>
            <a:ext cx="10858931" cy="363940"/>
          </a:xfrm>
          <a:prstGeom prst="rect">
            <a:avLst/>
          </a:prstGeom>
          <a:noFill/>
        </p:spPr>
        <p:txBody>
          <a:bodyPr wrap="square" lIns="97529" tIns="48765" rIns="97529" bIns="48765" rtlCol="0">
            <a:spAutoFit/>
          </a:bodyPr>
          <a:lstStyle>
            <a:lvl1pPr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1pPr>
            <a:lvl2pPr indent="22858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2pPr>
            <a:lvl3pPr indent="45717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3pPr>
            <a:lvl4pPr indent="685765"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4pPr>
            <a:lvl5pPr indent="914354"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5pPr>
            <a:lvl6pPr indent="1142941"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6pPr>
            <a:lvl7pPr indent="1371530"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7pPr>
            <a:lvl8pPr indent="160011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8pPr>
            <a:lvl9pPr indent="182870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9pPr>
          </a:lstStyle>
          <a:p>
            <a:r>
              <a:rPr lang="en-GB" sz="1725" dirty="0">
                <a:solidFill>
                  <a:srgbClr val="737373"/>
                </a:solidFill>
                <a:latin typeface="Century Gothic" pitchFamily="34" charset="0"/>
              </a:rPr>
              <a:t>More than Academic Excellence | More than a School | More than ‘Self’</a:t>
            </a:r>
          </a:p>
        </p:txBody>
      </p:sp>
      <p:sp>
        <p:nvSpPr>
          <p:cNvPr id="5" name="TextBox 4"/>
          <p:cNvSpPr txBox="1"/>
          <p:nvPr/>
        </p:nvSpPr>
        <p:spPr>
          <a:xfrm>
            <a:off x="102822" y="603338"/>
            <a:ext cx="12191999" cy="769441"/>
          </a:xfrm>
          <a:prstGeom prst="rect">
            <a:avLst/>
          </a:prstGeom>
          <a:noFill/>
        </p:spPr>
        <p:txBody>
          <a:bodyPr wrap="square" rtlCol="0">
            <a:spAutoFit/>
          </a:bodyPr>
          <a:lstStyle/>
          <a:p>
            <a:pPr algn="ctr"/>
            <a:r>
              <a:rPr lang="en-GB" sz="4400" dirty="0" smtClean="0">
                <a:solidFill>
                  <a:prstClr val="white"/>
                </a:solidFill>
              </a:rPr>
              <a:t>Faith Visits</a:t>
            </a:r>
            <a:endParaRPr lang="en-GB" sz="4400" dirty="0">
              <a:solidFill>
                <a:prstClr val="white"/>
              </a:solidFill>
            </a:endParaRPr>
          </a:p>
        </p:txBody>
      </p:sp>
      <p:sp>
        <p:nvSpPr>
          <p:cNvPr id="11" name="TextBox 10"/>
          <p:cNvSpPr txBox="1"/>
          <p:nvPr/>
        </p:nvSpPr>
        <p:spPr>
          <a:xfrm>
            <a:off x="1" y="5154881"/>
            <a:ext cx="12191999" cy="507831"/>
          </a:xfrm>
          <a:prstGeom prst="rect">
            <a:avLst/>
          </a:prstGeom>
          <a:noFill/>
        </p:spPr>
        <p:txBody>
          <a:bodyPr wrap="square" rtlCol="0">
            <a:spAutoFit/>
          </a:bodyPr>
          <a:lstStyle/>
          <a:p>
            <a:pPr algn="ctr"/>
            <a:r>
              <a:rPr lang="en-GB" sz="2700" dirty="0">
                <a:solidFill>
                  <a:prstClr val="black"/>
                </a:solidFill>
              </a:rPr>
              <a:t>Visit to Birmingham Central Mosque.</a:t>
            </a:r>
          </a:p>
        </p:txBody>
      </p:sp>
      <p:pic>
        <p:nvPicPr>
          <p:cNvPr id="6148" name="Picture 4" descr="https://scontent-lhr3-1.xx.fbcdn.net/v/t1.0-9/12650809_1393898204251053_443868614788876611_n.jpg?oh=020042a1f24acf7cae6ac02c5d4000eb&amp;oe=57EFBE5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26828" y="2290718"/>
            <a:ext cx="3578225" cy="20127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content-lhr3-1.xx.fbcdn.net/v/t1.0-9/12654179_1393898264251047_1925476577050117220_n.jpg?oh=1fb8145508271d173b5dec7fbc321373&amp;oe=5834445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43064" y="1994893"/>
            <a:ext cx="2604407" cy="260440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scontent-lhr3-1.xx.fbcdn.net/v/t1.0-9/12642931_1393898314251042_2881855173453964654_n.jpg?oh=324639dddc778d82adb571ff9d58f7a0&amp;oe=57FBEB6C"/>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382179" y="1994893"/>
            <a:ext cx="2626944" cy="262694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scontent-lhr3-1.xx.fbcdn.net/v/t1.0-9/12654330_1393898390917701_7001586614107802800_n.jpg?oh=4189467c6758a26051ead365b63474ad&amp;oe=5834D08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2821" y="1978378"/>
            <a:ext cx="2760123" cy="2760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40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7104" y="6047610"/>
            <a:ext cx="10858931" cy="363940"/>
          </a:xfrm>
          <a:prstGeom prst="rect">
            <a:avLst/>
          </a:prstGeom>
          <a:noFill/>
        </p:spPr>
        <p:txBody>
          <a:bodyPr wrap="square" lIns="97529" tIns="48765" rIns="97529" bIns="48765" rtlCol="0">
            <a:spAutoFit/>
          </a:bodyPr>
          <a:lstStyle>
            <a:lvl1pPr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1pPr>
            <a:lvl2pPr indent="22858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2pPr>
            <a:lvl3pPr indent="45717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3pPr>
            <a:lvl4pPr indent="685765"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4pPr>
            <a:lvl5pPr indent="914354"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5pPr>
            <a:lvl6pPr indent="1142941"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6pPr>
            <a:lvl7pPr indent="1371530"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7pPr>
            <a:lvl8pPr indent="160011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8pPr>
            <a:lvl9pPr indent="182870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9pPr>
          </a:lstStyle>
          <a:p>
            <a:r>
              <a:rPr lang="en-GB" sz="1725" dirty="0">
                <a:solidFill>
                  <a:srgbClr val="737373"/>
                </a:solidFill>
                <a:latin typeface="Century Gothic" pitchFamily="34" charset="0"/>
              </a:rPr>
              <a:t>More than Academic Excellence | More than a School | More than ‘Self’</a:t>
            </a:r>
          </a:p>
        </p:txBody>
      </p:sp>
      <p:sp>
        <p:nvSpPr>
          <p:cNvPr id="5" name="TextBox 4"/>
          <p:cNvSpPr txBox="1"/>
          <p:nvPr/>
        </p:nvSpPr>
        <p:spPr>
          <a:xfrm>
            <a:off x="3" y="448744"/>
            <a:ext cx="12191999" cy="769441"/>
          </a:xfrm>
          <a:prstGeom prst="rect">
            <a:avLst/>
          </a:prstGeom>
          <a:noFill/>
        </p:spPr>
        <p:txBody>
          <a:bodyPr wrap="square" rtlCol="0">
            <a:spAutoFit/>
          </a:bodyPr>
          <a:lstStyle/>
          <a:p>
            <a:pPr algn="ctr"/>
            <a:r>
              <a:rPr lang="en-GB" sz="4400" dirty="0" smtClean="0">
                <a:solidFill>
                  <a:prstClr val="white"/>
                </a:solidFill>
              </a:rPr>
              <a:t>Faith Visits</a:t>
            </a:r>
            <a:endParaRPr lang="en-GB" sz="4400" dirty="0">
              <a:solidFill>
                <a:prstClr val="white"/>
              </a:solidFill>
            </a:endParaRPr>
          </a:p>
        </p:txBody>
      </p:sp>
      <p:sp>
        <p:nvSpPr>
          <p:cNvPr id="11" name="TextBox 10"/>
          <p:cNvSpPr txBox="1"/>
          <p:nvPr/>
        </p:nvSpPr>
        <p:spPr>
          <a:xfrm>
            <a:off x="1" y="5154881"/>
            <a:ext cx="12191999" cy="507831"/>
          </a:xfrm>
          <a:prstGeom prst="rect">
            <a:avLst/>
          </a:prstGeom>
          <a:noFill/>
        </p:spPr>
        <p:txBody>
          <a:bodyPr wrap="square" rtlCol="0">
            <a:spAutoFit/>
          </a:bodyPr>
          <a:lstStyle/>
          <a:p>
            <a:pPr algn="ctr"/>
            <a:r>
              <a:rPr lang="en-GB" sz="2700" dirty="0">
                <a:solidFill>
                  <a:prstClr val="black"/>
                </a:solidFill>
              </a:rPr>
              <a:t>Year 7 visit to the </a:t>
            </a:r>
            <a:r>
              <a:rPr lang="en-GB" sz="2700" dirty="0" smtClean="0">
                <a:solidFill>
                  <a:prstClr val="black"/>
                </a:solidFill>
              </a:rPr>
              <a:t>Dudley</a:t>
            </a:r>
            <a:r>
              <a:rPr lang="en-GB" sz="2700" dirty="0">
                <a:solidFill>
                  <a:prstClr val="black"/>
                </a:solidFill>
              </a:rPr>
              <a:t>.</a:t>
            </a:r>
          </a:p>
        </p:txBody>
      </p:sp>
      <p:pic>
        <p:nvPicPr>
          <p:cNvPr id="5122" name="Picture 2" descr="https://scontent-lhr3-1.xx.fbcdn.net/v/t1.0-9/12801457_1395259897448217_65063506818660641_n.jpg?oh=6a1fbab15397718a5db3a740d92b7463&amp;oe=57EF7AA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5476" y="1452864"/>
            <a:ext cx="3686041" cy="36860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content-lhr3-1.xx.fbcdn.net/v/t1.0-9/12798996_1395259927448214_1817581312683091629_n.jpg?oh=df053bd9ed73331f9cd80fd314b2b0bb&amp;oe=57ED8F0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54484" y="1452864"/>
            <a:ext cx="3683029" cy="368302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content-lhr3-1.xx.fbcdn.net/v/t1.0-9/12800300_1395260050781535_218921226802289876_n.jpg?oh=67c73ddc5acae9dad2637715e25b1586&amp;oe=57FFA09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73146" y="1452864"/>
            <a:ext cx="3670929" cy="367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1782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7104" y="5639626"/>
            <a:ext cx="10858931" cy="363940"/>
          </a:xfrm>
          <a:prstGeom prst="rect">
            <a:avLst/>
          </a:prstGeom>
          <a:noFill/>
        </p:spPr>
        <p:txBody>
          <a:bodyPr wrap="square" lIns="97529" tIns="48765" rIns="97529" bIns="48765" rtlCol="0">
            <a:spAutoFit/>
          </a:bodyPr>
          <a:lstStyle>
            <a:lvl1pPr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1pPr>
            <a:lvl2pPr indent="22858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2pPr>
            <a:lvl3pPr indent="45717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3pPr>
            <a:lvl4pPr indent="685765"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4pPr>
            <a:lvl5pPr indent="914354"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5pPr>
            <a:lvl6pPr indent="1142941"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6pPr>
            <a:lvl7pPr indent="1371530"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7pPr>
            <a:lvl8pPr indent="1600119"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8pPr>
            <a:lvl9pPr indent="1828706" algn="ctr" defTabSz="584170">
              <a:defRPr sz="4300">
                <a:solidFill>
                  <a:srgbClr val="FFFFFF"/>
                </a:solidFill>
                <a:effectLst>
                  <a:outerShdw blurRad="50800" dist="38100" dir="5400000" rotWithShape="0">
                    <a:srgbClr val="000000"/>
                  </a:outerShdw>
                </a:effectLst>
                <a:latin typeface="+mn-lt"/>
                <a:ea typeface="+mn-ea"/>
                <a:cs typeface="+mn-cs"/>
                <a:sym typeface="Helvetica Neue Light"/>
              </a:defRPr>
            </a:lvl9pPr>
          </a:lstStyle>
          <a:p>
            <a:r>
              <a:rPr lang="en-GB" sz="1725" dirty="0">
                <a:solidFill>
                  <a:srgbClr val="737373"/>
                </a:solidFill>
                <a:latin typeface="Century Gothic" pitchFamily="34" charset="0"/>
              </a:rPr>
              <a:t>More than Academic Excellence | More than a School | More than ‘Self’</a:t>
            </a:r>
          </a:p>
        </p:txBody>
      </p:sp>
      <p:sp>
        <p:nvSpPr>
          <p:cNvPr id="5" name="TextBox 4"/>
          <p:cNvSpPr txBox="1"/>
          <p:nvPr/>
        </p:nvSpPr>
        <p:spPr>
          <a:xfrm>
            <a:off x="-1" y="258154"/>
            <a:ext cx="12191999" cy="769441"/>
          </a:xfrm>
          <a:prstGeom prst="rect">
            <a:avLst/>
          </a:prstGeom>
          <a:noFill/>
        </p:spPr>
        <p:txBody>
          <a:bodyPr wrap="square" rtlCol="0">
            <a:spAutoFit/>
          </a:bodyPr>
          <a:lstStyle/>
          <a:p>
            <a:pPr algn="ctr"/>
            <a:r>
              <a:rPr lang="en-GB" sz="4400" dirty="0" smtClean="0">
                <a:solidFill>
                  <a:prstClr val="white"/>
                </a:solidFill>
              </a:rPr>
              <a:t>           Reflections on Faith  </a:t>
            </a:r>
            <a:endParaRPr lang="en-GB" sz="2700" dirty="0">
              <a:solidFill>
                <a:prstClr val="white"/>
              </a:solidFill>
            </a:endParaRPr>
          </a:p>
        </p:txBody>
      </p:sp>
      <p:sp>
        <p:nvSpPr>
          <p:cNvPr id="11" name="TextBox 10"/>
          <p:cNvSpPr txBox="1"/>
          <p:nvPr/>
        </p:nvSpPr>
        <p:spPr>
          <a:xfrm>
            <a:off x="1" y="4823178"/>
            <a:ext cx="12191999" cy="923330"/>
          </a:xfrm>
          <a:prstGeom prst="rect">
            <a:avLst/>
          </a:prstGeom>
          <a:noFill/>
        </p:spPr>
        <p:txBody>
          <a:bodyPr wrap="square" rtlCol="0">
            <a:spAutoFit/>
          </a:bodyPr>
          <a:lstStyle/>
          <a:p>
            <a:pPr algn="ctr"/>
            <a:r>
              <a:rPr lang="en-GB" sz="2700" dirty="0">
                <a:solidFill>
                  <a:prstClr val="black"/>
                </a:solidFill>
              </a:rPr>
              <a:t>Students all have a faith journal to help them reflect on faith and values within our school.</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51635" y="1413670"/>
            <a:ext cx="3802599" cy="3380087"/>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b="21574"/>
          <a:stretch/>
        </p:blipFill>
        <p:spPr>
          <a:xfrm>
            <a:off x="-1" y="2015356"/>
            <a:ext cx="4624765" cy="220613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38028" y="2015357"/>
            <a:ext cx="4753971" cy="2206139"/>
          </a:xfrm>
          <a:prstGeom prst="rect">
            <a:avLst/>
          </a:prstGeom>
        </p:spPr>
      </p:pic>
    </p:spTree>
    <p:extLst>
      <p:ext uri="{BB962C8B-B14F-4D97-AF65-F5344CB8AC3E}">
        <p14:creationId xmlns:p14="http://schemas.microsoft.com/office/powerpoint/2010/main" val="521888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Student end of the day reflections</a:t>
            </a:r>
            <a:endParaRPr lang="en-GB" dirty="0"/>
          </a:p>
        </p:txBody>
      </p:sp>
      <p:pic>
        <p:nvPicPr>
          <p:cNvPr id="4" name="Picture 3"/>
          <p:cNvPicPr>
            <a:picLocks noChangeAspect="1"/>
          </p:cNvPicPr>
          <p:nvPr/>
        </p:nvPicPr>
        <p:blipFill rotWithShape="1">
          <a:blip r:embed="rId2"/>
          <a:srcRect l="35910" t="25140" r="18985" b="14786"/>
          <a:stretch/>
        </p:blipFill>
        <p:spPr>
          <a:xfrm>
            <a:off x="609601" y="1269245"/>
            <a:ext cx="5321779" cy="2988859"/>
          </a:xfrm>
          <a:prstGeom prst="rect">
            <a:avLst/>
          </a:prstGeom>
        </p:spPr>
      </p:pic>
      <p:pic>
        <p:nvPicPr>
          <p:cNvPr id="5" name="Picture 4"/>
          <p:cNvPicPr>
            <a:picLocks noChangeAspect="1"/>
          </p:cNvPicPr>
          <p:nvPr/>
        </p:nvPicPr>
        <p:blipFill rotWithShape="1">
          <a:blip r:embed="rId3"/>
          <a:srcRect l="33322" t="20897" r="18742" b="16417"/>
          <a:stretch/>
        </p:blipFill>
        <p:spPr>
          <a:xfrm>
            <a:off x="6418573" y="1269245"/>
            <a:ext cx="4676635" cy="2578801"/>
          </a:xfrm>
          <a:prstGeom prst="rect">
            <a:avLst/>
          </a:prstGeom>
        </p:spPr>
      </p:pic>
      <p:pic>
        <p:nvPicPr>
          <p:cNvPr id="6" name="Picture 5"/>
          <p:cNvPicPr>
            <a:picLocks noChangeAspect="1"/>
          </p:cNvPicPr>
          <p:nvPr/>
        </p:nvPicPr>
        <p:blipFill rotWithShape="1">
          <a:blip r:embed="rId4"/>
          <a:srcRect l="33952" t="22528" r="19161" b="16651"/>
          <a:stretch/>
        </p:blipFill>
        <p:spPr>
          <a:xfrm>
            <a:off x="964445" y="4408229"/>
            <a:ext cx="4221707" cy="2309189"/>
          </a:xfrm>
          <a:prstGeom prst="rect">
            <a:avLst/>
          </a:prstGeom>
        </p:spPr>
      </p:pic>
      <p:pic>
        <p:nvPicPr>
          <p:cNvPr id="7" name="Picture 6"/>
          <p:cNvPicPr>
            <a:picLocks noChangeAspect="1"/>
          </p:cNvPicPr>
          <p:nvPr/>
        </p:nvPicPr>
        <p:blipFill rotWithShape="1">
          <a:blip r:embed="rId5"/>
          <a:srcRect l="35209" t="23274" r="18638" b="15345"/>
          <a:stretch/>
        </p:blipFill>
        <p:spPr>
          <a:xfrm>
            <a:off x="6473163" y="4125397"/>
            <a:ext cx="4622044" cy="2592021"/>
          </a:xfrm>
          <a:prstGeom prst="rect">
            <a:avLst/>
          </a:prstGeom>
        </p:spPr>
      </p:pic>
    </p:spTree>
    <p:extLst>
      <p:ext uri="{BB962C8B-B14F-4D97-AF65-F5344CB8AC3E}">
        <p14:creationId xmlns:p14="http://schemas.microsoft.com/office/powerpoint/2010/main" val="1253345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Staff Reflections</a:t>
            </a:r>
            <a:endParaRPr lang="en-GB" dirty="0"/>
          </a:p>
        </p:txBody>
      </p:sp>
      <p:sp>
        <p:nvSpPr>
          <p:cNvPr id="3" name="Content Placeholder 2"/>
          <p:cNvSpPr>
            <a:spLocks noGrp="1"/>
          </p:cNvSpPr>
          <p:nvPr>
            <p:ph idx="1"/>
          </p:nvPr>
        </p:nvSpPr>
        <p:spPr>
          <a:xfrm>
            <a:off x="345743" y="1468819"/>
            <a:ext cx="5932228" cy="5082109"/>
          </a:xfrm>
        </p:spPr>
        <p:txBody>
          <a:bodyPr>
            <a:normAutofit fontScale="70000" lnSpcReduction="20000"/>
          </a:bodyPr>
          <a:lstStyle/>
          <a:p>
            <a:pPr marL="0" indent="0">
              <a:buNone/>
            </a:pPr>
            <a:r>
              <a:rPr lang="en-GB" dirty="0" smtClean="0"/>
              <a:t>Staff are able to reflect on an issue or an idea that is important to them in the same way that students are encouraged to do here at the school.</a:t>
            </a:r>
          </a:p>
          <a:p>
            <a:pPr marL="0" indent="0">
              <a:buNone/>
            </a:pPr>
            <a:endParaRPr lang="en-GB" dirty="0" smtClean="0"/>
          </a:p>
          <a:p>
            <a:pPr marL="0" indent="0">
              <a:buNone/>
            </a:pPr>
            <a:r>
              <a:rPr lang="en-GB" dirty="0" smtClean="0"/>
              <a:t>Reflections have included:</a:t>
            </a:r>
          </a:p>
          <a:p>
            <a:pPr marL="0" indent="0">
              <a:buNone/>
            </a:pPr>
            <a:endParaRPr lang="en-GB" dirty="0" smtClean="0"/>
          </a:p>
          <a:p>
            <a:r>
              <a:rPr lang="en-GB" dirty="0" smtClean="0"/>
              <a:t>The sacrifice of soldiers in WW1</a:t>
            </a:r>
          </a:p>
          <a:p>
            <a:r>
              <a:rPr lang="en-GB" dirty="0" smtClean="0"/>
              <a:t>Environmental concerns</a:t>
            </a:r>
          </a:p>
          <a:p>
            <a:r>
              <a:rPr lang="en-GB" dirty="0" smtClean="0"/>
              <a:t>The significance of marriage vows</a:t>
            </a:r>
          </a:p>
          <a:p>
            <a:r>
              <a:rPr lang="en-GB" dirty="0" smtClean="0"/>
              <a:t>Muslims and the media</a:t>
            </a:r>
          </a:p>
          <a:p>
            <a:r>
              <a:rPr lang="en-GB" dirty="0" smtClean="0"/>
              <a:t>Running for charity</a:t>
            </a:r>
          </a:p>
          <a:p>
            <a:r>
              <a:rPr lang="en-GB" dirty="0" smtClean="0"/>
              <a:t>The personal significance of tying a turban</a:t>
            </a:r>
            <a:endParaRPr lang="en-GB" dirty="0"/>
          </a:p>
        </p:txBody>
      </p:sp>
      <p:pic>
        <p:nvPicPr>
          <p:cNvPr id="4" name="Picture 3"/>
          <p:cNvPicPr>
            <a:picLocks noChangeAspect="1"/>
          </p:cNvPicPr>
          <p:nvPr/>
        </p:nvPicPr>
        <p:blipFill rotWithShape="1">
          <a:blip r:embed="rId2"/>
          <a:srcRect l="36574" t="15812" r="36993" b="21851"/>
          <a:stretch/>
        </p:blipFill>
        <p:spPr>
          <a:xfrm>
            <a:off x="6769289" y="1468819"/>
            <a:ext cx="4585648" cy="4560081"/>
          </a:xfrm>
          <a:prstGeom prst="rect">
            <a:avLst/>
          </a:prstGeom>
        </p:spPr>
      </p:pic>
    </p:spTree>
    <p:extLst>
      <p:ext uri="{BB962C8B-B14F-4D97-AF65-F5344CB8AC3E}">
        <p14:creationId xmlns:p14="http://schemas.microsoft.com/office/powerpoint/2010/main" val="3491867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More than ‘Self</a:t>
            </a:r>
            <a:r>
              <a:rPr lang="en-GB" b="1" dirty="0" smtClean="0"/>
              <a:t>’</a:t>
            </a:r>
            <a:endParaRPr lang="en-GB" dirty="0"/>
          </a:p>
        </p:txBody>
      </p:sp>
      <p:sp>
        <p:nvSpPr>
          <p:cNvPr id="3" name="Content Placeholder 2"/>
          <p:cNvSpPr>
            <a:spLocks noGrp="1"/>
          </p:cNvSpPr>
          <p:nvPr>
            <p:ph idx="1"/>
          </p:nvPr>
        </p:nvSpPr>
        <p:spPr/>
        <p:txBody>
          <a:bodyPr>
            <a:normAutofit/>
          </a:bodyPr>
          <a:lstStyle/>
          <a:p>
            <a:r>
              <a:rPr lang="en-GB" dirty="0" err="1" smtClean="0"/>
              <a:t>Nishkam</a:t>
            </a:r>
            <a:r>
              <a:rPr lang="en-GB" dirty="0" smtClean="0"/>
              <a:t> </a:t>
            </a:r>
            <a:r>
              <a:rPr lang="en-GB" dirty="0"/>
              <a:t>Schools are driven and sustained by the principle of being ‘</a:t>
            </a:r>
            <a:r>
              <a:rPr lang="en-GB" dirty="0" err="1"/>
              <a:t>nishkam</a:t>
            </a:r>
            <a:r>
              <a:rPr lang="en-GB" dirty="0"/>
              <a:t>’- creating a </a:t>
            </a:r>
            <a:r>
              <a:rPr lang="en-GB" dirty="0" err="1"/>
              <a:t>mindset</a:t>
            </a:r>
            <a:r>
              <a:rPr lang="en-GB" dirty="0"/>
              <a:t> to serve others without expectation or recognition. </a:t>
            </a:r>
            <a:endParaRPr lang="en-GB" dirty="0" smtClean="0"/>
          </a:p>
          <a:p>
            <a:r>
              <a:rPr lang="en-GB" dirty="0" smtClean="0"/>
              <a:t>We </a:t>
            </a:r>
            <a:r>
              <a:rPr lang="en-GB" dirty="0"/>
              <a:t>recognise that this selfless practice promotes humility and unlocks great potential to transform ourselves and the world around us.</a:t>
            </a:r>
          </a:p>
          <a:p>
            <a:endParaRPr lang="en-GB" dirty="0"/>
          </a:p>
        </p:txBody>
      </p:sp>
    </p:spTree>
    <p:extLst>
      <p:ext uri="{BB962C8B-B14F-4D97-AF65-F5344CB8AC3E}">
        <p14:creationId xmlns:p14="http://schemas.microsoft.com/office/powerpoint/2010/main" val="1775149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Ethos</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37734" y="1417641"/>
            <a:ext cx="8752764" cy="4942219"/>
          </a:xfrm>
        </p:spPr>
      </p:pic>
    </p:spTree>
    <p:extLst>
      <p:ext uri="{BB962C8B-B14F-4D97-AF65-F5344CB8AC3E}">
        <p14:creationId xmlns:p14="http://schemas.microsoft.com/office/powerpoint/2010/main" val="402698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665" t="20149" r="13547" b="12873"/>
          <a:stretch/>
        </p:blipFill>
        <p:spPr>
          <a:xfrm>
            <a:off x="402112" y="341195"/>
            <a:ext cx="11353161" cy="6209730"/>
          </a:xfrm>
          <a:prstGeom prst="rect">
            <a:avLst/>
          </a:prstGeom>
        </p:spPr>
      </p:pic>
    </p:spTree>
    <p:extLst>
      <p:ext uri="{BB962C8B-B14F-4D97-AF65-F5344CB8AC3E}">
        <p14:creationId xmlns:p14="http://schemas.microsoft.com/office/powerpoint/2010/main" val="993460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mn-lt"/>
              </a:rPr>
              <a:t>Key themes identified from Section 175- 2017</a:t>
            </a:r>
            <a:endParaRPr lang="en-GB" sz="4000" dirty="0">
              <a:latin typeface="+mn-l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77" t="21272" r="13652" b="19298"/>
          <a:stretch/>
        </p:blipFill>
        <p:spPr bwMode="auto">
          <a:xfrm>
            <a:off x="2358189" y="1556084"/>
            <a:ext cx="7283116" cy="4347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1513" t="20230" r="12664" b="19682"/>
          <a:stretch/>
        </p:blipFill>
        <p:spPr bwMode="auto">
          <a:xfrm>
            <a:off x="1564105" y="1262018"/>
            <a:ext cx="9158726" cy="5443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2588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708" t="22155" r="14705" b="13853"/>
          <a:stretch/>
        </p:blipFill>
        <p:spPr>
          <a:xfrm>
            <a:off x="673291" y="368490"/>
            <a:ext cx="10990997" cy="6155140"/>
          </a:xfrm>
          <a:prstGeom prst="rect">
            <a:avLst/>
          </a:prstGeom>
        </p:spPr>
      </p:pic>
    </p:spTree>
    <p:extLst>
      <p:ext uri="{BB962C8B-B14F-4D97-AF65-F5344CB8AC3E}">
        <p14:creationId xmlns:p14="http://schemas.microsoft.com/office/powerpoint/2010/main" val="34984219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180" t="29058" r="19222" b="18143"/>
          <a:stretch/>
        </p:blipFill>
        <p:spPr>
          <a:xfrm>
            <a:off x="673292" y="423081"/>
            <a:ext cx="10718043" cy="6018662"/>
          </a:xfrm>
          <a:prstGeom prst="rect">
            <a:avLst/>
          </a:prstGeom>
        </p:spPr>
      </p:pic>
    </p:spTree>
    <p:extLst>
      <p:ext uri="{BB962C8B-B14F-4D97-AF65-F5344CB8AC3E}">
        <p14:creationId xmlns:p14="http://schemas.microsoft.com/office/powerpoint/2010/main" val="906893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2331" t="21222" r="14705" b="20196"/>
          <a:stretch/>
        </p:blipFill>
        <p:spPr>
          <a:xfrm>
            <a:off x="636898" y="300252"/>
            <a:ext cx="10827223" cy="6209730"/>
          </a:xfrm>
          <a:prstGeom prst="rect">
            <a:avLst/>
          </a:prstGeom>
        </p:spPr>
      </p:pic>
    </p:spTree>
    <p:extLst>
      <p:ext uri="{BB962C8B-B14F-4D97-AF65-F5344CB8AC3E}">
        <p14:creationId xmlns:p14="http://schemas.microsoft.com/office/powerpoint/2010/main" val="2252651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0966" t="24020" r="17750" b="15532"/>
          <a:stretch/>
        </p:blipFill>
        <p:spPr>
          <a:xfrm>
            <a:off x="1091821" y="259310"/>
            <a:ext cx="10109115" cy="6250675"/>
          </a:xfrm>
          <a:prstGeom prst="rect">
            <a:avLst/>
          </a:prstGeom>
        </p:spPr>
      </p:pic>
    </p:spTree>
    <p:extLst>
      <p:ext uri="{BB962C8B-B14F-4D97-AF65-F5344CB8AC3E}">
        <p14:creationId xmlns:p14="http://schemas.microsoft.com/office/powerpoint/2010/main" val="2538320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latin typeface="Century Gothic"/>
                <a:cs typeface="Century Gothic"/>
              </a:rPr>
              <a:t>Values and Dispositions</a:t>
            </a:r>
            <a:endParaRPr lang="en-US" dirty="0">
              <a:solidFill>
                <a:schemeClr val="bg1"/>
              </a:solidFill>
              <a:latin typeface="Century Gothic"/>
              <a:cs typeface="Century Gothic"/>
            </a:endParaRPr>
          </a:p>
        </p:txBody>
      </p:sp>
      <p:sp>
        <p:nvSpPr>
          <p:cNvPr id="3" name="Content Placeholder 2"/>
          <p:cNvSpPr>
            <a:spLocks noGrp="1"/>
          </p:cNvSpPr>
          <p:nvPr>
            <p:ph idx="1"/>
          </p:nvPr>
        </p:nvSpPr>
        <p:spPr/>
        <p:txBody>
          <a:bodyPr>
            <a:normAutofit fontScale="62500" lnSpcReduction="20000"/>
          </a:bodyPr>
          <a:lstStyle/>
          <a:p>
            <a:pPr marL="0" indent="0">
              <a:buNone/>
            </a:pPr>
            <a:r>
              <a:rPr lang="en-GB" sz="4800" dirty="0" smtClean="0">
                <a:solidFill>
                  <a:schemeClr val="bg1"/>
                </a:solidFill>
              </a:rPr>
              <a:t>Throughout the week:</a:t>
            </a:r>
          </a:p>
          <a:p>
            <a:pPr marL="0" indent="0">
              <a:buNone/>
            </a:pPr>
            <a:r>
              <a:rPr lang="en-GB" sz="4800" dirty="0" smtClean="0">
                <a:solidFill>
                  <a:schemeClr val="bg1"/>
                </a:solidFill>
              </a:rPr>
              <a:t>Prayers every morning; prayers every lunchtime</a:t>
            </a:r>
          </a:p>
          <a:p>
            <a:pPr marL="0" indent="0">
              <a:buNone/>
            </a:pPr>
            <a:r>
              <a:rPr lang="en-GB" sz="4800" dirty="0" smtClean="0">
                <a:solidFill>
                  <a:schemeClr val="bg1"/>
                </a:solidFill>
              </a:rPr>
              <a:t>Faith groups on a Tuesday</a:t>
            </a:r>
          </a:p>
          <a:p>
            <a:pPr marL="0" indent="0">
              <a:buNone/>
            </a:pPr>
            <a:r>
              <a:rPr lang="en-GB" sz="4800" dirty="0" smtClean="0">
                <a:solidFill>
                  <a:schemeClr val="bg1"/>
                </a:solidFill>
              </a:rPr>
              <a:t>Form led assembly on Thursday</a:t>
            </a:r>
          </a:p>
          <a:p>
            <a:pPr marL="0" indent="0">
              <a:buNone/>
            </a:pPr>
            <a:r>
              <a:rPr lang="en-GB" sz="4800" dirty="0" smtClean="0">
                <a:solidFill>
                  <a:schemeClr val="bg1"/>
                </a:solidFill>
              </a:rPr>
              <a:t>Form based activities on Friday</a:t>
            </a:r>
          </a:p>
          <a:p>
            <a:pPr marL="0" indent="0">
              <a:buNone/>
            </a:pPr>
            <a:r>
              <a:rPr lang="en-GB" sz="4800" dirty="0" smtClean="0">
                <a:solidFill>
                  <a:schemeClr val="bg1"/>
                </a:solidFill>
              </a:rPr>
              <a:t>Student reflections: Tues/Weds/Thurs</a:t>
            </a:r>
          </a:p>
          <a:p>
            <a:pPr marL="0" indent="0">
              <a:buNone/>
            </a:pPr>
            <a:r>
              <a:rPr lang="en-GB" sz="4800" dirty="0" smtClean="0">
                <a:solidFill>
                  <a:schemeClr val="bg1"/>
                </a:solidFill>
              </a:rPr>
              <a:t>Staff reflection on Monday</a:t>
            </a:r>
          </a:p>
          <a:p>
            <a:pPr marL="0" indent="0">
              <a:buNone/>
            </a:pPr>
            <a:r>
              <a:rPr lang="en-GB" sz="4800" dirty="0" smtClean="0">
                <a:solidFill>
                  <a:schemeClr val="bg1"/>
                </a:solidFill>
              </a:rPr>
              <a:t>Values in every curriculum lesson</a:t>
            </a:r>
          </a:p>
          <a:p>
            <a:pPr marL="0" indent="0">
              <a:buNone/>
            </a:pPr>
            <a:r>
              <a:rPr lang="en-GB" sz="4800" dirty="0" smtClean="0">
                <a:solidFill>
                  <a:schemeClr val="bg1"/>
                </a:solidFill>
              </a:rPr>
              <a:t>Staff modelling – every minute of every day</a:t>
            </a:r>
          </a:p>
          <a:p>
            <a:pPr marL="0" indent="0">
              <a:buNone/>
            </a:pPr>
            <a:endParaRPr lang="en-US" sz="4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07089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mn-lt"/>
              </a:rPr>
              <a:t>Autumn Curriculum Group themes:</a:t>
            </a:r>
            <a:endParaRPr lang="en-US" sz="4000" b="1" dirty="0">
              <a:latin typeface="+mn-lt"/>
            </a:endParaRPr>
          </a:p>
        </p:txBody>
      </p:sp>
      <p:sp>
        <p:nvSpPr>
          <p:cNvPr id="3" name="Content Placeholder 2"/>
          <p:cNvSpPr>
            <a:spLocks noGrp="1"/>
          </p:cNvSpPr>
          <p:nvPr>
            <p:ph idx="1"/>
          </p:nvPr>
        </p:nvSpPr>
        <p:spPr>
          <a:xfrm>
            <a:off x="734291" y="1690688"/>
            <a:ext cx="10515600" cy="4351338"/>
          </a:xfrm>
        </p:spPr>
        <p:txBody>
          <a:bodyPr>
            <a:normAutofit fontScale="77500" lnSpcReduction="20000"/>
          </a:bodyPr>
          <a:lstStyle/>
          <a:p>
            <a:pPr marL="514350" indent="-514350">
              <a:buFont typeface="+mj-lt"/>
              <a:buAutoNum type="arabicPeriod"/>
            </a:pPr>
            <a:r>
              <a:rPr lang="en-US" dirty="0" smtClean="0">
                <a:solidFill>
                  <a:srgbClr val="FF0000"/>
                </a:solidFill>
              </a:rPr>
              <a:t>CSE (Child </a:t>
            </a:r>
            <a:r>
              <a:rPr lang="en-US" dirty="0">
                <a:solidFill>
                  <a:srgbClr val="FF0000"/>
                </a:solidFill>
              </a:rPr>
              <a:t>S</a:t>
            </a:r>
            <a:r>
              <a:rPr lang="en-US" dirty="0" smtClean="0">
                <a:solidFill>
                  <a:srgbClr val="FF0000"/>
                </a:solidFill>
              </a:rPr>
              <a:t>exual </a:t>
            </a:r>
            <a:r>
              <a:rPr lang="en-US" dirty="0">
                <a:solidFill>
                  <a:srgbClr val="FF0000"/>
                </a:solidFill>
              </a:rPr>
              <a:t>E</a:t>
            </a:r>
            <a:r>
              <a:rPr lang="en-US" dirty="0" smtClean="0">
                <a:solidFill>
                  <a:srgbClr val="FF0000"/>
                </a:solidFill>
              </a:rPr>
              <a:t>xploitation)</a:t>
            </a:r>
          </a:p>
          <a:p>
            <a:pPr>
              <a:buFont typeface="Courier New" panose="02070309020205020404" pitchFamily="49" charset="0"/>
              <a:buChar char="o"/>
            </a:pPr>
            <a:r>
              <a:rPr lang="en-US" dirty="0" smtClean="0"/>
              <a:t>Nishkam Secondary School</a:t>
            </a:r>
          </a:p>
          <a:p>
            <a:pPr>
              <a:buFont typeface="Courier New" panose="02070309020205020404" pitchFamily="49" charset="0"/>
              <a:buChar char="o"/>
            </a:pPr>
            <a:r>
              <a:rPr lang="en-US" dirty="0" smtClean="0"/>
              <a:t>Saltley Academy</a:t>
            </a:r>
          </a:p>
          <a:p>
            <a:pPr>
              <a:buFont typeface="Courier New" panose="02070309020205020404" pitchFamily="49" charset="0"/>
              <a:buChar char="o"/>
            </a:pPr>
            <a:r>
              <a:rPr lang="en-US" dirty="0" smtClean="0"/>
              <a:t>Loudmouth</a:t>
            </a:r>
          </a:p>
          <a:p>
            <a:pPr marL="0" indent="0">
              <a:buNone/>
            </a:pPr>
            <a:endParaRPr lang="en-US" dirty="0" smtClean="0">
              <a:solidFill>
                <a:srgbClr val="FF0000"/>
              </a:solidFill>
            </a:endParaRPr>
          </a:p>
          <a:p>
            <a:pPr marL="0" indent="0">
              <a:buNone/>
            </a:pPr>
            <a:r>
              <a:rPr lang="en-US" dirty="0" smtClean="0">
                <a:solidFill>
                  <a:srgbClr val="FF0000"/>
                </a:solidFill>
              </a:rPr>
              <a:t>2.    Honour Based Violence/Domestic Abuse</a:t>
            </a:r>
          </a:p>
          <a:p>
            <a:pPr>
              <a:buFont typeface="Courier New" panose="02070309020205020404" pitchFamily="49" charset="0"/>
              <a:buChar char="o"/>
            </a:pPr>
            <a:r>
              <a:rPr lang="en-US" dirty="0" smtClean="0"/>
              <a:t>Women’s Aid</a:t>
            </a:r>
          </a:p>
          <a:p>
            <a:pPr>
              <a:buFont typeface="Courier New" panose="02070309020205020404" pitchFamily="49" charset="0"/>
              <a:buChar char="o"/>
            </a:pPr>
            <a:r>
              <a:rPr lang="en-US" dirty="0" smtClean="0"/>
              <a:t>Karma Nirvana</a:t>
            </a:r>
          </a:p>
          <a:p>
            <a:pPr marL="0" indent="0">
              <a:buNone/>
            </a:pPr>
            <a:endParaRPr lang="en-US" dirty="0">
              <a:solidFill>
                <a:srgbClr val="FF0000"/>
              </a:solidFill>
            </a:endParaRPr>
          </a:p>
          <a:p>
            <a:pPr marL="0" indent="0">
              <a:buNone/>
            </a:pPr>
            <a:r>
              <a:rPr lang="en-US" dirty="0" smtClean="0">
                <a:solidFill>
                  <a:srgbClr val="FF0000"/>
                </a:solidFill>
              </a:rPr>
              <a:t>3.    FGM (Female </a:t>
            </a:r>
            <a:r>
              <a:rPr lang="en-US" dirty="0">
                <a:solidFill>
                  <a:srgbClr val="FF0000"/>
                </a:solidFill>
              </a:rPr>
              <a:t>G</a:t>
            </a:r>
            <a:r>
              <a:rPr lang="en-US" dirty="0" smtClean="0">
                <a:solidFill>
                  <a:srgbClr val="FF0000"/>
                </a:solidFill>
              </a:rPr>
              <a:t>enital Mutilation)</a:t>
            </a:r>
          </a:p>
          <a:p>
            <a:pPr>
              <a:buFont typeface="Courier New" panose="02070309020205020404" pitchFamily="49" charset="0"/>
              <a:buChar char="o"/>
            </a:pPr>
            <a:r>
              <a:rPr lang="en-US" dirty="0" smtClean="0"/>
              <a:t>Women’s Aid</a:t>
            </a:r>
          </a:p>
          <a:p>
            <a:pPr>
              <a:buFont typeface="Courier New" panose="02070309020205020404" pitchFamily="49" charset="0"/>
              <a:buChar char="o"/>
            </a:pPr>
            <a:r>
              <a:rPr lang="en-US" dirty="0" smtClean="0"/>
              <a:t>INTEGRATE</a:t>
            </a:r>
          </a:p>
          <a:p>
            <a:pPr marL="0" indent="0">
              <a:buNone/>
            </a:pPr>
            <a:endParaRPr lang="en-US" dirty="0"/>
          </a:p>
        </p:txBody>
      </p:sp>
      <p:pic>
        <p:nvPicPr>
          <p:cNvPr id="4" name="Picture 2" descr="Image result for birmingham city counc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0839" y="6232505"/>
            <a:ext cx="1930659" cy="43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650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005"/>
            <a:ext cx="10415155" cy="1325563"/>
          </a:xfrm>
        </p:spPr>
        <p:txBody>
          <a:bodyPr/>
          <a:lstStyle/>
          <a:p>
            <a:r>
              <a:rPr lang="en-US" dirty="0" smtClean="0">
                <a:latin typeface="+mn-lt"/>
              </a:rPr>
              <a:t>CSE resources</a:t>
            </a:r>
            <a:endParaRPr lang="en-US" dirty="0">
              <a:latin typeface="+mn-lt"/>
            </a:endParaRPr>
          </a:p>
        </p:txBody>
      </p:sp>
      <p:sp>
        <p:nvSpPr>
          <p:cNvPr id="3" name="Content Placeholder 2"/>
          <p:cNvSpPr>
            <a:spLocks noGrp="1"/>
          </p:cNvSpPr>
          <p:nvPr>
            <p:ph idx="1"/>
          </p:nvPr>
        </p:nvSpPr>
        <p:spPr>
          <a:xfrm>
            <a:off x="838200" y="1485748"/>
            <a:ext cx="10946130" cy="4351338"/>
          </a:xfrm>
        </p:spPr>
        <p:txBody>
          <a:bodyPr/>
          <a:lstStyle/>
          <a:p>
            <a:pPr marL="571500" indent="-571500">
              <a:buFont typeface="+mj-lt"/>
              <a:buAutoNum type="romanUcPeriod"/>
            </a:pPr>
            <a:endParaRPr lang="en-US" dirty="0" smtClean="0"/>
          </a:p>
          <a:p>
            <a:pPr marL="0" indent="0">
              <a:buNone/>
            </a:pPr>
            <a:endParaRPr lang="en-US" dirty="0" smtClean="0"/>
          </a:p>
          <a:p>
            <a:pPr marL="0" indent="0">
              <a:buNone/>
            </a:pPr>
            <a:endParaRPr lang="en-US" dirty="0" smtClean="0"/>
          </a:p>
        </p:txBody>
      </p:sp>
      <p:pic>
        <p:nvPicPr>
          <p:cNvPr id="4" name="Picture 3"/>
          <p:cNvPicPr>
            <a:picLocks noChangeAspect="1"/>
          </p:cNvPicPr>
          <p:nvPr/>
        </p:nvPicPr>
        <p:blipFill rotWithShape="1">
          <a:blip r:embed="rId3"/>
          <a:srcRect l="19220" t="8333" r="19759" b="9260"/>
          <a:stretch/>
        </p:blipFill>
        <p:spPr>
          <a:xfrm>
            <a:off x="3435884" y="3814577"/>
            <a:ext cx="2746407" cy="21535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5"/>
          <p:cNvSpPr/>
          <p:nvPr/>
        </p:nvSpPr>
        <p:spPr>
          <a:xfrm>
            <a:off x="720434" y="1343115"/>
            <a:ext cx="8808029" cy="1477328"/>
          </a:xfrm>
          <a:prstGeom prst="rect">
            <a:avLst/>
          </a:prstGeom>
        </p:spPr>
        <p:txBody>
          <a:bodyPr wrap="square">
            <a:spAutoFit/>
          </a:bodyPr>
          <a:lstStyle/>
          <a:p>
            <a:pPr marL="514350" indent="-514350">
              <a:buFont typeface="+mj-lt"/>
              <a:buAutoNum type="arabicPeriod"/>
            </a:pPr>
            <a:r>
              <a:rPr lang="en-US" dirty="0">
                <a:solidFill>
                  <a:srgbClr val="FF0000"/>
                </a:solidFill>
              </a:rPr>
              <a:t>CSE (Child Sexual Exploitation)</a:t>
            </a:r>
          </a:p>
          <a:p>
            <a:pPr>
              <a:buFont typeface="Courier New" panose="02070309020205020404" pitchFamily="49" charset="0"/>
              <a:buChar char="o"/>
            </a:pPr>
            <a:r>
              <a:rPr lang="en-US" dirty="0"/>
              <a:t>Nishkam Secondary School</a:t>
            </a:r>
          </a:p>
          <a:p>
            <a:pPr>
              <a:buFont typeface="Courier New" panose="02070309020205020404" pitchFamily="49" charset="0"/>
              <a:buChar char="o"/>
            </a:pPr>
            <a:r>
              <a:rPr lang="en-US" dirty="0"/>
              <a:t>Saltley </a:t>
            </a:r>
            <a:r>
              <a:rPr lang="en-US" dirty="0" smtClean="0"/>
              <a:t>Academy</a:t>
            </a:r>
          </a:p>
          <a:p>
            <a:pPr>
              <a:buFont typeface="Courier New" panose="02070309020205020404" pitchFamily="49" charset="0"/>
              <a:buChar char="o"/>
            </a:pPr>
            <a:r>
              <a:rPr lang="en-US" dirty="0" smtClean="0"/>
              <a:t>Loudmouth </a:t>
            </a:r>
            <a:r>
              <a:rPr lang="en-US" dirty="0" smtClean="0">
                <a:hlinkClick r:id="rId4"/>
              </a:rPr>
              <a:t>http</a:t>
            </a:r>
            <a:r>
              <a:rPr lang="en-US" dirty="0">
                <a:hlinkClick r:id="rId4"/>
              </a:rPr>
              <a:t>://</a:t>
            </a:r>
            <a:r>
              <a:rPr lang="en-US" dirty="0" smtClean="0">
                <a:hlinkClick r:id="rId4"/>
              </a:rPr>
              <a:t>loudmouth.co.uk/programmes/programme/working-for-marcus</a:t>
            </a:r>
            <a:endParaRPr lang="en-US" dirty="0" smtClean="0"/>
          </a:p>
          <a:p>
            <a:pPr>
              <a:buFont typeface="Courier New" panose="02070309020205020404" pitchFamily="49" charset="0"/>
              <a:buChar char="o"/>
            </a:pPr>
            <a:endParaRPr lang="en-US" dirty="0"/>
          </a:p>
        </p:txBody>
      </p:sp>
      <p:pic>
        <p:nvPicPr>
          <p:cNvPr id="7" name="Picture 6"/>
          <p:cNvPicPr>
            <a:picLocks noChangeAspect="1"/>
          </p:cNvPicPr>
          <p:nvPr/>
        </p:nvPicPr>
        <p:blipFill rotWithShape="1">
          <a:blip r:embed="rId5"/>
          <a:srcRect l="37926" t="13485" r="37614" b="24849"/>
          <a:stretch/>
        </p:blipFill>
        <p:spPr>
          <a:xfrm>
            <a:off x="983673" y="3506742"/>
            <a:ext cx="1787849" cy="2535383"/>
          </a:xfrm>
          <a:prstGeom prst="rect">
            <a:avLst/>
          </a:prstGeom>
        </p:spPr>
      </p:pic>
      <p:pic>
        <p:nvPicPr>
          <p:cNvPr id="8" name="Picture 7"/>
          <p:cNvPicPr>
            <a:picLocks noChangeAspect="1"/>
          </p:cNvPicPr>
          <p:nvPr/>
        </p:nvPicPr>
        <p:blipFill>
          <a:blip r:embed="rId6"/>
          <a:stretch>
            <a:fillRect/>
          </a:stretch>
        </p:blipFill>
        <p:spPr>
          <a:xfrm>
            <a:off x="6670963" y="3447451"/>
            <a:ext cx="2857500" cy="1600200"/>
          </a:xfrm>
          <a:prstGeom prst="rect">
            <a:avLst/>
          </a:prstGeom>
        </p:spPr>
      </p:pic>
      <p:pic>
        <p:nvPicPr>
          <p:cNvPr id="1026" name="Picture 2" descr="Image result for Saltley Academy birmingh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3684" y="5380388"/>
            <a:ext cx="2686050" cy="86677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http://loudmouthvideos.co.uk/PSHE%20Association%20Log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0471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Honour </a:t>
            </a:r>
            <a:r>
              <a:rPr lang="en-US" b="1" dirty="0"/>
              <a:t>B</a:t>
            </a:r>
            <a:r>
              <a:rPr lang="en-US" b="1" dirty="0" smtClean="0"/>
              <a:t>ased Violence/Domestic Abuse</a:t>
            </a:r>
            <a:endParaRPr lang="en-US" b="1" dirty="0"/>
          </a:p>
        </p:txBody>
      </p:sp>
      <p:sp>
        <p:nvSpPr>
          <p:cNvPr id="3" name="Content Placeholder 2"/>
          <p:cNvSpPr>
            <a:spLocks noGrp="1"/>
          </p:cNvSpPr>
          <p:nvPr>
            <p:ph idx="1"/>
          </p:nvPr>
        </p:nvSpPr>
        <p:spPr>
          <a:xfrm>
            <a:off x="838200" y="1825625"/>
            <a:ext cx="10515600" cy="1644939"/>
          </a:xfrm>
        </p:spPr>
        <p:txBody>
          <a:bodyPr/>
          <a:lstStyle/>
          <a:p>
            <a:pPr marL="0" lvl="0" indent="0">
              <a:buNone/>
            </a:pPr>
            <a:r>
              <a:rPr lang="en-US" sz="2200" dirty="0" smtClean="0">
                <a:solidFill>
                  <a:srgbClr val="FF0000"/>
                </a:solidFill>
              </a:rPr>
              <a:t>2.  Honour </a:t>
            </a:r>
            <a:r>
              <a:rPr lang="en-US" sz="2200" dirty="0">
                <a:solidFill>
                  <a:srgbClr val="FF0000"/>
                </a:solidFill>
              </a:rPr>
              <a:t>Based Violence/Domestic Abuse</a:t>
            </a:r>
          </a:p>
          <a:p>
            <a:pPr lvl="0">
              <a:buFont typeface="Courier New" panose="02070309020205020404" pitchFamily="49" charset="0"/>
              <a:buChar char="o"/>
            </a:pPr>
            <a:r>
              <a:rPr lang="en-US" sz="2200" dirty="0">
                <a:solidFill>
                  <a:prstClr val="black"/>
                </a:solidFill>
              </a:rPr>
              <a:t>Women’s Aid</a:t>
            </a:r>
          </a:p>
          <a:p>
            <a:pPr lvl="0">
              <a:buFont typeface="Courier New" panose="02070309020205020404" pitchFamily="49" charset="0"/>
              <a:buChar char="o"/>
            </a:pPr>
            <a:r>
              <a:rPr lang="en-US" sz="2200" dirty="0">
                <a:solidFill>
                  <a:prstClr val="black"/>
                </a:solidFill>
              </a:rPr>
              <a:t>Karma Nirvana</a:t>
            </a:r>
          </a:p>
        </p:txBody>
      </p:sp>
      <p:pic>
        <p:nvPicPr>
          <p:cNvPr id="4" name="Picture 3"/>
          <p:cNvPicPr>
            <a:picLocks noChangeAspect="1"/>
          </p:cNvPicPr>
          <p:nvPr/>
        </p:nvPicPr>
        <p:blipFill>
          <a:blip r:embed="rId2"/>
          <a:stretch>
            <a:fillRect/>
          </a:stretch>
        </p:blipFill>
        <p:spPr>
          <a:xfrm>
            <a:off x="4426602" y="2762360"/>
            <a:ext cx="2184159" cy="2795501"/>
          </a:xfrm>
          <a:prstGeom prst="rect">
            <a:avLst/>
          </a:prstGeom>
        </p:spPr>
      </p:pic>
      <p:pic>
        <p:nvPicPr>
          <p:cNvPr id="5" name="Picture 8" descr="Image result for expect respect womens a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9367" y="2762360"/>
            <a:ext cx="2054619" cy="27581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women's A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5527" y="5724498"/>
            <a:ext cx="3162300" cy="8206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3502315" y="5559136"/>
            <a:ext cx="3514725" cy="1079655"/>
          </a:xfrm>
          <a:prstGeom prst="rect">
            <a:avLst/>
          </a:prstGeom>
        </p:spPr>
      </p:pic>
    </p:spTree>
    <p:extLst>
      <p:ext uri="{BB962C8B-B14F-4D97-AF65-F5344CB8AC3E}">
        <p14:creationId xmlns:p14="http://schemas.microsoft.com/office/powerpoint/2010/main" val="195374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21287"/>
            <a:ext cx="10678391" cy="1325563"/>
          </a:xfrm>
        </p:spPr>
        <p:txBody>
          <a:bodyPr>
            <a:normAutofit/>
          </a:bodyPr>
          <a:lstStyle/>
          <a:p>
            <a:r>
              <a:rPr lang="en-US" sz="3200" dirty="0" smtClean="0">
                <a:latin typeface="+mn-lt"/>
              </a:rPr>
              <a:t>Honour Based Violence resource</a:t>
            </a:r>
            <a:endParaRPr lang="en-US" sz="3200" dirty="0">
              <a:latin typeface="+mn-lt"/>
            </a:endParaRPr>
          </a:p>
        </p:txBody>
      </p:sp>
      <p:sp>
        <p:nvSpPr>
          <p:cNvPr id="3" name="Content Placeholder 2"/>
          <p:cNvSpPr>
            <a:spLocks noGrp="1"/>
          </p:cNvSpPr>
          <p:nvPr>
            <p:ph idx="1"/>
          </p:nvPr>
        </p:nvSpPr>
        <p:spPr/>
        <p:txBody>
          <a:bodyPr/>
          <a:lstStyle/>
          <a:p>
            <a:pPr marL="0" indent="0">
              <a:buNone/>
            </a:pPr>
            <a:endParaRPr lang="en-US" dirty="0"/>
          </a:p>
          <a:p>
            <a:pPr marL="571500" indent="-571500">
              <a:buFont typeface="+mj-lt"/>
              <a:buAutoNum type="romanUcPeriod"/>
            </a:pPr>
            <a:endParaRPr lang="en-US" dirty="0" smtClean="0"/>
          </a:p>
          <a:p>
            <a:pPr marL="0" indent="0">
              <a:buNone/>
            </a:pPr>
            <a:endParaRPr lang="en-US" dirty="0"/>
          </a:p>
        </p:txBody>
      </p:sp>
      <p:pic>
        <p:nvPicPr>
          <p:cNvPr id="4" name="Picture 3"/>
          <p:cNvPicPr>
            <a:picLocks noChangeAspect="1"/>
          </p:cNvPicPr>
          <p:nvPr/>
        </p:nvPicPr>
        <p:blipFill rotWithShape="1">
          <a:blip r:embed="rId2"/>
          <a:srcRect l="20658" t="26433" r="56052" b="16491"/>
          <a:stretch/>
        </p:blipFill>
        <p:spPr>
          <a:xfrm>
            <a:off x="9260352" y="1389264"/>
            <a:ext cx="2012143" cy="2579503"/>
          </a:xfrm>
          <a:prstGeom prst="rect">
            <a:avLst/>
          </a:prstGeom>
        </p:spPr>
      </p:pic>
      <p:pic>
        <p:nvPicPr>
          <p:cNvPr id="5" name="Picture 4"/>
          <p:cNvPicPr>
            <a:picLocks noChangeAspect="1"/>
          </p:cNvPicPr>
          <p:nvPr/>
        </p:nvPicPr>
        <p:blipFill>
          <a:blip r:embed="rId3"/>
          <a:stretch>
            <a:fillRect/>
          </a:stretch>
        </p:blipFill>
        <p:spPr>
          <a:xfrm>
            <a:off x="8170695" y="46932"/>
            <a:ext cx="3514725" cy="1295400"/>
          </a:xfrm>
          <a:prstGeom prst="rect">
            <a:avLst/>
          </a:prstGeom>
        </p:spPr>
      </p:pic>
      <p:sp>
        <p:nvSpPr>
          <p:cNvPr id="6" name="Rectangle 5"/>
          <p:cNvSpPr/>
          <p:nvPr/>
        </p:nvSpPr>
        <p:spPr>
          <a:xfrm>
            <a:off x="433137" y="1135757"/>
            <a:ext cx="7664116" cy="3970318"/>
          </a:xfrm>
          <a:prstGeom prst="rect">
            <a:avLst/>
          </a:prstGeom>
        </p:spPr>
        <p:txBody>
          <a:bodyPr wrap="square">
            <a:spAutoFit/>
          </a:bodyPr>
          <a:lstStyle/>
          <a:p>
            <a:r>
              <a:rPr lang="en-US" b="1" dirty="0"/>
              <a:t>Raising Awareness Through </a:t>
            </a:r>
            <a:r>
              <a:rPr lang="en-US" b="1" dirty="0" smtClean="0"/>
              <a:t>Education</a:t>
            </a:r>
          </a:p>
          <a:p>
            <a:endParaRPr lang="en-US" b="1" u="sng" dirty="0"/>
          </a:p>
          <a:p>
            <a:r>
              <a:rPr lang="en-US" dirty="0"/>
              <a:t>Raising awareness of honour-based abuse and forced marriage in education, particularly secondary schools is essential to preventing it. Many teenage victims are confused by what their family and community demands of them and what they feel is wrong.  Teachers are often unaware of these issues and nervous about how to manage them.</a:t>
            </a:r>
          </a:p>
          <a:p>
            <a:endParaRPr lang="en-US" dirty="0"/>
          </a:p>
          <a:p>
            <a:r>
              <a:rPr lang="en-US" dirty="0"/>
              <a:t>Karma Nirvana’s staff and survivors regularly speak in schools, 6th form colleges and universities delivering assemblies, lectures and workshops across the UK.  We also offer teacher training on how to recognise honour-based abuse and best practice in handling it.</a:t>
            </a:r>
          </a:p>
          <a:p>
            <a:endParaRPr lang="en-US" dirty="0"/>
          </a:p>
          <a:p>
            <a:r>
              <a:rPr lang="en-US" dirty="0"/>
              <a:t>  </a:t>
            </a:r>
          </a:p>
        </p:txBody>
      </p:sp>
      <p:sp>
        <p:nvSpPr>
          <p:cNvPr id="7" name="Rounded Rectangular Callout 6"/>
          <p:cNvSpPr/>
          <p:nvPr/>
        </p:nvSpPr>
        <p:spPr>
          <a:xfrm>
            <a:off x="5012551" y="5380766"/>
            <a:ext cx="6914147" cy="1295400"/>
          </a:xfrm>
          <a:prstGeom prst="wedgeRoundRectCallout">
            <a:avLst>
              <a:gd name="adj1" fmla="val 49860"/>
              <a:gd name="adj2" fmla="val -7430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“I wanted to thank you from the bottom of my heart for the time and advice you gave to one of my pupils earlier today. As a school nurse, I felt a huge gratitude that I was able to advise the girl to contact you and to talk through her current issues. This service is invaluable. I am aware of the charity, as representatives came to ‘XXX Girls High School to discuss the work of Karma Nirvana.</a:t>
            </a:r>
          </a:p>
        </p:txBody>
      </p:sp>
      <p:sp>
        <p:nvSpPr>
          <p:cNvPr id="8" name="Rectangle 7"/>
          <p:cNvSpPr/>
          <p:nvPr/>
        </p:nvSpPr>
        <p:spPr>
          <a:xfrm>
            <a:off x="543875" y="6353001"/>
            <a:ext cx="3384773" cy="646331"/>
          </a:xfrm>
          <a:prstGeom prst="rect">
            <a:avLst/>
          </a:prstGeom>
        </p:spPr>
        <p:txBody>
          <a:bodyPr wrap="none">
            <a:spAutoFit/>
          </a:bodyPr>
          <a:lstStyle/>
          <a:p>
            <a:r>
              <a:rPr lang="en-US" dirty="0">
                <a:hlinkClick r:id="rId4"/>
              </a:rPr>
              <a:t>http://www.karmanirvana.org.uk</a:t>
            </a:r>
            <a:r>
              <a:rPr lang="en-US" dirty="0" smtClean="0">
                <a:hlinkClick r:id="rId4"/>
              </a:rPr>
              <a:t>/</a:t>
            </a:r>
            <a:endParaRPr lang="en-US" dirty="0" smtClean="0"/>
          </a:p>
          <a:p>
            <a:endParaRPr lang="en-US" dirty="0"/>
          </a:p>
        </p:txBody>
      </p:sp>
      <p:sp>
        <p:nvSpPr>
          <p:cNvPr id="9" name="Rectangle 8"/>
          <p:cNvSpPr/>
          <p:nvPr/>
        </p:nvSpPr>
        <p:spPr>
          <a:xfrm>
            <a:off x="543875" y="4865333"/>
            <a:ext cx="5041573" cy="646331"/>
          </a:xfrm>
          <a:prstGeom prst="rect">
            <a:avLst/>
          </a:prstGeom>
        </p:spPr>
        <p:txBody>
          <a:bodyPr wrap="none">
            <a:spAutoFit/>
          </a:bodyPr>
          <a:lstStyle/>
          <a:p>
            <a:r>
              <a:rPr lang="en-GB" dirty="0">
                <a:hlinkClick r:id="rId5"/>
              </a:rPr>
              <a:t>https://</a:t>
            </a:r>
            <a:r>
              <a:rPr lang="en-GB" dirty="0" smtClean="0">
                <a:hlinkClick r:id="rId5"/>
              </a:rPr>
              <a:t>www.youtube.com/watch?v=h_Xh5MXA7yY</a:t>
            </a:r>
            <a:endParaRPr lang="en-GB" dirty="0" smtClean="0"/>
          </a:p>
          <a:p>
            <a:endParaRPr lang="en-GB" dirty="0"/>
          </a:p>
        </p:txBody>
      </p:sp>
      <p:sp>
        <p:nvSpPr>
          <p:cNvPr id="10" name="Rectangle 9"/>
          <p:cNvSpPr/>
          <p:nvPr/>
        </p:nvSpPr>
        <p:spPr>
          <a:xfrm>
            <a:off x="543875" y="5494484"/>
            <a:ext cx="3793967" cy="923330"/>
          </a:xfrm>
          <a:prstGeom prst="rect">
            <a:avLst/>
          </a:prstGeom>
        </p:spPr>
        <p:txBody>
          <a:bodyPr wrap="square">
            <a:spAutoFit/>
          </a:bodyPr>
          <a:lstStyle/>
          <a:p>
            <a:r>
              <a:rPr lang="en-GB" dirty="0">
                <a:hlinkClick r:id="rId6"/>
              </a:rPr>
              <a:t>https://</a:t>
            </a:r>
            <a:r>
              <a:rPr lang="en-GB" dirty="0" smtClean="0">
                <a:hlinkClick r:id="rId6"/>
              </a:rPr>
              <a:t>www.youtube.com/watch?v=wO6yRKlDKLA</a:t>
            </a:r>
            <a:endParaRPr lang="en-GB" dirty="0" smtClean="0"/>
          </a:p>
          <a:p>
            <a:endParaRPr lang="en-GB" dirty="0"/>
          </a:p>
        </p:txBody>
      </p:sp>
    </p:spTree>
    <p:extLst>
      <p:ext uri="{BB962C8B-B14F-4D97-AF65-F5344CB8AC3E}">
        <p14:creationId xmlns:p14="http://schemas.microsoft.com/office/powerpoint/2010/main" val="3146343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718" y="263559"/>
            <a:ext cx="10515600" cy="1325563"/>
          </a:xfrm>
        </p:spPr>
        <p:txBody>
          <a:bodyPr/>
          <a:lstStyle/>
          <a:p>
            <a:r>
              <a:rPr lang="en-GB" dirty="0" smtClean="0">
                <a:latin typeface="+mn-lt"/>
              </a:rPr>
              <a:t>Women’s Aid resource</a:t>
            </a:r>
            <a:endParaRPr lang="en-GB" dirty="0">
              <a:latin typeface="+mn-lt"/>
            </a:endParaRPr>
          </a:p>
        </p:txBody>
      </p:sp>
      <p:sp>
        <p:nvSpPr>
          <p:cNvPr id="4" name="Rectangle 3"/>
          <p:cNvSpPr/>
          <p:nvPr/>
        </p:nvSpPr>
        <p:spPr>
          <a:xfrm>
            <a:off x="746234" y="1589122"/>
            <a:ext cx="6616264" cy="4524315"/>
          </a:xfrm>
          <a:prstGeom prst="rect">
            <a:avLst/>
          </a:prstGeom>
        </p:spPr>
        <p:txBody>
          <a:bodyPr wrap="square">
            <a:spAutoFit/>
          </a:bodyPr>
          <a:lstStyle/>
          <a:p>
            <a:r>
              <a:rPr lang="en-GB" b="1" dirty="0">
                <a:effectLst>
                  <a:outerShdw blurRad="38100" dist="38100" dir="2700000" algn="tl">
                    <a:srgbClr val="000000">
                      <a:alpha val="43137"/>
                    </a:srgbClr>
                  </a:outerShdw>
                </a:effectLst>
              </a:rPr>
              <a:t>The Expect </a:t>
            </a:r>
            <a:r>
              <a:rPr lang="en-GB" b="1" dirty="0" smtClean="0">
                <a:effectLst>
                  <a:outerShdw blurRad="38100" dist="38100" dir="2700000" algn="tl">
                    <a:srgbClr val="000000">
                      <a:alpha val="43137"/>
                    </a:srgbClr>
                  </a:outerShdw>
                </a:effectLst>
              </a:rPr>
              <a:t>Respect</a:t>
            </a:r>
          </a:p>
          <a:p>
            <a:endParaRPr lang="en-GB" b="1" dirty="0"/>
          </a:p>
          <a:p>
            <a:r>
              <a:rPr lang="en-GB" dirty="0"/>
              <a:t> Educational Toolkit</a:t>
            </a:r>
          </a:p>
          <a:p>
            <a:endParaRPr lang="en-GB" dirty="0"/>
          </a:p>
          <a:p>
            <a:r>
              <a:rPr lang="en-GB" dirty="0"/>
              <a:t>The Expect Respect Educational Toolkit consists of one easy to use ‘Core’ lesson for each year group from reception to year 13 and is based on themes that have been found to be effective in tackling domestic abuse.</a:t>
            </a:r>
          </a:p>
          <a:p>
            <a:endParaRPr lang="en-GB" dirty="0"/>
          </a:p>
          <a:p>
            <a:r>
              <a:rPr lang="en-GB" dirty="0"/>
              <a:t>Although the Expect Respect Education Toolkit is targeted for use by teachers within schools, it can just as easily be used by a range of other professionals working with children and young people in a variety of settings such as youth clubs or play schemes. You do not need to download the whole toolkit. You can just download the introductory section and the year that is appropriate to the age group you are working with.</a:t>
            </a:r>
          </a:p>
        </p:txBody>
      </p:sp>
      <p:pic>
        <p:nvPicPr>
          <p:cNvPr id="1029" name="Picture 5" descr="Image result for expect respec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0593" y="4674281"/>
            <a:ext cx="4596399" cy="18408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expect respect womens ai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6728" y="783318"/>
            <a:ext cx="1896734" cy="268093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xpect respect womens a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1047" y="1702951"/>
            <a:ext cx="20193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328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FGM</a:t>
            </a:r>
            <a:endParaRPr lang="en-US" b="1" dirty="0"/>
          </a:p>
        </p:txBody>
      </p:sp>
      <p:sp>
        <p:nvSpPr>
          <p:cNvPr id="3" name="Content Placeholder 2"/>
          <p:cNvSpPr>
            <a:spLocks noGrp="1"/>
          </p:cNvSpPr>
          <p:nvPr>
            <p:ph idx="1"/>
          </p:nvPr>
        </p:nvSpPr>
        <p:spPr>
          <a:xfrm>
            <a:off x="838200" y="1825625"/>
            <a:ext cx="10515600" cy="1281257"/>
          </a:xfrm>
        </p:spPr>
        <p:txBody>
          <a:bodyPr/>
          <a:lstStyle/>
          <a:p>
            <a:pPr marL="0" lvl="0" indent="0">
              <a:buNone/>
            </a:pPr>
            <a:r>
              <a:rPr lang="en-US" sz="2200" dirty="0">
                <a:solidFill>
                  <a:srgbClr val="FF0000"/>
                </a:solidFill>
              </a:rPr>
              <a:t>3.    FGM (Female Genital Mutilation)</a:t>
            </a:r>
          </a:p>
          <a:p>
            <a:pPr lvl="0">
              <a:buFont typeface="Courier New" panose="02070309020205020404" pitchFamily="49" charset="0"/>
              <a:buChar char="o"/>
            </a:pPr>
            <a:r>
              <a:rPr lang="en-US" sz="2200" dirty="0">
                <a:solidFill>
                  <a:prstClr val="black"/>
                </a:solidFill>
              </a:rPr>
              <a:t>Women’s Aid</a:t>
            </a:r>
          </a:p>
          <a:p>
            <a:pPr lvl="0">
              <a:buFont typeface="Courier New" panose="02070309020205020404" pitchFamily="49" charset="0"/>
              <a:buChar char="o"/>
            </a:pPr>
            <a:r>
              <a:rPr lang="en-US" sz="2200" dirty="0">
                <a:solidFill>
                  <a:prstClr val="black"/>
                </a:solidFill>
              </a:rPr>
              <a:t>INTEGRATE</a:t>
            </a:r>
          </a:p>
          <a:p>
            <a:pPr marL="0" indent="0">
              <a:buNone/>
            </a:pPr>
            <a:endParaRPr lang="en-US" dirty="0"/>
          </a:p>
        </p:txBody>
      </p:sp>
      <p:pic>
        <p:nvPicPr>
          <p:cNvPr id="4" name="Picture 3" descr="int-uk-logo_blue.png"/>
          <p:cNvPicPr>
            <a:picLocks noChangeAspect="1"/>
          </p:cNvPicPr>
          <p:nvPr/>
        </p:nvPicPr>
        <p:blipFill>
          <a:blip r:embed="rId2" cstate="print"/>
          <a:stretch>
            <a:fillRect/>
          </a:stretch>
        </p:blipFill>
        <p:spPr>
          <a:xfrm>
            <a:off x="946423" y="3993136"/>
            <a:ext cx="2762247" cy="564120"/>
          </a:xfrm>
          <a:prstGeom prst="rect">
            <a:avLst/>
          </a:prstGeom>
        </p:spPr>
      </p:pic>
      <p:pic>
        <p:nvPicPr>
          <p:cNvPr id="5" name="Picture 4"/>
          <p:cNvPicPr>
            <a:picLocks noChangeAspect="1"/>
          </p:cNvPicPr>
          <p:nvPr/>
        </p:nvPicPr>
        <p:blipFill>
          <a:blip r:embed="rId3"/>
          <a:stretch>
            <a:fillRect/>
          </a:stretch>
        </p:blipFill>
        <p:spPr>
          <a:xfrm>
            <a:off x="4797136" y="3863680"/>
            <a:ext cx="3158002" cy="823031"/>
          </a:xfrm>
          <a:prstGeom prst="rect">
            <a:avLst/>
          </a:prstGeom>
        </p:spPr>
      </p:pic>
      <p:pic>
        <p:nvPicPr>
          <p:cNvPr id="6" name="Picture 2" descr="Image result for birmingham city counc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8494" y="6047733"/>
            <a:ext cx="1930659" cy="43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100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1000</Words>
  <Application>Microsoft Office PowerPoint</Application>
  <PresentationFormat>Custom</PresentationFormat>
  <Paragraphs>134</Paragraphs>
  <Slides>34</Slides>
  <Notes>2</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 Black </vt:lpstr>
      <vt:lpstr>Secondary Curriculum Group Meeting</vt:lpstr>
      <vt:lpstr>PowerPoint Presentation</vt:lpstr>
      <vt:lpstr>Key themes identified from Section 175- 2017</vt:lpstr>
      <vt:lpstr>Autumn Curriculum Group themes:</vt:lpstr>
      <vt:lpstr>CSE resources</vt:lpstr>
      <vt:lpstr>Honour Based Violence/Domestic Abuse</vt:lpstr>
      <vt:lpstr>Honour Based Violence resource</vt:lpstr>
      <vt:lpstr>Women’s Aid resource</vt:lpstr>
      <vt:lpstr>FGM</vt:lpstr>
      <vt:lpstr>      Peer education and training for front line professionals.  </vt:lpstr>
      <vt:lpstr>Talking about values and virtues School ethos</vt:lpstr>
      <vt:lpstr>Nishkam High School A Multi Faith School with a Sikh Ethos</vt:lpstr>
      <vt:lpstr>Our Patron</vt:lpstr>
      <vt:lpstr>PowerPoint Presentation</vt:lpstr>
      <vt:lpstr>Prayer</vt:lpstr>
      <vt:lpstr>PowerPoint Presentation</vt:lpstr>
      <vt:lpstr>Faith Mentors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end of the day reflections</vt:lpstr>
      <vt:lpstr>Staff Reflections</vt:lpstr>
      <vt:lpstr>More than ‘Self’</vt:lpstr>
      <vt:lpstr>Ethos</vt:lpstr>
      <vt:lpstr>PowerPoint Presentation</vt:lpstr>
      <vt:lpstr>PowerPoint Presentation</vt:lpstr>
      <vt:lpstr>PowerPoint Presentation</vt:lpstr>
      <vt:lpstr>PowerPoint Presentation</vt:lpstr>
      <vt:lpstr>PowerPoint Presentation</vt:lpstr>
      <vt:lpstr>Values and Dispositions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Ayisha M</dc:creator>
  <cp:lastModifiedBy>Service Birmingham</cp:lastModifiedBy>
  <cp:revision>11</cp:revision>
  <dcterms:created xsi:type="dcterms:W3CDTF">2017-11-15T17:51:37Z</dcterms:created>
  <dcterms:modified xsi:type="dcterms:W3CDTF">2018-11-19T14:25:59Z</dcterms:modified>
</cp:coreProperties>
</file>