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 id="2147483756" r:id="rId9"/>
  </p:sldMasterIdLst>
  <p:notesMasterIdLst>
    <p:notesMasterId r:id="rId62"/>
  </p:notesMasterIdLst>
  <p:handoutMasterIdLst>
    <p:handoutMasterId r:id="rId63"/>
  </p:handoutMasterIdLst>
  <p:sldIdLst>
    <p:sldId id="284" r:id="rId10"/>
    <p:sldId id="313" r:id="rId11"/>
    <p:sldId id="314" r:id="rId12"/>
    <p:sldId id="315" r:id="rId13"/>
    <p:sldId id="316" r:id="rId14"/>
    <p:sldId id="282" r:id="rId15"/>
    <p:sldId id="279" r:id="rId16"/>
    <p:sldId id="276" r:id="rId17"/>
    <p:sldId id="271" r:id="rId18"/>
    <p:sldId id="280" r:id="rId19"/>
    <p:sldId id="275" r:id="rId20"/>
    <p:sldId id="281" r:id="rId21"/>
    <p:sldId id="268" r:id="rId22"/>
    <p:sldId id="283" r:id="rId23"/>
    <p:sldId id="285" r:id="rId24"/>
    <p:sldId id="286" r:id="rId25"/>
    <p:sldId id="287" r:id="rId26"/>
    <p:sldId id="288" r:id="rId27"/>
    <p:sldId id="289" r:id="rId28"/>
    <p:sldId id="290" r:id="rId29"/>
    <p:sldId id="291"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7" r:id="rId51"/>
    <p:sldId id="318" r:id="rId52"/>
    <p:sldId id="319" r:id="rId53"/>
    <p:sldId id="320" r:id="rId54"/>
    <p:sldId id="321" r:id="rId55"/>
    <p:sldId id="322" r:id="rId56"/>
    <p:sldId id="323" r:id="rId57"/>
    <p:sldId id="324" r:id="rId58"/>
    <p:sldId id="325" r:id="rId59"/>
    <p:sldId id="326" r:id="rId60"/>
    <p:sldId id="327" r:id="rId6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468BF5A-CB6B-4077-B530-6DEFE4F19FEA}">
          <p14:sldIdLst>
            <p14:sldId id="284"/>
            <p14:sldId id="313"/>
            <p14:sldId id="314"/>
            <p14:sldId id="315"/>
            <p14:sldId id="316"/>
            <p14:sldId id="282"/>
            <p14:sldId id="279"/>
            <p14:sldId id="276"/>
            <p14:sldId id="271"/>
            <p14:sldId id="280"/>
            <p14:sldId id="275"/>
            <p14:sldId id="281"/>
            <p14:sldId id="268"/>
            <p14:sldId id="283"/>
            <p14:sldId id="285"/>
            <p14:sldId id="286"/>
            <p14:sldId id="287"/>
            <p14:sldId id="288"/>
            <p14:sldId id="289"/>
            <p14:sldId id="290"/>
            <p14:sldId id="291"/>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7"/>
            <p14:sldId id="318"/>
            <p14:sldId id="319"/>
            <p14:sldId id="320"/>
            <p14:sldId id="321"/>
            <p14:sldId id="322"/>
            <p14:sldId id="323"/>
            <p14:sldId id="324"/>
            <p14:sldId id="325"/>
            <p14:sldId id="326"/>
            <p14:sldId id="32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snapToGrid="0">
      <p:cViewPr varScale="1">
        <p:scale>
          <a:sx n="64" d="100"/>
          <a:sy n="64" d="100"/>
        </p:scale>
        <p:origin x="-108" y="-4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FAB6F0B-7DEA-4C5D-A68D-042EA23583E9}" type="datetimeFigureOut">
              <a:rPr lang="en-GB" smtClean="0"/>
              <a:t>19/11/2018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FD173AC-AE8B-4B57-9FAE-14C4DEDF019A}" type="slidenum">
              <a:rPr lang="en-GB" smtClean="0"/>
              <a:t>‹#›</a:t>
            </a:fld>
            <a:endParaRPr lang="en-GB"/>
          </a:p>
        </p:txBody>
      </p:sp>
    </p:spTree>
    <p:extLst>
      <p:ext uri="{BB962C8B-B14F-4D97-AF65-F5344CB8AC3E}">
        <p14:creationId xmlns:p14="http://schemas.microsoft.com/office/powerpoint/2010/main" val="2231801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1C23715-6767-49A0-B501-FF03F5C40C27}" type="datetimeFigureOut">
              <a:rPr lang="en-GB" smtClean="0"/>
              <a:t>19/11/2018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AAFC86-45C0-4AF5-B049-1F0E13C08B32}" type="slidenum">
              <a:rPr lang="en-GB" smtClean="0"/>
              <a:t>‹#›</a:t>
            </a:fld>
            <a:endParaRPr lang="en-GB"/>
          </a:p>
        </p:txBody>
      </p:sp>
    </p:spTree>
    <p:extLst>
      <p:ext uri="{BB962C8B-B14F-4D97-AF65-F5344CB8AC3E}">
        <p14:creationId xmlns:p14="http://schemas.microsoft.com/office/powerpoint/2010/main" val="407695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also make you feel irritable, emotional, angry or have a loss in interest in things you used to enjoy and can affect your appetite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BB5207-C655-44FB-ACA7-2CD85CF8B1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8409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smtClean="0"/>
              <a:t>Video is around 3 minutes</a:t>
            </a:r>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22</a:t>
            </a:fld>
            <a:endParaRPr lang="en-GB"/>
          </a:p>
        </p:txBody>
      </p:sp>
    </p:spTree>
    <p:extLst>
      <p:ext uri="{BB962C8B-B14F-4D97-AF65-F5344CB8AC3E}">
        <p14:creationId xmlns:p14="http://schemas.microsoft.com/office/powerpoint/2010/main" val="921443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Arial" pitchFamily="34" charset="0"/>
              </a:rPr>
              <a:t>Place a piece of paper with A, a piece of paper with B and a piece of paper with C around the room.  When the question comes up ask young people to stand next to the letter they think is the answer: </a:t>
            </a:r>
          </a:p>
          <a:p>
            <a:r>
              <a:rPr lang="en-GB" sz="1200" kern="1200" dirty="0" smtClean="0">
                <a:solidFill>
                  <a:schemeClr val="tx1"/>
                </a:solidFill>
                <a:latin typeface="+mn-lt"/>
                <a:ea typeface="+mn-ea"/>
                <a:cs typeface="Arial" pitchFamily="34" charset="0"/>
              </a:rPr>
              <a:t>  </a:t>
            </a:r>
          </a:p>
          <a:p>
            <a:r>
              <a:rPr lang="en-GB" sz="1200" kern="1200" dirty="0" smtClean="0">
                <a:solidFill>
                  <a:schemeClr val="tx1"/>
                </a:solidFill>
                <a:latin typeface="+mn-lt"/>
                <a:ea typeface="+mn-ea"/>
                <a:cs typeface="Arial" pitchFamily="34" charset="0"/>
              </a:rPr>
              <a:t>1)   A- that’s three in an average class             2) B</a:t>
            </a:r>
            <a:endParaRPr lang="en-GB" dirty="0" smtClean="0">
              <a:cs typeface="Arial" charset="0"/>
            </a:endParaRP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CFB3DC-0B7B-4DC3-B3F8-AF99C95B033D}" type="slidenum">
              <a:rPr lang="en-US" smtClean="0">
                <a:solidFill>
                  <a:prstClr val="black"/>
                </a:solidFill>
              </a:rPr>
              <a:pPr/>
              <a:t>23</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Arial" pitchFamily="34" charset="0"/>
              </a:rPr>
              <a:t>Place a piece of paper with A, a piece of paper with B and a piece of paper with C around the room.  When the question comes up ask young people to stand next to the letter they think is the answer: </a:t>
            </a:r>
          </a:p>
          <a:p>
            <a:endParaRPr lang="en-GB" sz="1200" kern="1200" dirty="0" smtClean="0">
              <a:solidFill>
                <a:schemeClr val="tx1"/>
              </a:solidFill>
              <a:latin typeface="+mn-lt"/>
              <a:ea typeface="+mn-ea"/>
              <a:cs typeface="Arial" pitchFamily="34" charset="0"/>
            </a:endParaRPr>
          </a:p>
          <a:p>
            <a:r>
              <a:rPr lang="en-GB" sz="1200" kern="1200" dirty="0" smtClean="0">
                <a:solidFill>
                  <a:schemeClr val="tx1"/>
                </a:solidFill>
                <a:latin typeface="+mn-lt"/>
                <a:ea typeface="+mn-ea"/>
                <a:cs typeface="Arial" pitchFamily="34" charset="0"/>
              </a:rPr>
              <a:t>3) Answer is C- road traffic accidents are 1</a:t>
            </a:r>
            <a:r>
              <a:rPr lang="en-GB" sz="1200" kern="1200" baseline="30000" dirty="0" smtClean="0">
                <a:solidFill>
                  <a:schemeClr val="tx1"/>
                </a:solidFill>
                <a:latin typeface="+mn-lt"/>
                <a:ea typeface="+mn-ea"/>
                <a:cs typeface="Arial" pitchFamily="34" charset="0"/>
              </a:rPr>
              <a:t>st</a:t>
            </a:r>
            <a:r>
              <a:rPr lang="en-GB" sz="1200" kern="1200" dirty="0" smtClean="0">
                <a:solidFill>
                  <a:schemeClr val="tx1"/>
                </a:solidFill>
                <a:latin typeface="+mn-lt"/>
                <a:ea typeface="+mn-ea"/>
                <a:cs typeface="Arial" pitchFamily="34" charset="0"/>
              </a:rPr>
              <a:t> and suicide is 2</a:t>
            </a:r>
            <a:r>
              <a:rPr lang="en-GB" sz="1200" kern="1200" baseline="30000" dirty="0" smtClean="0">
                <a:solidFill>
                  <a:schemeClr val="tx1"/>
                </a:solidFill>
                <a:latin typeface="+mn-lt"/>
                <a:ea typeface="+mn-ea"/>
                <a:cs typeface="Arial" pitchFamily="34" charset="0"/>
              </a:rPr>
              <a:t>nd</a:t>
            </a:r>
            <a:r>
              <a:rPr lang="en-GB" sz="1200" kern="1200" dirty="0" smtClean="0">
                <a:solidFill>
                  <a:schemeClr val="tx1"/>
                </a:solidFill>
                <a:latin typeface="+mn-lt"/>
                <a:ea typeface="+mn-ea"/>
                <a:cs typeface="Arial" pitchFamily="34" charset="0"/>
              </a:rPr>
              <a:t>           4) Answer is A- schizophrenia is manageable via medication –if someone is managing their condition, you would not know they had it.  </a:t>
            </a:r>
            <a:endParaRPr lang="en-GB" dirty="0" smtClean="0">
              <a:cs typeface="Arial" charset="0"/>
            </a:endParaRP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CFB3DC-0B7B-4DC3-B3F8-AF99C95B033D}" type="slidenum">
              <a:rPr lang="en-US" smtClean="0">
                <a:solidFill>
                  <a:prstClr val="black"/>
                </a:solidFill>
              </a:rPr>
              <a:pPr/>
              <a:t>24</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2000" dirty="0" smtClean="0">
                <a:cs typeface="Arial" charset="0"/>
              </a:rPr>
              <a:t>You can ask the group briefly if they want to respond to these figures and have explanations. </a:t>
            </a:r>
          </a:p>
          <a:p>
            <a:pPr eaLnBrk="1" hangingPunct="1">
              <a:spcBef>
                <a:spcPct val="0"/>
              </a:spcBef>
            </a:pPr>
            <a:r>
              <a:rPr lang="en-GB" sz="2000" dirty="0" smtClean="0">
                <a:cs typeface="Arial" charset="0"/>
              </a:rPr>
              <a:t>You might expect discrimination, trauma and poverty to</a:t>
            </a:r>
            <a:r>
              <a:rPr lang="en-GB" sz="2000" baseline="0" dirty="0" smtClean="0">
                <a:cs typeface="Arial" charset="0"/>
              </a:rPr>
              <a:t> be raised.</a:t>
            </a:r>
            <a:endParaRPr lang="en-GB" sz="2000" dirty="0" smtClean="0">
              <a:cs typeface="Arial" charset="0"/>
            </a:endParaRP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7C563-F86E-46CC-8575-F10094D177CB}" type="slidenum">
              <a:rPr lang="en-US" smtClean="0"/>
              <a:pPr/>
              <a:t>25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z="2000" dirty="0" smtClean="0">
              <a:cs typeface="Arial" charset="0"/>
            </a:endParaRP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A2BCDC-1991-4734-B081-1DEE804240F8}" type="slidenum">
              <a:rPr lang="en-GB" smtClean="0"/>
              <a:pPr/>
              <a:t>26</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cs typeface="Arial" charset="0"/>
            </a:endParaRP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B617A4-83A1-422C-A2DB-C2F2C737CC58}" type="slidenum">
              <a:rPr lang="en-GB" smtClean="0"/>
              <a:pPr/>
              <a:t>27</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smtClean="0"/>
              <a:t>Explain that some of our misconceptions about mental health problems arise from stigma which can lead to discrimination due to a lack of understanding</a:t>
            </a:r>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31</a:t>
            </a:fld>
            <a:endParaRPr lang="en-GB"/>
          </a:p>
        </p:txBody>
      </p:sp>
    </p:spTree>
    <p:extLst>
      <p:ext uri="{BB962C8B-B14F-4D97-AF65-F5344CB8AC3E}">
        <p14:creationId xmlns:p14="http://schemas.microsoft.com/office/powerpoint/2010/main" val="3637480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11C4A9-FB08-4D6F-BAE6-AF1C57DB1294}" type="slidenum">
              <a:rPr lang="en-US" smtClean="0"/>
              <a:pPr/>
              <a:t>32</a:t>
            </a:fld>
            <a:endParaRPr lang="en-US" smtClean="0"/>
          </a:p>
        </p:txBody>
      </p:sp>
      <p:sp>
        <p:nvSpPr>
          <p:cNvPr id="31747" name="Rectangle 2"/>
          <p:cNvSpPr>
            <a:spLocks noGrp="1" noRot="1" noChangeAspect="1" noChangeArrowheads="1" noTextEdit="1"/>
          </p:cNvSpPr>
          <p:nvPr>
            <p:ph type="sldImg"/>
          </p:nvPr>
        </p:nvSpPr>
        <p:spPr bwMode="auto">
          <a:xfrm>
            <a:off x="422275" y="1241425"/>
            <a:ext cx="5953125" cy="3349625"/>
          </a:xfrm>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2000" dirty="0"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smtClean="0"/>
              <a:t>Three minutes and six seconds</a:t>
            </a:r>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33</a:t>
            </a:fld>
            <a:endParaRPr lang="en-GB"/>
          </a:p>
        </p:txBody>
      </p:sp>
    </p:spTree>
    <p:extLst>
      <p:ext uri="{BB962C8B-B14F-4D97-AF65-F5344CB8AC3E}">
        <p14:creationId xmlns:p14="http://schemas.microsoft.com/office/powerpoint/2010/main" val="2038325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smtClean="0"/>
              <a:t>I minute for each group to feedback</a:t>
            </a:r>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34</a:t>
            </a:fld>
            <a:endParaRPr lang="en-GB"/>
          </a:p>
        </p:txBody>
      </p:sp>
    </p:spTree>
    <p:extLst>
      <p:ext uri="{BB962C8B-B14F-4D97-AF65-F5344CB8AC3E}">
        <p14:creationId xmlns:p14="http://schemas.microsoft.com/office/powerpoint/2010/main" val="233130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https://www.nspcc.org.uk/globalassets/documents/annual-reports/childline-review-under-pressure.pdf PAGE 14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BB5207-C655-44FB-ACA7-2CD85CF8B1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6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smtClean="0"/>
              <a:t>Clip is around three minutes long.</a:t>
            </a:r>
          </a:p>
          <a:p>
            <a:r>
              <a:rPr lang="en-GB" dirty="0" smtClean="0"/>
              <a:t>Remember, if you are worried about yourself or someone you know you can talk to ANY member of staff, but in particular Miss Steadman and Mrs Arrandale.</a:t>
            </a:r>
          </a:p>
          <a:p>
            <a:r>
              <a:rPr lang="en-GB" dirty="0" smtClean="0"/>
              <a:t>GPs are getting much better at helping young people- if you are dismissed by one GP , doesn’t mind you can’t see another doctor at the same practice. There is also a drop in centre for young people living in Birmingham called PAUSE in </a:t>
            </a:r>
            <a:r>
              <a:rPr lang="en-GB" dirty="0" err="1" smtClean="0"/>
              <a:t>Digbeth</a:t>
            </a:r>
            <a:r>
              <a:rPr lang="en-GB" dirty="0" smtClean="0"/>
              <a:t>.  You don’t need an appointment.     </a:t>
            </a:r>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35</a:t>
            </a:fld>
            <a:endParaRPr lang="en-GB"/>
          </a:p>
        </p:txBody>
      </p:sp>
    </p:spTree>
    <p:extLst>
      <p:ext uri="{BB962C8B-B14F-4D97-AF65-F5344CB8AC3E}">
        <p14:creationId xmlns:p14="http://schemas.microsoft.com/office/powerpoint/2010/main" val="681680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smtClean="0"/>
              <a:t>Clip is 1 minute and twenty seconds</a:t>
            </a:r>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36</a:t>
            </a:fld>
            <a:endParaRPr lang="en-GB"/>
          </a:p>
        </p:txBody>
      </p:sp>
    </p:spTree>
    <p:extLst>
      <p:ext uri="{BB962C8B-B14F-4D97-AF65-F5344CB8AC3E}">
        <p14:creationId xmlns:p14="http://schemas.microsoft.com/office/powerpoint/2010/main" val="1097897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smtClean="0"/>
              <a:t>Clip is around 40 seconds long</a:t>
            </a:r>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38</a:t>
            </a:fld>
            <a:endParaRPr lang="en-GB"/>
          </a:p>
        </p:txBody>
      </p:sp>
    </p:spTree>
    <p:extLst>
      <p:ext uri="{BB962C8B-B14F-4D97-AF65-F5344CB8AC3E}">
        <p14:creationId xmlns:p14="http://schemas.microsoft.com/office/powerpoint/2010/main" val="3937179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297481BC-D85D-4A14-B58A-B890747218F3}" type="slidenum">
              <a:rPr lang="en-US">
                <a:solidFill>
                  <a:prstClr val="black"/>
                </a:solidFill>
              </a:rPr>
              <a:pPr>
                <a:defRPr/>
              </a:pPr>
              <a:t>39</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17575" y="744538"/>
            <a:ext cx="4962525" cy="3722687"/>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a:p>
            <a:r>
              <a:rPr lang="en-GB" altLang="en-US" dirty="0" smtClean="0"/>
              <a:t>  </a:t>
            </a:r>
          </a:p>
          <a:p>
            <a:endParaRPr lang="en-GB"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40DBDFF-9D4F-437E-AC29-F2FAA8652355}" type="slidenum">
              <a:rPr lang="en-US" altLang="en-US" sz="1200">
                <a:solidFill>
                  <a:prstClr val="black"/>
                </a:solidFill>
              </a:rPr>
              <a:pPr/>
              <a:t>40</a:t>
            </a:fld>
            <a:endParaRPr lang="en-US" altLang="en-US" sz="120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41</a:t>
            </a:fld>
            <a:endParaRPr lang="en-GB"/>
          </a:p>
        </p:txBody>
      </p:sp>
    </p:spTree>
    <p:extLst>
      <p:ext uri="{BB962C8B-B14F-4D97-AF65-F5344CB8AC3E}">
        <p14:creationId xmlns:p14="http://schemas.microsoft.com/office/powerpoint/2010/main" val="1676369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a:t>
            </a:r>
            <a:r>
              <a:rPr lang="en-GB" b="1" dirty="0" smtClean="0"/>
              <a:t>Spiritual Moral Social Cultural development</a:t>
            </a:r>
            <a:r>
              <a:rPr lang="en-GB" dirty="0" smtClean="0"/>
              <a:t> has been part of legislation since 1944 but recently has assumed renewed importance, perhaps for the wrong reasons. The aim of this session is:</a:t>
            </a:r>
          </a:p>
          <a:p>
            <a:pPr>
              <a:defRPr/>
            </a:pPr>
            <a:endParaRPr lang="en-GB" dirty="0" smtClean="0"/>
          </a:p>
          <a:p>
            <a:pPr marL="228600" indent="-228600">
              <a:buFontTx/>
              <a:buAutoNum type="alphaLcParenBoth"/>
              <a:defRPr/>
            </a:pPr>
            <a:r>
              <a:rPr lang="en-GB" dirty="0" smtClean="0"/>
              <a:t>Define SMSC and its significance alongside a student’s academic development </a:t>
            </a:r>
          </a:p>
          <a:p>
            <a:pPr marL="228600" indent="-228600">
              <a:buFontTx/>
              <a:buAutoNum type="alphaLcParenBoth"/>
              <a:defRPr/>
            </a:pPr>
            <a:r>
              <a:rPr lang="en-GB" dirty="0" smtClean="0"/>
              <a:t>Examples of how all staff within the school can promote a students’ SMSC development</a:t>
            </a:r>
          </a:p>
          <a:p>
            <a:pPr marL="228600" indent="-228600">
              <a:buFontTx/>
              <a:buAutoNum type="alphaLcParenBoth"/>
              <a:defRPr/>
            </a:pPr>
            <a:r>
              <a:rPr lang="en-GB" dirty="0" smtClean="0"/>
              <a:t>Strategic plan for developing ‘thoughtful and wide ranging promotion of SMSC</a:t>
            </a:r>
          </a:p>
          <a:p>
            <a:pPr>
              <a:defRPr/>
            </a:pPr>
            <a:endParaRPr lang="en-GB"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2A2F012-ECCA-4377-BBBC-984FDDDFEC18}" type="slidenum">
              <a:rPr lang="en-GB" altLang="en-US"/>
              <a:pPr/>
              <a:t>42</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Assemblies, lessons, curriculum, ePraise, SMSC PoS</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B139D57-75BE-4425-AABB-586807F26F78}" type="slidenum">
              <a:rPr lang="en-GB" altLang="en-US"/>
              <a:pPr/>
              <a:t>43</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Assemblies, lessons, curriculum, ePraise, SMSC PoS</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7743BF2-10DB-46A1-BFE1-121CCC23315D}" type="slidenum">
              <a:rPr lang="en-GB" altLang="en-US"/>
              <a:pPr/>
              <a:t>44</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Most important thing is that this is a toolkit – doesn’t only promote RJ. Punishment sometimes necessary.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985F4A9-4DD4-4D63-9C2E-87EC10D8A469}" type="slidenum">
              <a:rPr lang="en-GB" altLang="en-US"/>
              <a:pPr/>
              <a:t>45</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them to share their ideas in pairs</a:t>
            </a:r>
            <a:endParaRPr lang="en-GB" dirty="0"/>
          </a:p>
        </p:txBody>
      </p:sp>
      <p:sp>
        <p:nvSpPr>
          <p:cNvPr id="4" name="Slide Number Placeholder 3"/>
          <p:cNvSpPr>
            <a:spLocks noGrp="1"/>
          </p:cNvSpPr>
          <p:nvPr>
            <p:ph type="sldNum" sz="quarter" idx="10"/>
          </p:nvPr>
        </p:nvSpPr>
        <p:spPr/>
        <p:txBody>
          <a:bodyPr/>
          <a:lstStyle/>
          <a:p>
            <a:fld id="{93AAFC86-45C0-4AF5-B049-1F0E13C08B32}" type="slidenum">
              <a:rPr lang="en-GB" smtClean="0"/>
              <a:t>12</a:t>
            </a:fld>
            <a:endParaRPr lang="en-GB"/>
          </a:p>
        </p:txBody>
      </p:sp>
    </p:spTree>
    <p:extLst>
      <p:ext uri="{BB962C8B-B14F-4D97-AF65-F5344CB8AC3E}">
        <p14:creationId xmlns:p14="http://schemas.microsoft.com/office/powerpoint/2010/main" val="2684959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Assemblies, lessons, curriculum, ePraise, SMSC PoS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D3959CB-C8D5-4C8A-8298-9C05FB39F8C2}" type="slidenum">
              <a:rPr lang="en-GB" altLang="en-US"/>
              <a:pPr/>
              <a:t>46</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Assemblies, lessons, curriculum, ePraise, SMSC PoS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72D6C82-198B-4D89-82C0-00AA47E245DD}" type="slidenum">
              <a:rPr lang="en-GB" altLang="en-US"/>
              <a:pPr/>
              <a:t>47</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Assemblies, lessons, curriculum, ePraise, SMSC PoS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4C7C6D5-A612-4A09-86BB-4B8B758B2C85}" type="slidenum">
              <a:rPr lang="en-GB" altLang="en-US"/>
              <a:pPr/>
              <a:t>48</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Assemblies, lessons, curriculum, ePraise, SMSC PoS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164806D-1F2E-4918-B764-CF861F8E07ED}" type="slidenum">
              <a:rPr lang="en-GB" altLang="en-US"/>
              <a:pPr/>
              <a:t>49</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270AA19-EAB2-4386-A690-97153CC80D7C}" type="slidenum">
              <a:rPr lang="en-GB" altLang="en-US"/>
              <a:pPr/>
              <a:t>50</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Assemblies, lessons, curriculum, ePraise, SMSC PoS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ACA86E8-86A6-44F8-8A35-53E50A057444}" type="slidenum">
              <a:rPr lang="en-GB" altLang="en-US"/>
              <a:pPr/>
              <a:t>51</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422275" y="1241425"/>
            <a:ext cx="5953125" cy="3349625"/>
          </a:xfrm>
          <a:ln/>
        </p:spPr>
      </p:sp>
      <p:sp>
        <p:nvSpPr>
          <p:cNvPr id="19459" name="Notes Placeholder 2"/>
          <p:cNvSpPr>
            <a:spLocks noGrp="1"/>
          </p:cNvSpPr>
          <p:nvPr>
            <p:ph type="body" idx="1"/>
          </p:nvPr>
        </p:nvSpPr>
        <p:spPr>
          <a:noFill/>
          <a:ln/>
        </p:spPr>
        <p:txBody>
          <a:bodyPr/>
          <a:lstStyle/>
          <a:p>
            <a:endParaRPr lang="en-GB" smtClean="0"/>
          </a:p>
        </p:txBody>
      </p:sp>
      <p:sp>
        <p:nvSpPr>
          <p:cNvPr id="19460" name="Slide Number Placeholder 3"/>
          <p:cNvSpPr>
            <a:spLocks noGrp="1"/>
          </p:cNvSpPr>
          <p:nvPr>
            <p:ph type="sldNum" sz="quarter" idx="5"/>
          </p:nvPr>
        </p:nvSpPr>
        <p:spPr>
          <a:noFill/>
        </p:spPr>
        <p:txBody>
          <a:bodyPr/>
          <a:lstStyle/>
          <a:p>
            <a:fld id="{8D0C1045-CC29-4545-804E-B42B56C54A72}" type="slidenum">
              <a:rPr lang="en-US" smtClean="0"/>
              <a:pPr/>
              <a:t>16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smtClean="0"/>
              <a:t>After feedback, write their ideas on the board.</a:t>
            </a:r>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17</a:t>
            </a:fld>
            <a:endParaRPr lang="en-GB"/>
          </a:p>
        </p:txBody>
      </p:sp>
    </p:spTree>
    <p:extLst>
      <p:ext uri="{BB962C8B-B14F-4D97-AF65-F5344CB8AC3E}">
        <p14:creationId xmlns:p14="http://schemas.microsoft.com/office/powerpoint/2010/main" val="135932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18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smtClean="0"/>
              <a:t>State : We all have mental health just as we all have physical health.  Feelings of happiness, sadness or stress are just some of the indicators of your mental health.</a:t>
            </a:r>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19</a:t>
            </a:fld>
            <a:endParaRPr lang="en-GB"/>
          </a:p>
        </p:txBody>
      </p:sp>
    </p:spTree>
    <p:extLst>
      <p:ext uri="{BB962C8B-B14F-4D97-AF65-F5344CB8AC3E}">
        <p14:creationId xmlns:p14="http://schemas.microsoft.com/office/powerpoint/2010/main" val="124806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2000" b="0" i="0" baseline="0" dirty="0" smtClean="0"/>
              <a:t>Divide the board into two: write “Mental health” on one and “Mental illness/health problem” on the other.</a:t>
            </a:r>
          </a:p>
          <a:p>
            <a:endParaRPr lang="en-GB" sz="2000" b="0" i="0" baseline="0" dirty="0" smtClean="0"/>
          </a:p>
          <a:p>
            <a:r>
              <a:rPr lang="en-GB" sz="2000" b="0" i="0" baseline="0" dirty="0" smtClean="0"/>
              <a:t>Give the group post it notes to write what words, positive and negative that come to mind when they hear these terms.  Individuals should then stick the post it notes on to the relevant place on the board.</a:t>
            </a:r>
          </a:p>
          <a:p>
            <a:r>
              <a:rPr lang="en-GB" sz="2000" b="0" i="0" baseline="0" dirty="0" smtClean="0"/>
              <a:t>Rules: Everyone must contribute at least one post it note;</a:t>
            </a:r>
          </a:p>
          <a:p>
            <a:r>
              <a:rPr lang="en-GB" sz="2000" b="0" i="0" baseline="0" dirty="0" smtClean="0"/>
              <a:t>People cannot cross out something they don’t agree with or think is wrong.</a:t>
            </a:r>
          </a:p>
          <a:p>
            <a:endParaRPr lang="en-GB" sz="2000" b="0" i="0" baseline="0" dirty="0" smtClean="0"/>
          </a:p>
          <a:p>
            <a:r>
              <a:rPr lang="en-GB" sz="2000" b="0" i="0" baseline="0" dirty="0" smtClean="0"/>
              <a:t>Once everyone has done this, go through the terms and discuss.</a:t>
            </a:r>
          </a:p>
          <a:p>
            <a:endParaRPr lang="en-GB" sz="2000" b="0" i="0" baseline="0" dirty="0" smtClean="0"/>
          </a:p>
          <a:p>
            <a:r>
              <a:rPr lang="en-GB" sz="2000" b="0" i="0" baseline="0" dirty="0" smtClean="0"/>
              <a:t>Consider: What terms are appropriate/inappropriate.</a:t>
            </a:r>
          </a:p>
          <a:p>
            <a:r>
              <a:rPr lang="en-GB" sz="2000" b="0" i="0" baseline="0" dirty="0" smtClean="0"/>
              <a:t>Ask young people what terms they use with their friends? </a:t>
            </a:r>
          </a:p>
          <a:p>
            <a:r>
              <a:rPr lang="en-GB" sz="2000" b="0" i="0" baseline="0" dirty="0" smtClean="0"/>
              <a:t>Identify which terms are ok to use during the session</a:t>
            </a:r>
          </a:p>
          <a:p>
            <a:endParaRPr lang="en-GB" sz="2000" b="0" i="0" baseline="0" dirty="0" smtClean="0"/>
          </a:p>
          <a:p>
            <a:endParaRPr lang="en-GB" sz="2000" b="0" i="0" baseline="0" dirty="0" smtClean="0"/>
          </a:p>
          <a:p>
            <a:endParaRPr lang="en-GB" sz="2000" b="0" i="0" baseline="0" dirty="0" smtClean="0"/>
          </a:p>
          <a:p>
            <a:pPr>
              <a:buFont typeface="Arial" pitchFamily="34" charset="0"/>
              <a:buNone/>
            </a:pPr>
            <a:endParaRPr lang="en-GB" sz="2000" b="0" i="0" baseline="0"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26E0E0-74CA-41D2-A606-62751092D1F5}" type="slidenum">
              <a:rPr lang="en-US" smtClean="0"/>
              <a:pPr/>
              <a:t>20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dirty="0" smtClean="0"/>
              <a:t>You need to put up A Yes on one side of the room and a no on the other ( or you can just nominate them)</a:t>
            </a:r>
            <a:endParaRPr lang="en-GB" dirty="0"/>
          </a:p>
        </p:txBody>
      </p:sp>
      <p:sp>
        <p:nvSpPr>
          <p:cNvPr id="4" name="Slide Number Placeholder 3"/>
          <p:cNvSpPr>
            <a:spLocks noGrp="1"/>
          </p:cNvSpPr>
          <p:nvPr>
            <p:ph type="sldNum" sz="quarter" idx="10"/>
          </p:nvPr>
        </p:nvSpPr>
        <p:spPr/>
        <p:txBody>
          <a:bodyPr/>
          <a:lstStyle/>
          <a:p>
            <a:pPr>
              <a:defRPr/>
            </a:pPr>
            <a:fld id="{0AF5AC27-8A81-4460-8AC2-A6ECFD69B7A4}" type="slidenum">
              <a:rPr lang="en-GB" smtClean="0"/>
              <a:pPr>
                <a:defRPr/>
              </a:pPr>
              <a:t>21</a:t>
            </a:fld>
            <a:endParaRPr lang="en-GB"/>
          </a:p>
        </p:txBody>
      </p:sp>
    </p:spTree>
    <p:extLst>
      <p:ext uri="{BB962C8B-B14F-4D97-AF65-F5344CB8AC3E}">
        <p14:creationId xmlns:p14="http://schemas.microsoft.com/office/powerpoint/2010/main" val="201928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248994-6A71-417F-9028-B3C5078488D4}"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6DC1B-A986-4AE0-B560-BA53621691DB}" type="slidenum">
              <a:rPr lang="en-GB" smtClean="0"/>
              <a:t>‹#›</a:t>
            </a:fld>
            <a:endParaRPr lang="en-GB"/>
          </a:p>
        </p:txBody>
      </p:sp>
    </p:spTree>
    <p:extLst>
      <p:ext uri="{BB962C8B-B14F-4D97-AF65-F5344CB8AC3E}">
        <p14:creationId xmlns:p14="http://schemas.microsoft.com/office/powerpoint/2010/main" val="345385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248994-6A71-417F-9028-B3C5078488D4}"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6DC1B-A986-4AE0-B560-BA53621691DB}" type="slidenum">
              <a:rPr lang="en-GB" smtClean="0"/>
              <a:t>‹#›</a:t>
            </a:fld>
            <a:endParaRPr lang="en-GB"/>
          </a:p>
        </p:txBody>
      </p:sp>
    </p:spTree>
    <p:extLst>
      <p:ext uri="{BB962C8B-B14F-4D97-AF65-F5344CB8AC3E}">
        <p14:creationId xmlns:p14="http://schemas.microsoft.com/office/powerpoint/2010/main" val="315797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248994-6A71-417F-9028-B3C5078488D4}"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6DC1B-A986-4AE0-B560-BA53621691DB}" type="slidenum">
              <a:rPr lang="en-GB" smtClean="0"/>
              <a:t>‹#›</a:t>
            </a:fld>
            <a:endParaRPr lang="en-GB"/>
          </a:p>
        </p:txBody>
      </p:sp>
    </p:spTree>
    <p:extLst>
      <p:ext uri="{BB962C8B-B14F-4D97-AF65-F5344CB8AC3E}">
        <p14:creationId xmlns:p14="http://schemas.microsoft.com/office/powerpoint/2010/main" val="2783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7E511D1-3712-4DBA-BD84-5C7CC943F25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85006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56ABE45-7FD8-406C-BA38-5BB696AEAA0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55149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5574F24-DEB2-4D56-BD80-B442A071752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25532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2C347AD-42C8-453C-8A1F-DEFE12A5F28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84689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F24085A-9A1E-4ADD-AB64-0409999EEF1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00634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D99B363-1DF0-4A55-94B9-0BB41A4F923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40643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96D74BC-645E-4154-99D8-8D0774882BD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08872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A5372CE-ACD7-4926-9756-C00F1B6C8F4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3138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248994-6A71-417F-9028-B3C5078488D4}"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6DC1B-A986-4AE0-B560-BA53621691DB}" type="slidenum">
              <a:rPr lang="en-GB" smtClean="0"/>
              <a:t>‹#›</a:t>
            </a:fld>
            <a:endParaRPr lang="en-GB"/>
          </a:p>
        </p:txBody>
      </p:sp>
    </p:spTree>
    <p:extLst>
      <p:ext uri="{BB962C8B-B14F-4D97-AF65-F5344CB8AC3E}">
        <p14:creationId xmlns:p14="http://schemas.microsoft.com/office/powerpoint/2010/main" val="4122808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156660A-1F7F-499A-956D-C0068F193B03}"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13224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F325BCF-A834-48C9-80F4-EB1568F26FA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75370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E0F4EE-764B-4181-B058-7DCD688F54B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95476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2462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5456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9624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0871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7924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94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491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48994-6A71-417F-9028-B3C5078488D4}" type="datetimeFigureOut">
              <a:rPr lang="en-GB" smtClean="0"/>
              <a:t>19/11/2018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6DC1B-A986-4AE0-B560-BA53621691DB}" type="slidenum">
              <a:rPr lang="en-GB" smtClean="0"/>
              <a:t>‹#›</a:t>
            </a:fld>
            <a:endParaRPr lang="en-GB"/>
          </a:p>
        </p:txBody>
      </p:sp>
    </p:spTree>
    <p:extLst>
      <p:ext uri="{BB962C8B-B14F-4D97-AF65-F5344CB8AC3E}">
        <p14:creationId xmlns:p14="http://schemas.microsoft.com/office/powerpoint/2010/main" val="3683987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8086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386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0513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5087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4309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3756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1331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9676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4144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738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248994-6A71-417F-9028-B3C5078488D4}"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6DC1B-A986-4AE0-B560-BA53621691DB}" type="slidenum">
              <a:rPr lang="en-GB" smtClean="0"/>
              <a:t>‹#›</a:t>
            </a:fld>
            <a:endParaRPr lang="en-GB"/>
          </a:p>
        </p:txBody>
      </p:sp>
    </p:spTree>
    <p:extLst>
      <p:ext uri="{BB962C8B-B14F-4D97-AF65-F5344CB8AC3E}">
        <p14:creationId xmlns:p14="http://schemas.microsoft.com/office/powerpoint/2010/main" val="2120866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7581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853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2541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2351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5956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884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649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052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729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91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248994-6A71-417F-9028-B3C5078488D4}" type="datetimeFigureOut">
              <a:rPr lang="en-GB" smtClean="0"/>
              <a:t>19/11/2018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A6DC1B-A986-4AE0-B560-BA53621691DB}" type="slidenum">
              <a:rPr lang="en-GB" smtClean="0"/>
              <a:t>‹#›</a:t>
            </a:fld>
            <a:endParaRPr lang="en-GB"/>
          </a:p>
        </p:txBody>
      </p:sp>
    </p:spTree>
    <p:extLst>
      <p:ext uri="{BB962C8B-B14F-4D97-AF65-F5344CB8AC3E}">
        <p14:creationId xmlns:p14="http://schemas.microsoft.com/office/powerpoint/2010/main" val="1602281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226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98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1741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909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472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575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6952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5142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488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03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248994-6A71-417F-9028-B3C5078488D4}" type="datetimeFigureOut">
              <a:rPr lang="en-GB" smtClean="0"/>
              <a:t>19/11/2018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A6DC1B-A986-4AE0-B560-BA53621691DB}" type="slidenum">
              <a:rPr lang="en-GB" smtClean="0"/>
              <a:t>‹#›</a:t>
            </a:fld>
            <a:endParaRPr lang="en-GB"/>
          </a:p>
        </p:txBody>
      </p:sp>
    </p:spTree>
    <p:extLst>
      <p:ext uri="{BB962C8B-B14F-4D97-AF65-F5344CB8AC3E}">
        <p14:creationId xmlns:p14="http://schemas.microsoft.com/office/powerpoint/2010/main" val="3154324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827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549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0604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271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243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4210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027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438400" y="3159761"/>
            <a:ext cx="609600" cy="1034129"/>
          </a:xfrm>
          <a:prstGeom prst="rect">
            <a:avLst/>
          </a:prstGeom>
          <a:noFill/>
        </p:spPr>
        <p:txBody>
          <a:bodyPr wrap="square" lIns="0" tIns="9144" rIns="0" bIns="9144"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2" name="Title 1"/>
          <p:cNvSpPr>
            <a:spLocks noGrp="1"/>
          </p:cNvSpPr>
          <p:nvPr>
            <p:ph type="ctrTitle"/>
          </p:nvPr>
        </p:nvSpPr>
        <p:spPr>
          <a:xfrm>
            <a:off x="1036320" y="1219200"/>
            <a:ext cx="100584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33DD2A60-F2FC-43A7-8D0E-9A8390F80B1D}" type="datetime1">
              <a:rPr lang="en-GB" smtClean="0">
                <a:solidFill>
                  <a:prstClr val="white">
                    <a:alpha val="60000"/>
                  </a:prstClr>
                </a:solidFill>
              </a:rPr>
              <a:pPr/>
              <a:t>19/11/2018</a:t>
            </a:fld>
            <a:endParaRPr lang="en-GB">
              <a:solidFill>
                <a:prstClr val="white">
                  <a:alpha val="60000"/>
                </a:prstClr>
              </a:solidFill>
            </a:endParaRPr>
          </a:p>
        </p:txBody>
      </p:sp>
      <p:sp>
        <p:nvSpPr>
          <p:cNvPr id="16" name="Slide Number Placeholder 15"/>
          <p:cNvSpPr>
            <a:spLocks noGrp="1"/>
          </p:cNvSpPr>
          <p:nvPr>
            <p:ph type="sldNum" sz="quarter" idx="11"/>
          </p:nvPr>
        </p:nvSpPr>
        <p:spPr/>
        <p:txBody>
          <a:body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
        <p:nvSpPr>
          <p:cNvPr id="17" name="Footer Placeholder 16"/>
          <p:cNvSpPr>
            <a:spLocks noGrp="1"/>
          </p:cNvSpPr>
          <p:nvPr>
            <p:ph type="ftr" sz="quarter" idx="12"/>
          </p:nvPr>
        </p:nvSpPr>
        <p:spPr/>
        <p:txBody>
          <a:bodyPr/>
          <a:lstStyle/>
          <a:p>
            <a:r>
              <a:rPr lang="en-GB">
                <a:solidFill>
                  <a:prstClr val="white">
                    <a:alpha val="60000"/>
                  </a:prstClr>
                </a:solidFill>
              </a:rPr>
              <a:t>MCS - MOTIVATION COMMITMENT SUCCESS</a:t>
            </a:r>
          </a:p>
        </p:txBody>
      </p:sp>
    </p:spTree>
    <p:extLst>
      <p:ext uri="{BB962C8B-B14F-4D97-AF65-F5344CB8AC3E}">
        <p14:creationId xmlns:p14="http://schemas.microsoft.com/office/powerpoint/2010/main" val="3406905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30E42FBE-E29C-4FF0-89C9-1860CDB0A163}" type="datetime1">
              <a:rPr lang="en-GB" smtClean="0">
                <a:solidFill>
                  <a:prstClr val="white">
                    <a:alpha val="60000"/>
                  </a:prstClr>
                </a:solidFill>
              </a:rPr>
              <a:pPr/>
              <a:t>19/11/2018</a:t>
            </a:fld>
            <a:endParaRPr lang="en-GB">
              <a:solidFill>
                <a:prstClr val="white">
                  <a:alpha val="60000"/>
                </a:prstClr>
              </a:solidFill>
            </a:endParaRPr>
          </a:p>
        </p:txBody>
      </p:sp>
      <p:sp>
        <p:nvSpPr>
          <p:cNvPr id="15" name="Slide Number Placeholder 14"/>
          <p:cNvSpPr>
            <a:spLocks noGrp="1"/>
          </p:cNvSpPr>
          <p:nvPr>
            <p:ph type="sldNum" sz="quarter" idx="11"/>
          </p:nvPr>
        </p:nvSpPr>
        <p:spPr/>
        <p:txBody>
          <a:body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
        <p:nvSpPr>
          <p:cNvPr id="16" name="Footer Placeholder 15"/>
          <p:cNvSpPr>
            <a:spLocks noGrp="1"/>
          </p:cNvSpPr>
          <p:nvPr>
            <p:ph type="ftr" sz="quarter" idx="12"/>
          </p:nvPr>
        </p:nvSpPr>
        <p:spPr/>
        <p:txBody>
          <a:bodyPr/>
          <a:lstStyle/>
          <a:p>
            <a:r>
              <a:rPr lang="en-GB">
                <a:solidFill>
                  <a:prstClr val="white">
                    <a:alpha val="60000"/>
                  </a:prstClr>
                </a:solidFill>
              </a:rPr>
              <a:t>MCS - MOTIVATION COMMITMENT SUCCESS</a:t>
            </a:r>
          </a:p>
        </p:txBody>
      </p:sp>
    </p:spTree>
    <p:extLst>
      <p:ext uri="{BB962C8B-B14F-4D97-AF65-F5344CB8AC3E}">
        <p14:creationId xmlns:p14="http://schemas.microsoft.com/office/powerpoint/2010/main" val="16190260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5689600" y="4074498"/>
            <a:ext cx="609600" cy="1015663"/>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3" name="Text Placeholder 2"/>
          <p:cNvSpPr>
            <a:spLocks noGrp="1"/>
          </p:cNvSpPr>
          <p:nvPr>
            <p:ph type="body" idx="1"/>
          </p:nvPr>
        </p:nvSpPr>
        <p:spPr>
          <a:xfrm>
            <a:off x="6096000" y="4267368"/>
            <a:ext cx="49784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592DF535-9112-4837-A925-911A82911DB4}" type="datetime1">
              <a:rPr lang="en-GB" smtClean="0">
                <a:solidFill>
                  <a:prstClr val="white">
                    <a:alpha val="60000"/>
                  </a:prstClr>
                </a:solidFill>
              </a:rPr>
              <a:pPr/>
              <a:t>19/11/2018</a:t>
            </a:fld>
            <a:endParaRPr lang="en-GB">
              <a:solidFill>
                <a:prstClr val="white">
                  <a:alpha val="60000"/>
                </a:prstClr>
              </a:solidFill>
            </a:endParaRPr>
          </a:p>
        </p:txBody>
      </p:sp>
      <p:sp>
        <p:nvSpPr>
          <p:cNvPr id="13" name="Slide Number Placeholder 12"/>
          <p:cNvSpPr>
            <a:spLocks noGrp="1"/>
          </p:cNvSpPr>
          <p:nvPr>
            <p:ph type="sldNum" sz="quarter" idx="11"/>
          </p:nvPr>
        </p:nvSpPr>
        <p:spPr/>
        <p:txBody>
          <a:body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
        <p:nvSpPr>
          <p:cNvPr id="14" name="Footer Placeholder 13"/>
          <p:cNvSpPr>
            <a:spLocks noGrp="1"/>
          </p:cNvSpPr>
          <p:nvPr>
            <p:ph type="ftr" sz="quarter" idx="12"/>
          </p:nvPr>
        </p:nvSpPr>
        <p:spPr/>
        <p:txBody>
          <a:bodyPr/>
          <a:lstStyle/>
          <a:p>
            <a:r>
              <a:rPr lang="en-GB">
                <a:solidFill>
                  <a:prstClr val="white">
                    <a:alpha val="60000"/>
                  </a:prstClr>
                </a:solidFill>
              </a:rPr>
              <a:t>MCS - MOTIVATION COMMITMENT SUCCESS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13314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48994-6A71-417F-9028-B3C5078488D4}" type="datetimeFigureOut">
              <a:rPr lang="en-GB" smtClean="0"/>
              <a:t>19/11/2018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A6DC1B-A986-4AE0-B560-BA53621691DB}" type="slidenum">
              <a:rPr lang="en-GB" smtClean="0"/>
              <a:t>‹#›</a:t>
            </a:fld>
            <a:endParaRPr lang="en-GB"/>
          </a:p>
        </p:txBody>
      </p:sp>
    </p:spTree>
    <p:extLst>
      <p:ext uri="{BB962C8B-B14F-4D97-AF65-F5344CB8AC3E}">
        <p14:creationId xmlns:p14="http://schemas.microsoft.com/office/powerpoint/2010/main" val="2752179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7376777-82FD-44E7-8026-45F035F05951}" type="datetime1">
              <a:rPr lang="en-GB" smtClean="0">
                <a:solidFill>
                  <a:prstClr val="white">
                    <a:alpha val="60000"/>
                  </a:prstClr>
                </a:solidFill>
              </a:rPr>
              <a:pPr/>
              <a:t>19/11/2018</a:t>
            </a:fld>
            <a:endParaRPr lang="en-GB">
              <a:solidFill>
                <a:prstClr val="white">
                  <a:alpha val="60000"/>
                </a:prstClr>
              </a:solidFill>
            </a:endParaRPr>
          </a:p>
        </p:txBody>
      </p:sp>
      <p:sp>
        <p:nvSpPr>
          <p:cNvPr id="9" name="Slide Number Placeholder 8"/>
          <p:cNvSpPr>
            <a:spLocks noGrp="1"/>
          </p:cNvSpPr>
          <p:nvPr>
            <p:ph type="sldNum" sz="quarter" idx="11"/>
          </p:nvPr>
        </p:nvSpPr>
        <p:spPr/>
        <p:txBody>
          <a:body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
        <p:nvSpPr>
          <p:cNvPr id="10" name="Footer Placeholder 9"/>
          <p:cNvSpPr>
            <a:spLocks noGrp="1"/>
          </p:cNvSpPr>
          <p:nvPr>
            <p:ph type="ftr" sz="quarter" idx="12"/>
          </p:nvPr>
        </p:nvSpPr>
        <p:spPr/>
        <p:txBody>
          <a:bodyPr/>
          <a:lstStyle/>
          <a:p>
            <a:r>
              <a:rPr lang="en-GB">
                <a:solidFill>
                  <a:prstClr val="white">
                    <a:alpha val="60000"/>
                  </a:prstClr>
                </a:solidFill>
              </a:rPr>
              <a:t>MCS - MOTIVATION COMMITMENT SUCCESS</a:t>
            </a: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49790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816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408853" y="520192"/>
            <a:ext cx="609600" cy="923330"/>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18" name="TextBox 17"/>
          <p:cNvSpPr txBox="1"/>
          <p:nvPr/>
        </p:nvSpPr>
        <p:spPr>
          <a:xfrm>
            <a:off x="6373707" y="520192"/>
            <a:ext cx="609600" cy="923330"/>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CF082994-3B51-4CF8-8802-AF22DEDCAADE}" type="datetime1">
              <a:rPr lang="en-GB" smtClean="0">
                <a:solidFill>
                  <a:prstClr val="white">
                    <a:alpha val="60000"/>
                  </a:prstClr>
                </a:solidFill>
              </a:rPr>
              <a:pPr/>
              <a:t>19/11/2018</a:t>
            </a:fld>
            <a:endParaRPr lang="en-GB">
              <a:solidFill>
                <a:prstClr val="white">
                  <a:alpha val="60000"/>
                </a:prstClr>
              </a:solidFill>
            </a:endParaRPr>
          </a:p>
        </p:txBody>
      </p:sp>
      <p:sp>
        <p:nvSpPr>
          <p:cNvPr id="15" name="Slide Number Placeholder 14"/>
          <p:cNvSpPr>
            <a:spLocks noGrp="1"/>
          </p:cNvSpPr>
          <p:nvPr>
            <p:ph type="sldNum" sz="quarter" idx="11"/>
          </p:nvPr>
        </p:nvSpPr>
        <p:spPr/>
        <p:txBody>
          <a:body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
        <p:nvSpPr>
          <p:cNvPr id="16" name="Footer Placeholder 15"/>
          <p:cNvSpPr>
            <a:spLocks noGrp="1"/>
          </p:cNvSpPr>
          <p:nvPr>
            <p:ph type="ftr" sz="quarter" idx="12"/>
          </p:nvPr>
        </p:nvSpPr>
        <p:spPr/>
        <p:txBody>
          <a:bodyPr/>
          <a:lstStyle/>
          <a:p>
            <a:r>
              <a:rPr lang="en-GB">
                <a:solidFill>
                  <a:prstClr val="white">
                    <a:alpha val="60000"/>
                  </a:prstClr>
                </a:solidFill>
              </a:rPr>
              <a:t>MCS - MOTIVATION COMMITMENT SUCCESS</a:t>
            </a:r>
          </a:p>
        </p:txBody>
      </p:sp>
    </p:spTree>
    <p:extLst>
      <p:ext uri="{BB962C8B-B14F-4D97-AF65-F5344CB8AC3E}">
        <p14:creationId xmlns:p14="http://schemas.microsoft.com/office/powerpoint/2010/main" val="2982826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8854F488-7A5C-4997-8F38-E72C40C304D1}" type="datetime1">
              <a:rPr lang="en-GB" smtClean="0">
                <a:solidFill>
                  <a:prstClr val="white">
                    <a:alpha val="60000"/>
                  </a:prstClr>
                </a:solidFill>
              </a:rPr>
              <a:pPr/>
              <a:t>19/11/2018</a:t>
            </a:fld>
            <a:endParaRPr lang="en-GB">
              <a:solidFill>
                <a:prstClr val="white">
                  <a:alpha val="60000"/>
                </a:prstClr>
              </a:solidFill>
            </a:endParaRPr>
          </a:p>
        </p:txBody>
      </p:sp>
      <p:sp>
        <p:nvSpPr>
          <p:cNvPr id="8" name="Slide Number Placeholder 7"/>
          <p:cNvSpPr>
            <a:spLocks noGrp="1"/>
          </p:cNvSpPr>
          <p:nvPr>
            <p:ph type="sldNum" sz="quarter" idx="11"/>
          </p:nvPr>
        </p:nvSpPr>
        <p:spPr/>
        <p:txBody>
          <a:body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
        <p:nvSpPr>
          <p:cNvPr id="9" name="Footer Placeholder 8"/>
          <p:cNvSpPr>
            <a:spLocks noGrp="1"/>
          </p:cNvSpPr>
          <p:nvPr>
            <p:ph type="ftr" sz="quarter" idx="12"/>
          </p:nvPr>
        </p:nvSpPr>
        <p:spPr/>
        <p:txBody>
          <a:bodyPr/>
          <a:lstStyle/>
          <a:p>
            <a:r>
              <a:rPr lang="en-GB">
                <a:solidFill>
                  <a:prstClr val="white">
                    <a:alpha val="60000"/>
                  </a:prstClr>
                </a:solidFill>
              </a:rPr>
              <a:t>MCS - MOTIVATION COMMITMENT SUCCESS</a:t>
            </a:r>
          </a:p>
        </p:txBody>
      </p:sp>
    </p:spTree>
    <p:extLst>
      <p:ext uri="{BB962C8B-B14F-4D97-AF65-F5344CB8AC3E}">
        <p14:creationId xmlns:p14="http://schemas.microsoft.com/office/powerpoint/2010/main" val="13744241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AAF48FF-54D9-41E5-B1DA-CC726342D902}" type="datetime1">
              <a:rPr lang="en-GB" smtClean="0">
                <a:solidFill>
                  <a:prstClr val="white">
                    <a:alpha val="60000"/>
                  </a:prstClr>
                </a:solidFill>
              </a:rPr>
              <a:pPr/>
              <a:t>19/11/2018</a:t>
            </a:fld>
            <a:endParaRPr lang="en-GB">
              <a:solidFill>
                <a:prstClr val="white">
                  <a:alpha val="60000"/>
                </a:prstClr>
              </a:solidFill>
            </a:endParaRPr>
          </a:p>
        </p:txBody>
      </p:sp>
      <p:sp>
        <p:nvSpPr>
          <p:cNvPr id="6" name="Slide Number Placeholder 5"/>
          <p:cNvSpPr>
            <a:spLocks noGrp="1"/>
          </p:cNvSpPr>
          <p:nvPr>
            <p:ph type="sldNum" sz="quarter" idx="11"/>
          </p:nvPr>
        </p:nvSpPr>
        <p:spPr/>
        <p:txBody>
          <a:body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
        <p:nvSpPr>
          <p:cNvPr id="7" name="Footer Placeholder 6"/>
          <p:cNvSpPr>
            <a:spLocks noGrp="1"/>
          </p:cNvSpPr>
          <p:nvPr>
            <p:ph type="ftr" sz="quarter" idx="12"/>
          </p:nvPr>
        </p:nvSpPr>
        <p:spPr/>
        <p:txBody>
          <a:bodyPr/>
          <a:lstStyle/>
          <a:p>
            <a:r>
              <a:rPr lang="en-GB">
                <a:solidFill>
                  <a:prstClr val="white">
                    <a:alpha val="60000"/>
                  </a:prstClr>
                </a:solidFill>
              </a:rPr>
              <a:t>MCS - MOTIVATION COMMITMENT SUCCESS</a:t>
            </a:r>
          </a:p>
        </p:txBody>
      </p:sp>
    </p:spTree>
    <p:extLst>
      <p:ext uri="{BB962C8B-B14F-4D97-AF65-F5344CB8AC3E}">
        <p14:creationId xmlns:p14="http://schemas.microsoft.com/office/powerpoint/2010/main" val="37550434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7105227" y="1774588"/>
            <a:ext cx="609600" cy="1231106"/>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3" name="Content Placeholder 2"/>
          <p:cNvSpPr>
            <a:spLocks noGrp="1"/>
          </p:cNvSpPr>
          <p:nvPr>
            <p:ph idx="1"/>
          </p:nvPr>
        </p:nvSpPr>
        <p:spPr>
          <a:xfrm>
            <a:off x="1117600" y="685801"/>
            <a:ext cx="57912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54070922-CFD8-4B4A-B56A-F4BDFB9DA4A4}" type="datetime1">
              <a:rPr lang="en-GB" smtClean="0">
                <a:solidFill>
                  <a:prstClr val="white">
                    <a:alpha val="60000"/>
                  </a:prstClr>
                </a:solidFill>
              </a:rPr>
              <a:pPr/>
              <a:t>19/11/2018</a:t>
            </a:fld>
            <a:endParaRPr lang="en-GB">
              <a:solidFill>
                <a:prstClr val="white">
                  <a:alpha val="60000"/>
                </a:prstClr>
              </a:solidFill>
            </a:endParaRPr>
          </a:p>
        </p:txBody>
      </p:sp>
      <p:sp>
        <p:nvSpPr>
          <p:cNvPr id="16" name="Slide Number Placeholder 15"/>
          <p:cNvSpPr>
            <a:spLocks noGrp="1"/>
          </p:cNvSpPr>
          <p:nvPr>
            <p:ph type="sldNum" sz="quarter" idx="11"/>
          </p:nvPr>
        </p:nvSpPr>
        <p:spPr/>
        <p:txBody>
          <a:body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
        <p:nvSpPr>
          <p:cNvPr id="17" name="Footer Placeholder 16"/>
          <p:cNvSpPr>
            <a:spLocks noGrp="1"/>
          </p:cNvSpPr>
          <p:nvPr>
            <p:ph type="ftr" sz="quarter" idx="12"/>
          </p:nvPr>
        </p:nvSpPr>
        <p:spPr/>
        <p:txBody>
          <a:bodyPr/>
          <a:lstStyle/>
          <a:p>
            <a:r>
              <a:rPr lang="en-GB">
                <a:solidFill>
                  <a:prstClr val="white">
                    <a:alpha val="60000"/>
                  </a:prstClr>
                </a:solidFill>
              </a:rPr>
              <a:t>MCS - MOTIVATION COMMITMENT SUCCESS</a:t>
            </a: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905056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657600" y="3453047"/>
            <a:ext cx="67056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3247136" y="3331464"/>
            <a:ext cx="609600" cy="923330"/>
          </a:xfrm>
          <a:prstGeom prst="rect">
            <a:avLst/>
          </a:prstGeom>
          <a:noFill/>
        </p:spPr>
        <p:txBody>
          <a:bodyPr wrap="squar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Palatino Linotype"/>
                <a:ea typeface="+mn-ea"/>
                <a:cs typeface="+mn-cs"/>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CF0B1E4C-42D5-466F-B2E1-21143EAAB76E}" type="datetime1">
              <a:rPr lang="en-GB" smtClean="0">
                <a:solidFill>
                  <a:prstClr val="white">
                    <a:alpha val="60000"/>
                  </a:prstClr>
                </a:solidFill>
              </a:rPr>
              <a:pPr/>
              <a:t>19/11/2018</a:t>
            </a:fld>
            <a:endParaRPr lang="en-GB">
              <a:solidFill>
                <a:prstClr val="white">
                  <a:alpha val="60000"/>
                </a:prstClr>
              </a:solidFill>
            </a:endParaRPr>
          </a:p>
        </p:txBody>
      </p:sp>
      <p:sp>
        <p:nvSpPr>
          <p:cNvPr id="14" name="Slide Number Placeholder 13"/>
          <p:cNvSpPr>
            <a:spLocks noGrp="1"/>
          </p:cNvSpPr>
          <p:nvPr>
            <p:ph type="sldNum" sz="quarter" idx="11"/>
          </p:nvPr>
        </p:nvSpPr>
        <p:spPr/>
        <p:txBody>
          <a:body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
        <p:nvSpPr>
          <p:cNvPr id="15" name="Footer Placeholder 14"/>
          <p:cNvSpPr>
            <a:spLocks noGrp="1"/>
          </p:cNvSpPr>
          <p:nvPr>
            <p:ph type="ftr" sz="quarter" idx="12"/>
          </p:nvPr>
        </p:nvSpPr>
        <p:spPr/>
        <p:txBody>
          <a:bodyPr/>
          <a:lstStyle/>
          <a:p>
            <a:r>
              <a:rPr lang="en-GB">
                <a:solidFill>
                  <a:prstClr val="white">
                    <a:alpha val="60000"/>
                  </a:prstClr>
                </a:solidFill>
              </a:rPr>
              <a:t>MCS - MOTIVATION COMMITMENT SUCCESS</a:t>
            </a:r>
          </a:p>
        </p:txBody>
      </p:sp>
    </p:spTree>
    <p:extLst>
      <p:ext uri="{BB962C8B-B14F-4D97-AF65-F5344CB8AC3E}">
        <p14:creationId xmlns:p14="http://schemas.microsoft.com/office/powerpoint/2010/main" val="41000389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A9C62-1E3B-4087-8204-8966448A83BC}" type="datetime1">
              <a:rPr lang="en-GB" smtClean="0">
                <a:solidFill>
                  <a:prstClr val="white">
                    <a:alpha val="60000"/>
                  </a:prstClr>
                </a:solidFill>
              </a:rPr>
              <a:pPr/>
              <a:t>19/11/2018</a:t>
            </a:fld>
            <a:endParaRPr lang="en-GB">
              <a:solidFill>
                <a:prstClr val="white">
                  <a:alpha val="60000"/>
                </a:prstClr>
              </a:solidFill>
            </a:endParaRPr>
          </a:p>
        </p:txBody>
      </p:sp>
      <p:sp>
        <p:nvSpPr>
          <p:cNvPr id="5" name="Footer Placeholder 4"/>
          <p:cNvSpPr>
            <a:spLocks noGrp="1"/>
          </p:cNvSpPr>
          <p:nvPr>
            <p:ph type="ftr" sz="quarter" idx="11"/>
          </p:nvPr>
        </p:nvSpPr>
        <p:spPr/>
        <p:txBody>
          <a:bodyPr/>
          <a:lstStyle/>
          <a:p>
            <a:r>
              <a:rPr lang="en-GB">
                <a:solidFill>
                  <a:prstClr val="white">
                    <a:alpha val="60000"/>
                  </a:prstClr>
                </a:solidFill>
              </a:rPr>
              <a:t>MCS - MOTIVATION COMMITMENT SUCCESS</a:t>
            </a:r>
          </a:p>
        </p:txBody>
      </p:sp>
      <p:sp>
        <p:nvSpPr>
          <p:cNvPr id="6" name="Slide Number Placeholder 5"/>
          <p:cNvSpPr>
            <a:spLocks noGrp="1"/>
          </p:cNvSpPr>
          <p:nvPr>
            <p:ph type="sldNum" sz="quarter" idx="12"/>
          </p:nvPr>
        </p:nvSpPr>
        <p:spPr/>
        <p:txBody>
          <a:body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859469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3E8F9-4713-496C-BE95-1EEBFE85BAA8}" type="datetime1">
              <a:rPr lang="en-GB" smtClean="0">
                <a:solidFill>
                  <a:prstClr val="white">
                    <a:alpha val="60000"/>
                  </a:prstClr>
                </a:solidFill>
              </a:rPr>
              <a:pPr/>
              <a:t>19/11/2018</a:t>
            </a:fld>
            <a:endParaRPr lang="en-GB">
              <a:solidFill>
                <a:prstClr val="white">
                  <a:alpha val="60000"/>
                </a:prstClr>
              </a:solidFill>
            </a:endParaRPr>
          </a:p>
        </p:txBody>
      </p:sp>
      <p:sp>
        <p:nvSpPr>
          <p:cNvPr id="5" name="Footer Placeholder 4"/>
          <p:cNvSpPr>
            <a:spLocks noGrp="1"/>
          </p:cNvSpPr>
          <p:nvPr>
            <p:ph type="ftr" sz="quarter" idx="11"/>
          </p:nvPr>
        </p:nvSpPr>
        <p:spPr/>
        <p:txBody>
          <a:bodyPr/>
          <a:lstStyle/>
          <a:p>
            <a:r>
              <a:rPr lang="en-GB">
                <a:solidFill>
                  <a:prstClr val="white">
                    <a:alpha val="60000"/>
                  </a:prstClr>
                </a:solidFill>
              </a:rPr>
              <a:t>MCS - MOTIVATION COMMITMENT SUCCESS</a:t>
            </a:r>
          </a:p>
        </p:txBody>
      </p:sp>
      <p:sp>
        <p:nvSpPr>
          <p:cNvPr id="6" name="Slide Number Placeholder 5"/>
          <p:cNvSpPr>
            <a:spLocks noGrp="1"/>
          </p:cNvSpPr>
          <p:nvPr>
            <p:ph type="sldNum" sz="quarter" idx="12"/>
          </p:nvPr>
        </p:nvSpPr>
        <p:spPr/>
        <p:txBody>
          <a:body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1515463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C7449F1E-A932-4EE5-A8F7-85F053E29936}" type="datetimeFigureOut">
              <a:rPr lang="en-GB" smtClean="0"/>
              <a:pPr/>
              <a:t>19/11/2018</a:t>
            </a:fld>
            <a:endParaRPr lang="en-GB"/>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5C46E029-58BA-47D3-BF34-8457A90AED01}" type="slidenum">
              <a:rPr lang="en-GB" smtClean="0"/>
              <a:pPr/>
              <a:t>‹#›</a:t>
            </a:fld>
            <a:endParaRPr lang="en-GB"/>
          </a:p>
        </p:txBody>
      </p:sp>
    </p:spTree>
    <p:extLst>
      <p:ext uri="{BB962C8B-B14F-4D97-AF65-F5344CB8AC3E}">
        <p14:creationId xmlns:p14="http://schemas.microsoft.com/office/powerpoint/2010/main" val="179416219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154077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48994-6A71-417F-9028-B3C5078488D4}"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6DC1B-A986-4AE0-B560-BA53621691DB}" type="slidenum">
              <a:rPr lang="en-GB" smtClean="0"/>
              <a:t>‹#›</a:t>
            </a:fld>
            <a:endParaRPr lang="en-GB"/>
          </a:p>
        </p:txBody>
      </p:sp>
    </p:spTree>
    <p:extLst>
      <p:ext uri="{BB962C8B-B14F-4D97-AF65-F5344CB8AC3E}">
        <p14:creationId xmlns:p14="http://schemas.microsoft.com/office/powerpoint/2010/main" val="1528009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C7449F1E-A932-4EE5-A8F7-85F053E29936}" type="datetimeFigureOut">
              <a:rPr lang="en-GB" smtClean="0">
                <a:solidFill>
                  <a:srgbClr val="B13F9A"/>
                </a:solidFill>
              </a:rPr>
              <a:pPr/>
              <a:t>19/11/2018</a:t>
            </a:fld>
            <a:endParaRPr lang="en-GB">
              <a:solidFill>
                <a:srgbClr val="B13F9A"/>
              </a:solidFill>
            </a:endParaRPr>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GB">
              <a:solidFill>
                <a:srgbClr val="B13F9A"/>
              </a:solidFill>
            </a:endParaRPr>
          </a:p>
        </p:txBody>
      </p:sp>
      <p:sp>
        <p:nvSpPr>
          <p:cNvPr id="6" name="Slide Number Placeholder 5"/>
          <p:cNvSpPr>
            <a:spLocks noGrp="1"/>
          </p:cNvSpPr>
          <p:nvPr>
            <p:ph type="sldNum" sz="quarter" idx="12"/>
          </p:nvPr>
        </p:nvSpPr>
        <p:spPr>
          <a:xfrm>
            <a:off x="8978603" y="6555112"/>
            <a:ext cx="784448" cy="228600"/>
          </a:xfrm>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10052161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41839285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8" name="Footer Placeholder 7"/>
          <p:cNvSpPr>
            <a:spLocks noGrp="1"/>
          </p:cNvSpPr>
          <p:nvPr>
            <p:ph type="ftr" sz="quarter" idx="11"/>
          </p:nvPr>
        </p:nvSpPr>
        <p:spPr/>
        <p:txBody>
          <a:bodyPr/>
          <a:lstStyle/>
          <a:p>
            <a:endParaRPr lang="en-GB">
              <a:solidFill>
                <a:srgbClr val="B13F9A"/>
              </a:solidFill>
            </a:endParaRPr>
          </a:p>
        </p:txBody>
      </p:sp>
      <p:sp>
        <p:nvSpPr>
          <p:cNvPr id="9" name="Slide Number Placeholder 8"/>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4276432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4" name="Footer Placeholder 3"/>
          <p:cNvSpPr>
            <a:spLocks noGrp="1"/>
          </p:cNvSpPr>
          <p:nvPr>
            <p:ph type="ftr" sz="quarter" idx="11"/>
          </p:nvPr>
        </p:nvSpPr>
        <p:spPr/>
        <p:txBody>
          <a:bodyPr/>
          <a:lstStyle/>
          <a:p>
            <a:endParaRPr lang="en-GB">
              <a:solidFill>
                <a:srgbClr val="B13F9A"/>
              </a:solidFill>
            </a:endParaRPr>
          </a:p>
        </p:txBody>
      </p:sp>
      <p:sp>
        <p:nvSpPr>
          <p:cNvPr id="5" name="Slide Number Placeholder 4"/>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32678731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7449F1E-A932-4EE5-A8F7-85F053E29936}" type="datetimeFigureOut">
              <a:rPr lang="en-GB" smtClean="0">
                <a:solidFill>
                  <a:srgbClr val="B13F9A"/>
                </a:solidFill>
              </a:rPr>
              <a:pPr/>
              <a:t>19/11/2018</a:t>
            </a:fld>
            <a:endParaRPr lang="en-GB">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solidFill>
                <a:srgbClr val="B13F9A"/>
              </a:solidFill>
            </a:endParaRPr>
          </a:p>
        </p:txBody>
      </p:sp>
      <p:sp>
        <p:nvSpPr>
          <p:cNvPr id="4" name="Slide Number Placeholder 3"/>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35442351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24684501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7449F1E-A932-4EE5-A8F7-85F053E29936}" type="datetimeFigureOut">
              <a:rPr lang="en-GB" smtClean="0">
                <a:solidFill>
                  <a:srgbClr val="F4E7ED"/>
                </a:solidFill>
              </a:rPr>
              <a:pPr/>
              <a:t>19/11/2018</a:t>
            </a:fld>
            <a:endParaRPr lang="en-GB">
              <a:solidFill>
                <a:srgbClr val="F4E7ED"/>
              </a:solidFill>
            </a:endParaRPr>
          </a:p>
        </p:txBody>
      </p:sp>
      <p:sp>
        <p:nvSpPr>
          <p:cNvPr id="6" name="Footer Placeholder 5"/>
          <p:cNvSpPr>
            <a:spLocks noGrp="1"/>
          </p:cNvSpPr>
          <p:nvPr>
            <p:ph type="ftr" sz="quarter" idx="11"/>
          </p:nvPr>
        </p:nvSpPr>
        <p:spPr/>
        <p:txBody>
          <a:bodyPr/>
          <a:lstStyle/>
          <a:p>
            <a:endParaRPr lang="en-GB">
              <a:solidFill>
                <a:srgbClr val="F4E7ED"/>
              </a:solidFill>
            </a:endParaRPr>
          </a:p>
        </p:txBody>
      </p:sp>
      <p:sp>
        <p:nvSpPr>
          <p:cNvPr id="7" name="Slide Number Placeholder 6"/>
          <p:cNvSpPr>
            <a:spLocks noGrp="1"/>
          </p:cNvSpPr>
          <p:nvPr>
            <p:ph type="sldNum" sz="quarter" idx="12"/>
          </p:nvPr>
        </p:nvSpPr>
        <p:spPr/>
        <p:txBody>
          <a:bodyPr/>
          <a:lstStyle/>
          <a:p>
            <a:fld id="{5C46E029-58BA-47D3-BF34-8457A90AED01}" type="slidenum">
              <a:rPr lang="en-GB" smtClean="0">
                <a:solidFill>
                  <a:srgbClr val="F4E7ED"/>
                </a:solidFill>
              </a:rPr>
              <a:pPr/>
              <a:t>‹#›</a:t>
            </a:fld>
            <a:endParaRPr lang="en-GB">
              <a:solidFill>
                <a:srgbClr val="F4E7ED"/>
              </a:solidFill>
            </a:endParaRP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extLst>
      <p:ext uri="{BB962C8B-B14F-4D97-AF65-F5344CB8AC3E}">
        <p14:creationId xmlns:p14="http://schemas.microsoft.com/office/powerpoint/2010/main" val="966540251"/>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30587378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5" name="Footer Placeholder 4"/>
          <p:cNvSpPr>
            <a:spLocks noGrp="1"/>
          </p:cNvSpPr>
          <p:nvPr>
            <p:ph type="ftr" sz="quarter" idx="11"/>
          </p:nvPr>
        </p:nvSpPr>
        <p:spPr>
          <a:xfrm>
            <a:off x="609600" y="6556248"/>
            <a:ext cx="4876800" cy="228600"/>
          </a:xfrm>
        </p:spPr>
        <p:txBody>
          <a:bodyPr/>
          <a:lstStyle/>
          <a:p>
            <a:endParaRPr lang="en-GB">
              <a:solidFill>
                <a:srgbClr val="B13F9A"/>
              </a:solidFill>
            </a:endParaRPr>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3371861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C7449F1E-A932-4EE5-A8F7-85F053E29936}" type="datetimeFigureOut">
              <a:rPr lang="en-GB" smtClean="0"/>
              <a:pPr/>
              <a:t>19/11/2018</a:t>
            </a:fld>
            <a:endParaRPr lang="en-GB"/>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5C46E029-58BA-47D3-BF34-8457A90AED01}" type="slidenum">
              <a:rPr lang="en-GB" smtClean="0"/>
              <a:pPr/>
              <a:t>‹#›</a:t>
            </a:fld>
            <a:endParaRPr lang="en-GB"/>
          </a:p>
        </p:txBody>
      </p:sp>
    </p:spTree>
    <p:extLst>
      <p:ext uri="{BB962C8B-B14F-4D97-AF65-F5344CB8AC3E}">
        <p14:creationId xmlns:p14="http://schemas.microsoft.com/office/powerpoint/2010/main" val="37452696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48994-6A71-417F-9028-B3C5078488D4}" type="datetimeFigureOut">
              <a:rPr lang="en-GB" smtClean="0"/>
              <a:t>19/11/2018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6DC1B-A986-4AE0-B560-BA53621691DB}" type="slidenum">
              <a:rPr lang="en-GB" smtClean="0"/>
              <a:t>‹#›</a:t>
            </a:fld>
            <a:endParaRPr lang="en-GB"/>
          </a:p>
        </p:txBody>
      </p:sp>
    </p:spTree>
    <p:extLst>
      <p:ext uri="{BB962C8B-B14F-4D97-AF65-F5344CB8AC3E}">
        <p14:creationId xmlns:p14="http://schemas.microsoft.com/office/powerpoint/2010/main" val="34215177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26678846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C7449F1E-A932-4EE5-A8F7-85F053E29936}" type="datetimeFigureOut">
              <a:rPr lang="en-GB" smtClean="0">
                <a:solidFill>
                  <a:srgbClr val="B13F9A"/>
                </a:solidFill>
              </a:rPr>
              <a:pPr/>
              <a:t>19/11/2018</a:t>
            </a:fld>
            <a:endParaRPr lang="en-GB">
              <a:solidFill>
                <a:srgbClr val="B13F9A"/>
              </a:solidFill>
            </a:endParaRPr>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GB">
              <a:solidFill>
                <a:srgbClr val="B13F9A"/>
              </a:solidFill>
            </a:endParaRPr>
          </a:p>
        </p:txBody>
      </p:sp>
      <p:sp>
        <p:nvSpPr>
          <p:cNvPr id="6" name="Slide Number Placeholder 5"/>
          <p:cNvSpPr>
            <a:spLocks noGrp="1"/>
          </p:cNvSpPr>
          <p:nvPr>
            <p:ph type="sldNum" sz="quarter" idx="12"/>
          </p:nvPr>
        </p:nvSpPr>
        <p:spPr>
          <a:xfrm>
            <a:off x="8978603" y="6555112"/>
            <a:ext cx="784448" cy="228600"/>
          </a:xfrm>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290625218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764073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8" name="Footer Placeholder 7"/>
          <p:cNvSpPr>
            <a:spLocks noGrp="1"/>
          </p:cNvSpPr>
          <p:nvPr>
            <p:ph type="ftr" sz="quarter" idx="11"/>
          </p:nvPr>
        </p:nvSpPr>
        <p:spPr/>
        <p:txBody>
          <a:bodyPr/>
          <a:lstStyle/>
          <a:p>
            <a:endParaRPr lang="en-GB">
              <a:solidFill>
                <a:srgbClr val="B13F9A"/>
              </a:solidFill>
            </a:endParaRPr>
          </a:p>
        </p:txBody>
      </p:sp>
      <p:sp>
        <p:nvSpPr>
          <p:cNvPr id="9" name="Slide Number Placeholder 8"/>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13471426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4" name="Footer Placeholder 3"/>
          <p:cNvSpPr>
            <a:spLocks noGrp="1"/>
          </p:cNvSpPr>
          <p:nvPr>
            <p:ph type="ftr" sz="quarter" idx="11"/>
          </p:nvPr>
        </p:nvSpPr>
        <p:spPr/>
        <p:txBody>
          <a:bodyPr/>
          <a:lstStyle/>
          <a:p>
            <a:endParaRPr lang="en-GB">
              <a:solidFill>
                <a:srgbClr val="B13F9A"/>
              </a:solidFill>
            </a:endParaRPr>
          </a:p>
        </p:txBody>
      </p:sp>
      <p:sp>
        <p:nvSpPr>
          <p:cNvPr id="5" name="Slide Number Placeholder 4"/>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7597517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7449F1E-A932-4EE5-A8F7-85F053E29936}" type="datetimeFigureOut">
              <a:rPr lang="en-GB" smtClean="0">
                <a:solidFill>
                  <a:srgbClr val="B13F9A"/>
                </a:solidFill>
              </a:rPr>
              <a:pPr/>
              <a:t>19/11/2018</a:t>
            </a:fld>
            <a:endParaRPr lang="en-GB">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solidFill>
                <a:srgbClr val="B13F9A"/>
              </a:solidFill>
            </a:endParaRPr>
          </a:p>
        </p:txBody>
      </p:sp>
      <p:sp>
        <p:nvSpPr>
          <p:cNvPr id="4" name="Slide Number Placeholder 3"/>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37500977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6" name="Footer Placeholder 5"/>
          <p:cNvSpPr>
            <a:spLocks noGrp="1"/>
          </p:cNvSpPr>
          <p:nvPr>
            <p:ph type="ftr" sz="quarter" idx="11"/>
          </p:nvPr>
        </p:nvSpPr>
        <p:spPr/>
        <p:txBody>
          <a:bodyPr/>
          <a:lstStyle/>
          <a:p>
            <a:endParaRPr lang="en-GB">
              <a:solidFill>
                <a:srgbClr val="B13F9A"/>
              </a:solidFill>
            </a:endParaRPr>
          </a:p>
        </p:txBody>
      </p:sp>
      <p:sp>
        <p:nvSpPr>
          <p:cNvPr id="7" name="Slide Number Placeholder 6"/>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19548966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7449F1E-A932-4EE5-A8F7-85F053E29936}" type="datetimeFigureOut">
              <a:rPr lang="en-GB" smtClean="0">
                <a:solidFill>
                  <a:srgbClr val="F4E7ED"/>
                </a:solidFill>
              </a:rPr>
              <a:pPr/>
              <a:t>19/11/2018</a:t>
            </a:fld>
            <a:endParaRPr lang="en-GB">
              <a:solidFill>
                <a:srgbClr val="F4E7ED"/>
              </a:solidFill>
            </a:endParaRPr>
          </a:p>
        </p:txBody>
      </p:sp>
      <p:sp>
        <p:nvSpPr>
          <p:cNvPr id="6" name="Footer Placeholder 5"/>
          <p:cNvSpPr>
            <a:spLocks noGrp="1"/>
          </p:cNvSpPr>
          <p:nvPr>
            <p:ph type="ftr" sz="quarter" idx="11"/>
          </p:nvPr>
        </p:nvSpPr>
        <p:spPr/>
        <p:txBody>
          <a:bodyPr/>
          <a:lstStyle/>
          <a:p>
            <a:endParaRPr lang="en-GB">
              <a:solidFill>
                <a:srgbClr val="F4E7ED"/>
              </a:solidFill>
            </a:endParaRPr>
          </a:p>
        </p:txBody>
      </p:sp>
      <p:sp>
        <p:nvSpPr>
          <p:cNvPr id="7" name="Slide Number Placeholder 6"/>
          <p:cNvSpPr>
            <a:spLocks noGrp="1"/>
          </p:cNvSpPr>
          <p:nvPr>
            <p:ph type="sldNum" sz="quarter" idx="12"/>
          </p:nvPr>
        </p:nvSpPr>
        <p:spPr/>
        <p:txBody>
          <a:bodyPr/>
          <a:lstStyle/>
          <a:p>
            <a:fld id="{5C46E029-58BA-47D3-BF34-8457A90AED01}" type="slidenum">
              <a:rPr lang="en-GB" smtClean="0">
                <a:solidFill>
                  <a:srgbClr val="F4E7ED"/>
                </a:solidFill>
              </a:rPr>
              <a:pPr/>
              <a:t>‹#›</a:t>
            </a:fld>
            <a:endParaRPr lang="en-GB">
              <a:solidFill>
                <a:srgbClr val="F4E7ED"/>
              </a:solidFill>
            </a:endParaRP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extLst>
      <p:ext uri="{BB962C8B-B14F-4D97-AF65-F5344CB8AC3E}">
        <p14:creationId xmlns:p14="http://schemas.microsoft.com/office/powerpoint/2010/main" val="1645349003"/>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5" name="Footer Placeholder 4"/>
          <p:cNvSpPr>
            <a:spLocks noGrp="1"/>
          </p:cNvSpPr>
          <p:nvPr>
            <p:ph type="ftr" sz="quarter" idx="11"/>
          </p:nvPr>
        </p:nvSpPr>
        <p:spPr/>
        <p:txBody>
          <a:bodyPr/>
          <a:lstStyle/>
          <a:p>
            <a:endParaRPr lang="en-GB">
              <a:solidFill>
                <a:srgbClr val="B13F9A"/>
              </a:solidFill>
            </a:endParaRPr>
          </a:p>
        </p:txBody>
      </p:sp>
      <p:sp>
        <p:nvSpPr>
          <p:cNvPr id="6" name="Slide Number Placeholder 5"/>
          <p:cNvSpPr>
            <a:spLocks noGrp="1"/>
          </p:cNvSpPr>
          <p:nvPr>
            <p:ph type="sldNum" sz="quarter" idx="12"/>
          </p:nvPr>
        </p:nvSpPr>
        <p:spPr/>
        <p:txBody>
          <a:bodyPr/>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34468675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p>
            <a:fld id="{C7449F1E-A932-4EE5-A8F7-85F053E29936}" type="datetimeFigureOut">
              <a:rPr lang="en-GB" smtClean="0">
                <a:solidFill>
                  <a:srgbClr val="B13F9A"/>
                </a:solidFill>
              </a:rPr>
              <a:pPr/>
              <a:t>19/11/2018</a:t>
            </a:fld>
            <a:endParaRPr lang="en-GB">
              <a:solidFill>
                <a:srgbClr val="B13F9A"/>
              </a:solidFill>
            </a:endParaRPr>
          </a:p>
        </p:txBody>
      </p:sp>
      <p:sp>
        <p:nvSpPr>
          <p:cNvPr id="5" name="Footer Placeholder 4"/>
          <p:cNvSpPr>
            <a:spLocks noGrp="1"/>
          </p:cNvSpPr>
          <p:nvPr>
            <p:ph type="ftr" sz="quarter" idx="11"/>
          </p:nvPr>
        </p:nvSpPr>
        <p:spPr>
          <a:xfrm>
            <a:off x="609600" y="6556248"/>
            <a:ext cx="4876800" cy="228600"/>
          </a:xfrm>
        </p:spPr>
        <p:txBody>
          <a:bodyPr/>
          <a:lstStyle/>
          <a:p>
            <a:endParaRPr lang="en-GB">
              <a:solidFill>
                <a:srgbClr val="B13F9A"/>
              </a:solidFill>
            </a:endParaRPr>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325707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accent4">
                <a:lumMod val="20000"/>
                <a:lumOff val="80000"/>
              </a:schemeClr>
            </a:gs>
            <a:gs pos="50000">
              <a:schemeClr val="accent1">
                <a:lumMod val="45000"/>
                <a:lumOff val="55000"/>
              </a:schemeClr>
            </a:gs>
            <a:gs pos="74000">
              <a:srgbClr val="EE8C78"/>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48994-6A71-417F-9028-B3C5078488D4}" type="datetimeFigureOut">
              <a:rPr lang="en-GB" smtClean="0"/>
              <a:t>19/11/2018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6DC1B-A986-4AE0-B560-BA53621691DB}" type="slidenum">
              <a:rPr lang="en-GB" smtClean="0"/>
              <a:t>‹#›</a:t>
            </a:fld>
            <a:endParaRPr lang="en-GB"/>
          </a:p>
        </p:txBody>
      </p:sp>
    </p:spTree>
    <p:extLst>
      <p:ext uri="{BB962C8B-B14F-4D97-AF65-F5344CB8AC3E}">
        <p14:creationId xmlns:p14="http://schemas.microsoft.com/office/powerpoint/2010/main" val="1077208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EBC10785-31B8-4556-8382-95BA4BDBC666}"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96698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4963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4D288-C934-4529-A029-A6598BD1FF55}"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842D5-2484-4050-A70F-EFEC3C2615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53959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7039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53D81-5510-46D0-B666-5716D175C0D9}" type="datetimeFigureOut">
              <a:rPr lang="en-US" smtClean="0">
                <a:solidFill>
                  <a:prstClr val="black">
                    <a:tint val="75000"/>
                  </a:prstClr>
                </a:solidFill>
              </a:rPr>
              <a:pPr/>
              <a:t>11/19/2018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CCAE-2A8D-4B66-A08E-F52306CBC5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8121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2" name="Title Placeholder 1"/>
          <p:cNvSpPr>
            <a:spLocks noGrp="1"/>
          </p:cNvSpPr>
          <p:nvPr>
            <p:ph type="title"/>
          </p:nvPr>
        </p:nvSpPr>
        <p:spPr>
          <a:xfrm>
            <a:off x="1036320"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844800" y="685802"/>
            <a:ext cx="8128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8EB4A3F-BA54-465E-A4DB-EC88C15EFF8A}" type="datetime1">
              <a:rPr lang="en-GB" smtClean="0">
                <a:solidFill>
                  <a:prstClr val="white">
                    <a:alpha val="60000"/>
                  </a:prstClr>
                </a:solidFill>
              </a:rPr>
              <a:pPr/>
              <a:t>19/11/2018</a:t>
            </a:fld>
            <a:endParaRPr lang="en-GB">
              <a:solidFill>
                <a:prstClr val="white">
                  <a:alpha val="60000"/>
                </a:prstClr>
              </a:solidFill>
            </a:endParaRPr>
          </a:p>
        </p:txBody>
      </p:sp>
      <p:sp>
        <p:nvSpPr>
          <p:cNvPr id="5" name="Footer Placeholder 4"/>
          <p:cNvSpPr>
            <a:spLocks noGrp="1"/>
          </p:cNvSpPr>
          <p:nvPr>
            <p:ph type="ftr" sz="quarter" idx="3"/>
          </p:nvPr>
        </p:nvSpPr>
        <p:spPr>
          <a:xfrm>
            <a:off x="1097280"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n-GB">
                <a:solidFill>
                  <a:prstClr val="white">
                    <a:alpha val="60000"/>
                  </a:prstClr>
                </a:solidFill>
              </a:rPr>
              <a:t>MCS - MOTIVATION COMMITMENT SUCCESS</a:t>
            </a:r>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E7563D5-90C5-4E10-AE9D-12F6EDC29132}" type="slidenum">
              <a:rPr lang="en-GB" smtClean="0">
                <a:solidFill>
                  <a:prstClr val="white">
                    <a:alpha val="60000"/>
                  </a:prstClr>
                </a:solidFill>
              </a:rPr>
              <a:pPr/>
              <a:t>‹#›</a:t>
            </a:fld>
            <a:endParaRPr lang="en-GB">
              <a:solidFill>
                <a:prstClr val="white">
                  <a:alpha val="60000"/>
                </a:prstClr>
              </a:solidFill>
            </a:endParaRPr>
          </a:p>
        </p:txBody>
      </p:sp>
    </p:spTree>
    <p:extLst>
      <p:ext uri="{BB962C8B-B14F-4D97-AF65-F5344CB8AC3E}">
        <p14:creationId xmlns:p14="http://schemas.microsoft.com/office/powerpoint/2010/main" val="17099805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C7449F1E-A932-4EE5-A8F7-85F053E29936}" type="datetimeFigureOut">
              <a:rPr lang="en-GB" smtClean="0">
                <a:solidFill>
                  <a:srgbClr val="B13F9A"/>
                </a:solidFill>
              </a:rPr>
              <a:pPr/>
              <a:t>19/11/2018</a:t>
            </a:fld>
            <a:endParaRPr lang="en-GB">
              <a:solidFill>
                <a:srgbClr val="B13F9A"/>
              </a:solidFill>
            </a:endParaRPr>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solidFill>
                <a:srgbClr val="B13F9A"/>
              </a:solidFill>
            </a:endParaRPr>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22319611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C7449F1E-A932-4EE5-A8F7-85F053E29936}" type="datetimeFigureOut">
              <a:rPr lang="en-GB" smtClean="0">
                <a:solidFill>
                  <a:srgbClr val="B13F9A"/>
                </a:solidFill>
              </a:rPr>
              <a:pPr/>
              <a:t>19/11/2018</a:t>
            </a:fld>
            <a:endParaRPr lang="en-GB">
              <a:solidFill>
                <a:srgbClr val="B13F9A"/>
              </a:solidFill>
            </a:endParaRPr>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solidFill>
                <a:srgbClr val="B13F9A"/>
              </a:solidFill>
            </a:endParaRPr>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C46E029-58BA-47D3-BF34-8457A90AED01}" type="slidenum">
              <a:rPr lang="en-GB" smtClean="0">
                <a:solidFill>
                  <a:srgbClr val="B13F9A"/>
                </a:solidFill>
              </a:rPr>
              <a:pPr/>
              <a:t>‹#›</a:t>
            </a:fld>
            <a:endParaRPr lang="en-GB">
              <a:solidFill>
                <a:srgbClr val="B13F9A"/>
              </a:solidFill>
            </a:endParaRPr>
          </a:p>
        </p:txBody>
      </p:sp>
    </p:spTree>
    <p:extLst>
      <p:ext uri="{BB962C8B-B14F-4D97-AF65-F5344CB8AC3E}">
        <p14:creationId xmlns:p14="http://schemas.microsoft.com/office/powerpoint/2010/main" val="38989699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hyperlink" Target="http://bell-farm.co.uk/about-our-school/safeguarding/childline" TargetMode="External"/><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hnpQrMqDoqE" TargetMode="Externa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hyperlink" Target="http://www.mind.org.uk/"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audio" Target="../media/audio1.wav"/><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audio" Target="../media/audio1.wav"/><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time-to-change.org.uk/news-media/celebrity-supporters/alastair-campbel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rethink.or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www.seemescotland.org/" TargetMode="External"/><Relationship Id="rId4" Type="http://schemas.openxmlformats.org/officeDocument/2006/relationships/hyperlink" Target="http://www.mind.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time-to-change.org.uk/young-people-programm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SE5Ip60_HJk"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audio" Target="../media/audio1.wav"/><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z2j43Fp9IGc"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BuH_dI7Iw78"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Lzs57qNYg08"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audio" Target="../media/audio1.wav"/><Relationship Id="rId6" Type="http://schemas.openxmlformats.org/officeDocument/2006/relationships/image" Target="../media/image20.png"/><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BQp9MYlbc4" TargetMode="External"/><Relationship Id="rId2" Type="http://schemas.openxmlformats.org/officeDocument/2006/relationships/image" Target="../media/image4.pn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hyperlink" Target="http://www.clker.com/clipart-body-outline.html" TargetMode="External"/><Relationship Id="rId2" Type="http://schemas.openxmlformats.org/officeDocument/2006/relationships/notesSlide" Target="../notesSlides/notesSlide1.xml"/><Relationship Id="rId1" Type="http://schemas.openxmlformats.org/officeDocument/2006/relationships/slideLayout" Target="../slideLayouts/slideLayout6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3023" y="974361"/>
            <a:ext cx="6460761" cy="5262979"/>
          </a:xfrm>
          <a:prstGeom prst="rect">
            <a:avLst/>
          </a:prstGeom>
          <a:noFill/>
        </p:spPr>
        <p:txBody>
          <a:bodyPr wrap="square" rtlCol="0">
            <a:spAutoFit/>
          </a:bodyPr>
          <a:lstStyle/>
          <a:p>
            <a:pPr algn="ctr"/>
            <a:r>
              <a:rPr lang="en-GB" sz="4800" dirty="0" smtClean="0"/>
              <a:t>Term 2 themes</a:t>
            </a:r>
          </a:p>
          <a:p>
            <a:pPr algn="ctr"/>
            <a:r>
              <a:rPr lang="en-GB" sz="4800" dirty="0" smtClean="0"/>
              <a:t>Secondary</a:t>
            </a:r>
          </a:p>
          <a:p>
            <a:pPr algn="ctr"/>
            <a:endParaRPr lang="en-GB" sz="4800" dirty="0" smtClean="0"/>
          </a:p>
          <a:p>
            <a:pPr algn="ctr"/>
            <a:r>
              <a:rPr lang="en-GB" sz="4800" dirty="0" smtClean="0"/>
              <a:t> Mental Health </a:t>
            </a:r>
          </a:p>
          <a:p>
            <a:pPr algn="ctr"/>
            <a:r>
              <a:rPr lang="en-GB" sz="4800" dirty="0" smtClean="0"/>
              <a:t>Prevent</a:t>
            </a:r>
          </a:p>
          <a:p>
            <a:pPr algn="ctr"/>
            <a:r>
              <a:rPr lang="en-GB" sz="4800" dirty="0" smtClean="0"/>
              <a:t>Gangs and Crime </a:t>
            </a:r>
            <a:endParaRPr lang="en-GB" sz="4800" dirty="0" smtClean="0"/>
          </a:p>
          <a:p>
            <a:pPr algn="ctr"/>
            <a:r>
              <a:rPr lang="en-GB" sz="4800" dirty="0" smtClean="0"/>
              <a:t>Restorative Justice</a:t>
            </a:r>
            <a:endParaRPr lang="en-GB" sz="4800" dirty="0"/>
          </a:p>
        </p:txBody>
      </p:sp>
    </p:spTree>
    <p:extLst>
      <p:ext uri="{BB962C8B-B14F-4D97-AF65-F5344CB8AC3E}">
        <p14:creationId xmlns:p14="http://schemas.microsoft.com/office/powerpoint/2010/main" val="237939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Cause Stress?</a:t>
            </a:r>
          </a:p>
        </p:txBody>
      </p:sp>
      <p:sp>
        <p:nvSpPr>
          <p:cNvPr id="3" name="Content Placeholder 2"/>
          <p:cNvSpPr>
            <a:spLocks noGrp="1"/>
          </p:cNvSpPr>
          <p:nvPr>
            <p:ph idx="1"/>
          </p:nvPr>
        </p:nvSpPr>
        <p:spPr/>
        <p:txBody>
          <a:bodyPr>
            <a:normAutofit/>
          </a:bodyPr>
          <a:lstStyle/>
          <a:p>
            <a:r>
              <a:rPr lang="en-GB" sz="4000" dirty="0"/>
              <a:t>Work</a:t>
            </a:r>
          </a:p>
          <a:p>
            <a:r>
              <a:rPr lang="en-GB" sz="4000" dirty="0"/>
              <a:t>Relationships</a:t>
            </a:r>
          </a:p>
          <a:p>
            <a:r>
              <a:rPr lang="en-GB" sz="4000" dirty="0"/>
              <a:t>Exams</a:t>
            </a:r>
          </a:p>
          <a:p>
            <a:r>
              <a:rPr lang="en-GB" sz="4000" dirty="0"/>
              <a:t>Worries</a:t>
            </a:r>
          </a:p>
          <a:p>
            <a:r>
              <a:rPr lang="en-GB" sz="4000" dirty="0"/>
              <a:t>Guilt</a:t>
            </a:r>
          </a:p>
          <a:p>
            <a:r>
              <a:rPr lang="en-GB" sz="4000" dirty="0"/>
              <a:t>Pressures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2" y="3356992"/>
            <a:ext cx="2710632" cy="271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77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ell-farm.co.uk/public/images/Safeguarding/ChildLine20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100" y="246583"/>
            <a:ext cx="3390900" cy="12366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719" y="864891"/>
            <a:ext cx="10283831" cy="6124754"/>
          </a:xfrm>
          <a:prstGeom prst="rect">
            <a:avLst/>
          </a:prstGeom>
          <a:noFill/>
        </p:spPr>
        <p:txBody>
          <a:bodyPr wrap="square" rtlCol="0">
            <a:spAutoFit/>
          </a:bodyPr>
          <a:lstStyle/>
          <a:p>
            <a:r>
              <a:rPr lang="en-GB" sz="3200" b="1" dirty="0">
                <a:solidFill>
                  <a:srgbClr val="FF0000"/>
                </a:solidFill>
                <a:latin typeface="Calibri"/>
              </a:rPr>
              <a:t>A report by </a:t>
            </a:r>
            <a:r>
              <a:rPr lang="en-GB" sz="3200" b="1" dirty="0" err="1">
                <a:solidFill>
                  <a:srgbClr val="FF0000"/>
                </a:solidFill>
                <a:latin typeface="Calibri"/>
              </a:rPr>
              <a:t>ChildLine</a:t>
            </a:r>
            <a:r>
              <a:rPr lang="en-GB" sz="3200" b="1" dirty="0">
                <a:solidFill>
                  <a:srgbClr val="FF0000"/>
                </a:solidFill>
                <a:latin typeface="Calibri"/>
              </a:rPr>
              <a:t> highlighted:</a:t>
            </a:r>
          </a:p>
          <a:p>
            <a:endParaRPr lang="en-GB" sz="3200" dirty="0">
              <a:solidFill>
                <a:prstClr val="black"/>
              </a:solidFill>
              <a:latin typeface="Calibri"/>
            </a:endParaRPr>
          </a:p>
          <a:p>
            <a:r>
              <a:rPr lang="en-GB" sz="3200" i="1" dirty="0">
                <a:solidFill>
                  <a:prstClr val="black"/>
                </a:solidFill>
                <a:latin typeface="Calibri"/>
              </a:rPr>
              <a:t>Worries at school came </a:t>
            </a:r>
            <a:r>
              <a:rPr lang="en-GB" sz="4000" i="1" dirty="0">
                <a:solidFill>
                  <a:prstClr val="black"/>
                </a:solidFill>
                <a:effectLst>
                  <a:outerShdw blurRad="38100" dist="38100" dir="2700000" algn="tl">
                    <a:srgbClr val="000000">
                      <a:alpha val="43137"/>
                    </a:srgbClr>
                  </a:outerShdw>
                </a:effectLst>
                <a:latin typeface="Calibri"/>
              </a:rPr>
              <a:t>7</a:t>
            </a:r>
            <a:r>
              <a:rPr lang="en-GB" sz="4000" i="1" baseline="30000" dirty="0">
                <a:solidFill>
                  <a:prstClr val="black"/>
                </a:solidFill>
                <a:effectLst>
                  <a:outerShdw blurRad="38100" dist="38100" dir="2700000" algn="tl">
                    <a:srgbClr val="000000">
                      <a:alpha val="43137"/>
                    </a:srgbClr>
                  </a:outerShdw>
                </a:effectLst>
                <a:latin typeface="Calibri"/>
              </a:rPr>
              <a:t>th</a:t>
            </a:r>
            <a:r>
              <a:rPr lang="en-GB" sz="3200" i="1" dirty="0">
                <a:solidFill>
                  <a:prstClr val="black"/>
                </a:solidFill>
                <a:latin typeface="Calibri"/>
              </a:rPr>
              <a:t> in a list of the most calls received by the charity – nearly 35,000!</a:t>
            </a:r>
          </a:p>
          <a:p>
            <a:endParaRPr lang="en-GB" sz="3200" i="1" dirty="0">
              <a:solidFill>
                <a:prstClr val="black"/>
              </a:solidFill>
              <a:latin typeface="Calibri"/>
            </a:endParaRPr>
          </a:p>
          <a:p>
            <a:r>
              <a:rPr lang="en-GB" sz="3200" i="1" dirty="0">
                <a:solidFill>
                  <a:prstClr val="black"/>
                </a:solidFill>
                <a:latin typeface="Calibri"/>
              </a:rPr>
              <a:t>In the year 2015-16, </a:t>
            </a:r>
            <a:r>
              <a:rPr lang="en-GB" sz="3200" i="1" dirty="0" err="1">
                <a:solidFill>
                  <a:prstClr val="black"/>
                </a:solidFill>
                <a:latin typeface="Calibri"/>
              </a:rPr>
              <a:t>Childline</a:t>
            </a:r>
            <a:r>
              <a:rPr lang="en-GB" sz="3200" i="1" dirty="0">
                <a:solidFill>
                  <a:prstClr val="black"/>
                </a:solidFill>
                <a:latin typeface="Calibri"/>
              </a:rPr>
              <a:t> carried out 3,077 counselling sessions about exam stress</a:t>
            </a:r>
          </a:p>
          <a:p>
            <a:endParaRPr lang="en-GB" sz="3200" i="1" dirty="0">
              <a:solidFill>
                <a:prstClr val="black"/>
              </a:solidFill>
              <a:latin typeface="Calibri"/>
            </a:endParaRPr>
          </a:p>
          <a:p>
            <a:r>
              <a:rPr lang="en-GB" sz="3200" i="1" dirty="0">
                <a:solidFill>
                  <a:prstClr val="black"/>
                </a:solidFill>
                <a:latin typeface="Calibri"/>
              </a:rPr>
              <a:t>It came above other types of issues such as friendship and those to do with relationships.   </a:t>
            </a:r>
          </a:p>
          <a:p>
            <a:endParaRPr lang="en-GB" sz="3200" i="1" dirty="0">
              <a:solidFill>
                <a:prstClr val="black"/>
              </a:solidFill>
              <a:latin typeface="Calibri"/>
            </a:endParaRPr>
          </a:p>
          <a:p>
            <a:r>
              <a:rPr lang="en-GB" sz="3200" i="1" dirty="0">
                <a:solidFill>
                  <a:prstClr val="black"/>
                </a:solidFill>
                <a:latin typeface="Calibri"/>
              </a:rPr>
              <a:t> </a:t>
            </a:r>
            <a:endParaRPr lang="en-US" sz="3200" i="1" dirty="0">
              <a:solidFill>
                <a:prstClr val="black"/>
              </a:solidFill>
              <a:latin typeface="Calibri"/>
            </a:endParaRPr>
          </a:p>
        </p:txBody>
      </p:sp>
    </p:spTree>
    <p:extLst>
      <p:ext uri="{BB962C8B-B14F-4D97-AF65-F5344CB8AC3E}">
        <p14:creationId xmlns:p14="http://schemas.microsoft.com/office/powerpoint/2010/main" val="368695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25782" y="928255"/>
            <a:ext cx="7952509" cy="5361709"/>
          </a:xfrm>
          <a:prstGeom prst="rect">
            <a:avLst/>
          </a:prstGeom>
        </p:spPr>
      </p:pic>
      <p:sp>
        <p:nvSpPr>
          <p:cNvPr id="3" name="TextBox 2"/>
          <p:cNvSpPr txBox="1"/>
          <p:nvPr/>
        </p:nvSpPr>
        <p:spPr>
          <a:xfrm>
            <a:off x="1330036" y="332509"/>
            <a:ext cx="9033164" cy="369332"/>
          </a:xfrm>
          <a:prstGeom prst="rect">
            <a:avLst/>
          </a:prstGeom>
          <a:solidFill>
            <a:srgbClr val="FFFF00"/>
          </a:solidFill>
          <a:ln>
            <a:solidFill>
              <a:schemeClr val="tx1"/>
            </a:solidFill>
          </a:ln>
        </p:spPr>
        <p:txBody>
          <a:bodyPr wrap="square" rtlCol="0">
            <a:spAutoFit/>
          </a:bodyPr>
          <a:lstStyle/>
          <a:p>
            <a:r>
              <a:rPr lang="en-GB" dirty="0" smtClean="0"/>
              <a:t>Write down what you do when you feel anxious which helps you become less stressed </a:t>
            </a:r>
            <a:endParaRPr lang="en-GB" dirty="0"/>
          </a:p>
        </p:txBody>
      </p:sp>
    </p:spTree>
    <p:extLst>
      <p:ext uri="{BB962C8B-B14F-4D97-AF65-F5344CB8AC3E}">
        <p14:creationId xmlns:p14="http://schemas.microsoft.com/office/powerpoint/2010/main" val="134323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6806" y="274638"/>
            <a:ext cx="8103630" cy="681965"/>
          </a:xfrm>
        </p:spPr>
        <p:txBody>
          <a:bodyPr/>
          <a:lstStyle/>
          <a:p>
            <a:pPr eaLnBrk="1" hangingPunct="1"/>
            <a:r>
              <a:rPr lang="en-US" altLang="en-US" sz="4000" dirty="0">
                <a:solidFill>
                  <a:schemeClr val="accent2"/>
                </a:solidFill>
              </a:rPr>
              <a:t>If you think you are stressed, try to:</a:t>
            </a:r>
          </a:p>
        </p:txBody>
      </p:sp>
      <p:sp>
        <p:nvSpPr>
          <p:cNvPr id="4099" name="Rectangle 3"/>
          <p:cNvSpPr>
            <a:spLocks noGrp="1" noChangeArrowheads="1"/>
          </p:cNvSpPr>
          <p:nvPr>
            <p:ph type="body" idx="1"/>
          </p:nvPr>
        </p:nvSpPr>
        <p:spPr>
          <a:xfrm>
            <a:off x="333787" y="1247549"/>
            <a:ext cx="8824067" cy="5040313"/>
          </a:xfrm>
        </p:spPr>
        <p:txBody>
          <a:bodyPr/>
          <a:lstStyle/>
          <a:p>
            <a:pPr eaLnBrk="1" hangingPunct="1">
              <a:lnSpc>
                <a:spcPct val="80000"/>
              </a:lnSpc>
              <a:buFont typeface="Wingdings" panose="05000000000000000000" pitchFamily="2" charset="2"/>
              <a:buChar char="ü"/>
            </a:pPr>
            <a:r>
              <a:rPr lang="en-US" altLang="en-US" sz="2400" dirty="0" smtClean="0">
                <a:solidFill>
                  <a:srgbClr val="008000"/>
                </a:solidFill>
              </a:rPr>
              <a:t>Take time out from your work if you are over-doing it.  Find time to do something you enjoy.</a:t>
            </a:r>
          </a:p>
          <a:p>
            <a:pPr eaLnBrk="1" hangingPunct="1">
              <a:lnSpc>
                <a:spcPct val="80000"/>
              </a:lnSpc>
              <a:buFont typeface="Wingdings" panose="05000000000000000000" pitchFamily="2" charset="2"/>
              <a:buChar char="ü"/>
            </a:pPr>
            <a:r>
              <a:rPr lang="en-US" altLang="en-US" sz="2400" dirty="0" smtClean="0">
                <a:solidFill>
                  <a:srgbClr val="008000"/>
                </a:solidFill>
              </a:rPr>
              <a:t>Alternatively, if you are stressed due to not doing enough, get going.</a:t>
            </a:r>
          </a:p>
          <a:p>
            <a:pPr eaLnBrk="1" hangingPunct="1">
              <a:lnSpc>
                <a:spcPct val="80000"/>
              </a:lnSpc>
              <a:buFont typeface="Wingdings" panose="05000000000000000000" pitchFamily="2" charset="2"/>
              <a:buChar char="ü"/>
            </a:pPr>
            <a:r>
              <a:rPr lang="en-US" altLang="en-US" sz="2400" dirty="0" smtClean="0">
                <a:solidFill>
                  <a:srgbClr val="008000"/>
                </a:solidFill>
              </a:rPr>
              <a:t>Exercise – this promotes the release of hormones that actively counter stress.  </a:t>
            </a:r>
          </a:p>
          <a:p>
            <a:pPr eaLnBrk="1" hangingPunct="1">
              <a:lnSpc>
                <a:spcPct val="80000"/>
              </a:lnSpc>
              <a:buFont typeface="Wingdings" panose="05000000000000000000" pitchFamily="2" charset="2"/>
              <a:buChar char="ü"/>
            </a:pPr>
            <a:r>
              <a:rPr lang="en-US" altLang="en-US" sz="2400" dirty="0" smtClean="0">
                <a:solidFill>
                  <a:srgbClr val="008000"/>
                </a:solidFill>
              </a:rPr>
              <a:t>Eat well – you know what you need to eat.  Try to overcome those impulsive binges on sugar and saturated fat. Bananas  = brain food</a:t>
            </a:r>
          </a:p>
          <a:p>
            <a:pPr eaLnBrk="1" hangingPunct="1">
              <a:lnSpc>
                <a:spcPct val="80000"/>
              </a:lnSpc>
              <a:buFont typeface="Wingdings" panose="05000000000000000000" pitchFamily="2" charset="2"/>
              <a:buChar char="ü"/>
            </a:pPr>
            <a:r>
              <a:rPr lang="en-US" altLang="en-US" sz="2400" dirty="0" smtClean="0">
                <a:solidFill>
                  <a:srgbClr val="008000"/>
                </a:solidFill>
              </a:rPr>
              <a:t>Watch something funny!</a:t>
            </a:r>
          </a:p>
          <a:p>
            <a:pPr eaLnBrk="1" hangingPunct="1">
              <a:lnSpc>
                <a:spcPct val="80000"/>
              </a:lnSpc>
              <a:buFont typeface="Wingdings" panose="05000000000000000000" pitchFamily="2" charset="2"/>
              <a:buChar char="ü"/>
            </a:pPr>
            <a:r>
              <a:rPr lang="en-US" altLang="en-US" sz="2400" dirty="0" smtClean="0">
                <a:solidFill>
                  <a:srgbClr val="008000"/>
                </a:solidFill>
              </a:rPr>
              <a:t>Get enough sleep – this does not mean lying in bed watching TV, playing games, texting …</a:t>
            </a:r>
          </a:p>
          <a:p>
            <a:pPr eaLnBrk="1" hangingPunct="1">
              <a:lnSpc>
                <a:spcPct val="80000"/>
              </a:lnSpc>
              <a:buFont typeface="Wingdings" panose="05000000000000000000" pitchFamily="2" charset="2"/>
              <a:buChar char="ü"/>
            </a:pPr>
            <a:r>
              <a:rPr lang="en-US" altLang="en-US" sz="2400" dirty="0" smtClean="0">
                <a:solidFill>
                  <a:srgbClr val="008000"/>
                </a:solidFill>
              </a:rPr>
              <a:t>Find someone you trust to talk to about how you feel – a problem shared.</a:t>
            </a:r>
          </a:p>
          <a:p>
            <a:pPr eaLnBrk="1" hangingPunct="1">
              <a:lnSpc>
                <a:spcPct val="80000"/>
              </a:lnSpc>
              <a:buFont typeface="Wingdings" panose="05000000000000000000" pitchFamily="2" charset="2"/>
              <a:buChar char="ü"/>
            </a:pPr>
            <a:endParaRPr lang="en-US" altLang="en-US" sz="2400" dirty="0">
              <a:solidFill>
                <a:srgbClr val="008000"/>
              </a:solidFill>
            </a:endParaRPr>
          </a:p>
          <a:p>
            <a:pPr eaLnBrk="1" hangingPunct="1">
              <a:lnSpc>
                <a:spcPct val="80000"/>
              </a:lnSpc>
              <a:buFont typeface="Wingdings" panose="05000000000000000000" pitchFamily="2" charset="2"/>
              <a:buChar char="ü"/>
            </a:pPr>
            <a:r>
              <a:rPr lang="en-US" altLang="en-US" sz="2400" dirty="0">
                <a:solidFill>
                  <a:srgbClr val="008000"/>
                </a:solidFill>
                <a:hlinkClick r:id="rId2"/>
              </a:rPr>
              <a:t>https://</a:t>
            </a:r>
            <a:r>
              <a:rPr lang="en-US" altLang="en-US" sz="2400" dirty="0" smtClean="0">
                <a:solidFill>
                  <a:srgbClr val="008000"/>
                </a:solidFill>
                <a:hlinkClick r:id="rId2"/>
              </a:rPr>
              <a:t>www.youtube.com/watch?v=hnpQrMqDoqE</a:t>
            </a:r>
            <a:endParaRPr lang="en-US" altLang="en-US" sz="2400" dirty="0" smtClean="0">
              <a:solidFill>
                <a:srgbClr val="008000"/>
              </a:solidFill>
            </a:endParaRPr>
          </a:p>
          <a:p>
            <a:pPr eaLnBrk="1" hangingPunct="1">
              <a:lnSpc>
                <a:spcPct val="80000"/>
              </a:lnSpc>
              <a:buFont typeface="Wingdings" panose="05000000000000000000" pitchFamily="2" charset="2"/>
              <a:buChar char="ü"/>
            </a:pPr>
            <a:endParaRPr lang="en-US" altLang="en-US" sz="2400" dirty="0">
              <a:solidFill>
                <a:srgbClr val="008000"/>
              </a:solidFill>
            </a:endParaRPr>
          </a:p>
          <a:p>
            <a:pPr eaLnBrk="1" hangingPunct="1">
              <a:lnSpc>
                <a:spcPct val="80000"/>
              </a:lnSpc>
              <a:buFont typeface="Wingdings" panose="05000000000000000000" pitchFamily="2" charset="2"/>
              <a:buChar char="ü"/>
            </a:pPr>
            <a:endParaRPr lang="en-US" altLang="en-US" sz="2400" dirty="0" smtClean="0">
              <a:solidFill>
                <a:srgbClr val="008000"/>
              </a:solidFill>
            </a:endParaRPr>
          </a:p>
          <a:p>
            <a:pPr eaLnBrk="1" hangingPunct="1">
              <a:lnSpc>
                <a:spcPct val="80000"/>
              </a:lnSpc>
              <a:buFont typeface="Wingdings" panose="05000000000000000000" pitchFamily="2" charset="2"/>
              <a:buChar char="ü"/>
            </a:pPr>
            <a:endParaRPr lang="en-US" altLang="en-US" sz="2400" dirty="0">
              <a:solidFill>
                <a:srgbClr val="008000"/>
              </a:solidFill>
            </a:endParaRPr>
          </a:p>
        </p:txBody>
      </p:sp>
      <p:pic>
        <p:nvPicPr>
          <p:cNvPr id="2" name="Picture 1"/>
          <p:cNvPicPr>
            <a:picLocks noChangeAspect="1"/>
          </p:cNvPicPr>
          <p:nvPr/>
        </p:nvPicPr>
        <p:blipFill>
          <a:blip r:embed="rId3"/>
          <a:stretch>
            <a:fillRect/>
          </a:stretch>
        </p:blipFill>
        <p:spPr>
          <a:xfrm>
            <a:off x="9975273" y="46038"/>
            <a:ext cx="2005858" cy="1838180"/>
          </a:xfrm>
          <a:prstGeom prst="rect">
            <a:avLst/>
          </a:prstGeom>
        </p:spPr>
      </p:pic>
      <p:pic>
        <p:nvPicPr>
          <p:cNvPr id="3" name="Picture 2"/>
          <p:cNvPicPr>
            <a:picLocks noChangeAspect="1"/>
          </p:cNvPicPr>
          <p:nvPr/>
        </p:nvPicPr>
        <p:blipFill>
          <a:blip r:embed="rId4"/>
          <a:stretch>
            <a:fillRect/>
          </a:stretch>
        </p:blipFill>
        <p:spPr>
          <a:xfrm>
            <a:off x="9975273" y="2396836"/>
            <a:ext cx="2005857" cy="2189019"/>
          </a:xfrm>
          <a:prstGeom prst="rect">
            <a:avLst/>
          </a:prstGeom>
        </p:spPr>
      </p:pic>
      <p:pic>
        <p:nvPicPr>
          <p:cNvPr id="4" name="Picture 3"/>
          <p:cNvPicPr>
            <a:picLocks noChangeAspect="1"/>
          </p:cNvPicPr>
          <p:nvPr/>
        </p:nvPicPr>
        <p:blipFill>
          <a:blip r:embed="rId5"/>
          <a:stretch>
            <a:fillRect/>
          </a:stretch>
        </p:blipFill>
        <p:spPr>
          <a:xfrm>
            <a:off x="9975274" y="4816185"/>
            <a:ext cx="2005856" cy="1750869"/>
          </a:xfrm>
          <a:prstGeom prst="rect">
            <a:avLst/>
          </a:prstGeom>
        </p:spPr>
      </p:pic>
    </p:spTree>
    <p:extLst>
      <p:ext uri="{BB962C8B-B14F-4D97-AF65-F5344CB8AC3E}">
        <p14:creationId xmlns:p14="http://schemas.microsoft.com/office/powerpoint/2010/main" val="3975124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0" dur="1000"/>
                                        <p:tgtEl>
                                          <p:spTgt spid="4099">
                                            <p:txEl>
                                              <p:pRg st="0" end="0"/>
                                            </p:txEl>
                                          </p:spTgt>
                                        </p:tgtEl>
                                      </p:cBhvr>
                                    </p:animEffect>
                                  </p:childTnLst>
                                </p:cTn>
                              </p:par>
                            </p:childTnLst>
                          </p:cTn>
                        </p:par>
                        <p:par>
                          <p:cTn id="11" fill="hold" nodeType="afterGroup">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4" dur="1000"/>
                                        <p:tgtEl>
                                          <p:spTgt spid="4099">
                                            <p:txEl>
                                              <p:pRg st="1" end="1"/>
                                            </p:txEl>
                                          </p:spTgt>
                                        </p:tgtEl>
                                      </p:cBhvr>
                                    </p:animEffect>
                                  </p:childTnLst>
                                </p:cTn>
                              </p:par>
                            </p:childTnLst>
                          </p:cTn>
                        </p:par>
                        <p:par>
                          <p:cTn id="15" fill="hold" nodeType="afterGroup">
                            <p:stCondLst>
                              <p:cond delay="2000"/>
                            </p:stCondLst>
                            <p:childTnLst>
                              <p:par>
                                <p:cTn id="16" presetID="3" presetClass="entr" presetSubtype="10" fill="hold" grpId="0" nodeType="after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8" dur="1000"/>
                                        <p:tgtEl>
                                          <p:spTgt spid="4099">
                                            <p:txEl>
                                              <p:pRg st="2" end="2"/>
                                            </p:txEl>
                                          </p:spTgt>
                                        </p:tgtEl>
                                      </p:cBhvr>
                                    </p:animEffect>
                                  </p:childTnLst>
                                </p:cTn>
                              </p:par>
                            </p:childTnLst>
                          </p:cTn>
                        </p:par>
                        <p:par>
                          <p:cTn id="19" fill="hold" nodeType="afterGroup">
                            <p:stCondLst>
                              <p:cond delay="3000"/>
                            </p:stCondLst>
                            <p:childTnLst>
                              <p:par>
                                <p:cTn id="20" presetID="3" presetClass="entr" presetSubtype="10" fill="hold" grpId="0" nodeType="after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2" dur="10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7" dur="1000"/>
                                        <p:tgtEl>
                                          <p:spTgt spid="4099">
                                            <p:txEl>
                                              <p:pRg st="4" end="4"/>
                                            </p:txEl>
                                          </p:spTgt>
                                        </p:tgtEl>
                                      </p:cBhvr>
                                    </p:animEffect>
                                  </p:childTnLst>
                                </p:cTn>
                              </p:par>
                            </p:childTnLst>
                          </p:cTn>
                        </p:par>
                        <p:par>
                          <p:cTn id="28" fill="hold" nodeType="afterGroup">
                            <p:stCondLst>
                              <p:cond delay="1000"/>
                            </p:stCondLst>
                            <p:childTnLst>
                              <p:par>
                                <p:cTn id="29" presetID="3" presetClass="entr" presetSubtype="10" fill="hold" grpId="0" nodeType="after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Effect transition="in" filter="blinds(horizontal)">
                                      <p:cBhvr>
                                        <p:cTn id="31" dur="1000"/>
                                        <p:tgtEl>
                                          <p:spTgt spid="4099">
                                            <p:txEl>
                                              <p:pRg st="5" end="5"/>
                                            </p:txEl>
                                          </p:spTgt>
                                        </p:tgtEl>
                                      </p:cBhvr>
                                    </p:animEffect>
                                  </p:childTnLst>
                                </p:cTn>
                              </p:par>
                            </p:childTnLst>
                          </p:cTn>
                        </p:par>
                        <p:par>
                          <p:cTn id="32" fill="hold" nodeType="afterGroup">
                            <p:stCondLst>
                              <p:cond delay="2000"/>
                            </p:stCondLst>
                            <p:childTnLst>
                              <p:par>
                                <p:cTn id="33" presetID="3" presetClass="entr" presetSubtype="10" fill="hold" grpId="0" nodeType="afterEffect">
                                  <p:stCondLst>
                                    <p:cond delay="0"/>
                                  </p:stCondLst>
                                  <p:childTnLst>
                                    <p:set>
                                      <p:cBhvr>
                                        <p:cTn id="34" dur="1" fill="hold">
                                          <p:stCondLst>
                                            <p:cond delay="0"/>
                                          </p:stCondLst>
                                        </p:cTn>
                                        <p:tgtEl>
                                          <p:spTgt spid="4099">
                                            <p:txEl>
                                              <p:pRg st="6" end="6"/>
                                            </p:txEl>
                                          </p:spTgt>
                                        </p:tgtEl>
                                        <p:attrNameLst>
                                          <p:attrName>style.visibility</p:attrName>
                                        </p:attrNameLst>
                                      </p:cBhvr>
                                      <p:to>
                                        <p:strVal val="visible"/>
                                      </p:to>
                                    </p:set>
                                    <p:animEffect transition="in" filter="blinds(horizontal)">
                                      <p:cBhvr>
                                        <p:cTn id="35" dur="1000"/>
                                        <p:tgtEl>
                                          <p:spTgt spid="4099">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099">
                                            <p:txEl>
                                              <p:pRg st="8" end="8"/>
                                            </p:txEl>
                                          </p:spTgt>
                                        </p:tgtEl>
                                        <p:attrNameLst>
                                          <p:attrName>style.visibility</p:attrName>
                                        </p:attrNameLst>
                                      </p:cBhvr>
                                      <p:to>
                                        <p:strVal val="visible"/>
                                      </p:to>
                                    </p:set>
                                    <p:animEffect transition="in" filter="blinds(horizontal)">
                                      <p:cBhvr>
                                        <p:cTn id="40" dur="10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983672" y="1205346"/>
            <a:ext cx="10169236" cy="353943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People and organisations that can help you….</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Speak to a trusted adult- this may be someone at home or a teacher, perhaps your form teacher, Head of Year or Learning Mentor.</a:t>
            </a:r>
          </a:p>
          <a:p>
            <a:r>
              <a:rPr lang="en-GB" sz="2800" dirty="0" smtClean="0">
                <a:latin typeface="Arial" panose="020B0604020202020204" pitchFamily="34" charset="0"/>
                <a:cs typeface="Arial" panose="020B0604020202020204" pitchFamily="34" charset="0"/>
              </a:rPr>
              <a:t>MIND- </a:t>
            </a:r>
            <a:r>
              <a:rPr lang="en-GB" sz="2800" dirty="0" smtClean="0">
                <a:latin typeface="Arial" panose="020B0604020202020204" pitchFamily="34" charset="0"/>
                <a:cs typeface="Arial" panose="020B0604020202020204" pitchFamily="34" charset="0"/>
                <a:hlinkClick r:id="rId2"/>
              </a:rPr>
              <a:t>www.mind.org.uk</a:t>
            </a:r>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www.nhs.uk</a:t>
            </a:r>
          </a:p>
          <a:p>
            <a:r>
              <a:rPr lang="en-GB" sz="2800" dirty="0" err="1" smtClean="0">
                <a:latin typeface="Arial" panose="020B0604020202020204" pitchFamily="34" charset="0"/>
                <a:cs typeface="Arial" panose="020B0604020202020204" pitchFamily="34" charset="0"/>
              </a:rPr>
              <a:t>Childline</a:t>
            </a:r>
            <a:r>
              <a:rPr lang="en-GB" sz="2800" dirty="0" smtClean="0">
                <a:latin typeface="Arial" panose="020B0604020202020204" pitchFamily="34" charset="0"/>
                <a:cs typeface="Arial" panose="020B0604020202020204" pitchFamily="34" charset="0"/>
              </a:rPr>
              <a:t>- 0800 1111 or download the </a:t>
            </a:r>
            <a:r>
              <a:rPr lang="en-GB" sz="2800" dirty="0" err="1" smtClean="0">
                <a:latin typeface="Arial" panose="020B0604020202020204" pitchFamily="34" charset="0"/>
                <a:cs typeface="Arial" panose="020B0604020202020204" pitchFamily="34" charset="0"/>
              </a:rPr>
              <a:t>Childline</a:t>
            </a:r>
            <a:r>
              <a:rPr lang="en-GB" sz="2800" dirty="0" smtClean="0">
                <a:latin typeface="Arial" panose="020B0604020202020204" pitchFamily="34" charset="0"/>
                <a:cs typeface="Arial" panose="020B0604020202020204" pitchFamily="34" charset="0"/>
              </a:rPr>
              <a:t> app.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66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7246" y="1588957"/>
            <a:ext cx="4527029" cy="369332"/>
          </a:xfrm>
          <a:prstGeom prst="rect">
            <a:avLst/>
          </a:prstGeom>
          <a:noFill/>
        </p:spPr>
        <p:txBody>
          <a:bodyPr wrap="square" rtlCol="0">
            <a:spAutoFit/>
          </a:bodyPr>
          <a:lstStyle/>
          <a:p>
            <a:r>
              <a:rPr lang="en-GB" dirty="0" smtClean="0"/>
              <a:t>Lesson resource that you can use!</a:t>
            </a:r>
            <a:endParaRPr lang="en-GB" dirty="0"/>
          </a:p>
        </p:txBody>
      </p:sp>
    </p:spTree>
    <p:extLst>
      <p:ext uri="{BB962C8B-B14F-4D97-AF65-F5344CB8AC3E}">
        <p14:creationId xmlns:p14="http://schemas.microsoft.com/office/powerpoint/2010/main" val="107304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cstate="print"/>
          <a:srcRect/>
          <a:stretch>
            <a:fillRect/>
          </a:stretch>
        </p:blipFill>
        <p:spPr bwMode="auto">
          <a:xfrm>
            <a:off x="0" y="-36513"/>
            <a:ext cx="12192000" cy="6894513"/>
          </a:xfrm>
          <a:prstGeom prst="rect">
            <a:avLst/>
          </a:prstGeom>
          <a:noFill/>
          <a:ln w="9525">
            <a:noFill/>
            <a:miter lim="800000"/>
            <a:headEnd/>
            <a:tailEnd/>
          </a:ln>
        </p:spPr>
      </p:pic>
      <p:sp>
        <p:nvSpPr>
          <p:cNvPr id="2051" name="Text Box 5"/>
          <p:cNvSpPr txBox="1">
            <a:spLocks noChangeArrowheads="1"/>
          </p:cNvSpPr>
          <p:nvPr/>
        </p:nvSpPr>
        <p:spPr bwMode="auto">
          <a:xfrm>
            <a:off x="1117600" y="2565401"/>
            <a:ext cx="9203267" cy="646331"/>
          </a:xfrm>
          <a:prstGeom prst="rect">
            <a:avLst/>
          </a:prstGeom>
          <a:noFill/>
          <a:ln w="9525">
            <a:noFill/>
            <a:miter lim="800000"/>
            <a:headEnd/>
            <a:tailEnd/>
          </a:ln>
        </p:spPr>
        <p:txBody>
          <a:bodyPr>
            <a:spAutoFit/>
          </a:bodyPr>
          <a:lstStyle/>
          <a:p>
            <a:pPr eaLnBrk="0" hangingPunct="0">
              <a:spcBef>
                <a:spcPct val="50000"/>
              </a:spcBef>
            </a:pPr>
            <a:r>
              <a:rPr lang="en-GB" b="1">
                <a:solidFill>
                  <a:srgbClr val="B30033"/>
                </a:solidFill>
                <a:latin typeface="Arial" charset="0"/>
              </a:rPr>
              <a:t/>
            </a:r>
            <a:br>
              <a:rPr lang="en-GB" b="1">
                <a:solidFill>
                  <a:srgbClr val="B30033"/>
                </a:solidFill>
                <a:latin typeface="Arial" charset="0"/>
              </a:rPr>
            </a:br>
            <a:endParaRPr lang="en-GB" b="1">
              <a:solidFill>
                <a:srgbClr val="B30033"/>
              </a:solidFill>
              <a:latin typeface="Arial" charset="0"/>
            </a:endParaRPr>
          </a:p>
        </p:txBody>
      </p:sp>
      <p:pic>
        <p:nvPicPr>
          <p:cNvPr id="2052" name="Picture 4"/>
          <p:cNvPicPr>
            <a:picLocks noChangeAspect="1" noChangeArrowheads="1"/>
          </p:cNvPicPr>
          <p:nvPr/>
        </p:nvPicPr>
        <p:blipFill>
          <a:blip r:embed="rId4" cstate="print"/>
          <a:srcRect/>
          <a:stretch>
            <a:fillRect/>
          </a:stretch>
        </p:blipFill>
        <p:spPr bwMode="auto">
          <a:xfrm>
            <a:off x="0" y="0"/>
            <a:ext cx="6343651" cy="2351088"/>
          </a:xfrm>
          <a:prstGeom prst="rect">
            <a:avLst/>
          </a:prstGeom>
          <a:noFill/>
          <a:ln w="9525">
            <a:noFill/>
            <a:miter lim="800000"/>
            <a:headEnd/>
            <a:tailEnd/>
          </a:ln>
        </p:spPr>
      </p:pic>
      <p:sp>
        <p:nvSpPr>
          <p:cNvPr id="2053" name="Title 4"/>
          <p:cNvSpPr>
            <a:spLocks noGrp="1"/>
          </p:cNvSpPr>
          <p:nvPr>
            <p:ph type="ctrTitle" sz="quarter"/>
          </p:nvPr>
        </p:nvSpPr>
        <p:spPr>
          <a:xfrm>
            <a:off x="723900" y="2048665"/>
            <a:ext cx="10363200" cy="1863732"/>
          </a:xfrm>
          <a:solidFill>
            <a:schemeClr val="accent1">
              <a:lumMod val="20000"/>
              <a:lumOff val="80000"/>
            </a:schemeClr>
          </a:solidFill>
          <a:ln>
            <a:solidFill>
              <a:srgbClr val="FF0000"/>
            </a:solidFill>
          </a:ln>
        </p:spPr>
        <p:txBody>
          <a:bodyPr/>
          <a:lstStyle/>
          <a:p>
            <a:r>
              <a:rPr lang="en-GB" sz="3200" b="1" dirty="0" smtClean="0">
                <a:solidFill>
                  <a:schemeClr val="tx2"/>
                </a:solidFill>
                <a:latin typeface="Segoe Print" panose="02000600000000000000" pitchFamily="2" charset="0"/>
              </a:rPr>
              <a:t>Learning Objectives:</a:t>
            </a:r>
            <a:br>
              <a:rPr lang="en-GB" sz="3200" b="1" dirty="0" smtClean="0">
                <a:solidFill>
                  <a:schemeClr val="tx2"/>
                </a:solidFill>
                <a:latin typeface="Segoe Print" panose="02000600000000000000" pitchFamily="2" charset="0"/>
              </a:rPr>
            </a:br>
            <a:r>
              <a:rPr lang="en-GB" sz="3200" b="1" dirty="0" smtClean="0">
                <a:solidFill>
                  <a:schemeClr val="tx2"/>
                </a:solidFill>
                <a:latin typeface="Segoe Print" panose="02000600000000000000" pitchFamily="2" charset="0"/>
              </a:rPr>
              <a:t>To gain an understanding of mental health issues</a:t>
            </a:r>
            <a:endParaRPr lang="en-GB" sz="4800" b="1" dirty="0" smtClean="0">
              <a:solidFill>
                <a:schemeClr val="tx2"/>
              </a:solidFill>
              <a:latin typeface="Segoe Print" panose="02000600000000000000" pitchFamily="2" charset="0"/>
            </a:endParaRPr>
          </a:p>
        </p:txBody>
      </p:sp>
      <p:pic>
        <p:nvPicPr>
          <p:cNvPr id="2055" name="Picture 2"/>
          <p:cNvPicPr>
            <a:picLocks noChangeAspect="1" noChangeArrowheads="1"/>
          </p:cNvPicPr>
          <p:nvPr/>
        </p:nvPicPr>
        <p:blipFill>
          <a:blip r:embed="rId5" cstate="print"/>
          <a:srcRect/>
          <a:stretch>
            <a:fillRect/>
          </a:stretch>
        </p:blipFill>
        <p:spPr bwMode="auto">
          <a:xfrm>
            <a:off x="1238217" y="6000750"/>
            <a:ext cx="1358900" cy="857250"/>
          </a:xfrm>
          <a:prstGeom prst="rect">
            <a:avLst/>
          </a:prstGeom>
          <a:noFill/>
          <a:ln w="9525">
            <a:noFill/>
            <a:miter lim="800000"/>
            <a:headEnd/>
            <a:tailEnd/>
          </a:ln>
        </p:spPr>
      </p:pic>
      <p:pic>
        <p:nvPicPr>
          <p:cNvPr id="2056" name="Picture 4"/>
          <p:cNvPicPr>
            <a:picLocks noChangeAspect="1" noChangeArrowheads="1"/>
          </p:cNvPicPr>
          <p:nvPr/>
        </p:nvPicPr>
        <p:blipFill>
          <a:blip r:embed="rId6" cstate="print"/>
          <a:srcRect/>
          <a:stretch>
            <a:fillRect/>
          </a:stretch>
        </p:blipFill>
        <p:spPr bwMode="auto">
          <a:xfrm>
            <a:off x="2666976" y="6000751"/>
            <a:ext cx="1132416" cy="714375"/>
          </a:xfrm>
          <a:prstGeom prst="rect">
            <a:avLst/>
          </a:prstGeom>
          <a:noFill/>
          <a:ln w="9525">
            <a:noFill/>
            <a:miter lim="800000"/>
            <a:headEnd/>
            <a:tailEnd/>
          </a:ln>
        </p:spPr>
      </p:pic>
      <p:pic>
        <p:nvPicPr>
          <p:cNvPr id="2057" name="Picture 5" descr="Funded by DH Col"/>
          <p:cNvPicPr>
            <a:picLocks noChangeAspect="1" noChangeArrowheads="1"/>
          </p:cNvPicPr>
          <p:nvPr/>
        </p:nvPicPr>
        <p:blipFill>
          <a:blip r:embed="rId7" cstate="print"/>
          <a:srcRect/>
          <a:stretch>
            <a:fillRect/>
          </a:stretch>
        </p:blipFill>
        <p:spPr bwMode="auto">
          <a:xfrm>
            <a:off x="5905501" y="6072188"/>
            <a:ext cx="6102351" cy="571500"/>
          </a:xfrm>
          <a:prstGeom prst="rect">
            <a:avLst/>
          </a:prstGeom>
          <a:noFill/>
          <a:ln w="9525">
            <a:noFill/>
            <a:miter lim="800000"/>
            <a:headEnd/>
            <a:tailEnd/>
          </a:ln>
        </p:spPr>
      </p:pic>
      <p:pic>
        <p:nvPicPr>
          <p:cNvPr id="2058" name="Picture 6"/>
          <p:cNvPicPr>
            <a:picLocks noChangeAspect="1" noChangeArrowheads="1"/>
          </p:cNvPicPr>
          <p:nvPr/>
        </p:nvPicPr>
        <p:blipFill>
          <a:blip r:embed="rId8" cstate="print"/>
          <a:srcRect/>
          <a:stretch>
            <a:fillRect/>
          </a:stretch>
        </p:blipFill>
        <p:spPr bwMode="auto">
          <a:xfrm>
            <a:off x="4572001" y="5945188"/>
            <a:ext cx="1333500" cy="912812"/>
          </a:xfrm>
          <a:prstGeom prst="rect">
            <a:avLst/>
          </a:prstGeom>
          <a:noFill/>
          <a:ln w="9525">
            <a:noFill/>
            <a:miter lim="800000"/>
            <a:headEnd/>
            <a:tailEnd/>
          </a:ln>
        </p:spPr>
      </p:pic>
      <p:sp>
        <p:nvSpPr>
          <p:cNvPr id="2" name="TextBox 1"/>
          <p:cNvSpPr txBox="1"/>
          <p:nvPr/>
        </p:nvSpPr>
        <p:spPr>
          <a:xfrm>
            <a:off x="720924" y="4437113"/>
            <a:ext cx="10369152" cy="1015663"/>
          </a:xfrm>
          <a:prstGeom prst="rect">
            <a:avLst/>
          </a:prstGeom>
          <a:solidFill>
            <a:schemeClr val="bg1"/>
          </a:solidFill>
          <a:ln>
            <a:solidFill>
              <a:schemeClr val="tx1"/>
            </a:solidFill>
          </a:ln>
        </p:spPr>
        <p:txBody>
          <a:bodyPr wrap="square" rtlCol="0">
            <a:spAutoFit/>
          </a:bodyPr>
          <a:lstStyle/>
          <a:p>
            <a:r>
              <a:rPr lang="en-GB" sz="2000" dirty="0" smtClean="0">
                <a:latin typeface="Comic Sans MS" panose="030F0702030302020204" pitchFamily="66" charset="0"/>
              </a:rPr>
              <a:t>Article2: The Convention applies to all children</a:t>
            </a:r>
          </a:p>
          <a:p>
            <a:r>
              <a:rPr lang="en-GB" sz="2000" dirty="0" smtClean="0">
                <a:latin typeface="Comic Sans MS" panose="030F0702030302020204" pitchFamily="66" charset="0"/>
              </a:rPr>
              <a:t>Article 12: Resect for the views of the child</a:t>
            </a:r>
          </a:p>
          <a:p>
            <a:r>
              <a:rPr lang="en-GB" sz="2000" dirty="0" smtClean="0">
                <a:latin typeface="Comic Sans MS" panose="030F0702030302020204" pitchFamily="66" charset="0"/>
              </a:rPr>
              <a:t>Article 13: right to freedom of expression as long as it is within the law</a:t>
            </a:r>
            <a:endParaRPr lang="en-GB" sz="2000" dirty="0">
              <a:latin typeface="Comic Sans MS" panose="030F0702030302020204" pitchFamily="66" charset="0"/>
            </a:endParaRPr>
          </a:p>
        </p:txBody>
      </p:sp>
    </p:spTree>
    <p:extLst>
      <p:ext uri="{BB962C8B-B14F-4D97-AF65-F5344CB8AC3E}">
        <p14:creationId xmlns:p14="http://schemas.microsoft.com/office/powerpoint/2010/main" val="4112210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rgbClr val="FF0000"/>
            </a:solidFill>
          </a:ln>
        </p:spPr>
        <p:txBody>
          <a:bodyPr/>
          <a:lstStyle/>
          <a:p>
            <a:r>
              <a:rPr lang="en-GB" b="1" dirty="0" smtClean="0">
                <a:solidFill>
                  <a:schemeClr val="tx2"/>
                </a:solidFill>
                <a:latin typeface="Segoe Print" panose="02000600000000000000" pitchFamily="2" charset="0"/>
              </a:rPr>
              <a:t>Starter: Ground Rules</a:t>
            </a:r>
            <a:endParaRPr lang="en-GB" b="1" dirty="0">
              <a:solidFill>
                <a:schemeClr val="tx2"/>
              </a:solidFill>
              <a:latin typeface="Segoe Print" panose="02000600000000000000" pitchFamily="2"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Mental Health issues and the way people are treated and stigmatised are serious issues.</a:t>
            </a:r>
          </a:p>
          <a:p>
            <a:r>
              <a:rPr lang="en-GB" dirty="0" smtClean="0">
                <a:latin typeface="Comic Sans MS" panose="030F0702030302020204" pitchFamily="66" charset="0"/>
              </a:rPr>
              <a:t>What ground rules do you think we need to establish before starting this lesson to create a sensible and sensitive learning environment?</a:t>
            </a:r>
          </a:p>
          <a:p>
            <a:r>
              <a:rPr lang="en-GB" dirty="0" smtClean="0">
                <a:latin typeface="Comic Sans MS" panose="030F0702030302020204" pitchFamily="66" charset="0"/>
              </a:rPr>
              <a:t>Discuss in groups of four for three minutes </a:t>
            </a:r>
            <a:endParaRPr lang="en-GB" dirty="0">
              <a:latin typeface="Comic Sans MS" panose="030F0702030302020204" pitchFamily="66" charset="0"/>
            </a:endParaRPr>
          </a:p>
        </p:txBody>
      </p:sp>
      <p:pic>
        <p:nvPicPr>
          <p:cNvPr id="4" name="MS900074799[1].wav">
            <a:hlinkClick r:id="" action="ppaction://media"/>
          </p:cNvPr>
          <p:cNvPicPr>
            <a:picLocks noRot="1" noChangeAspect="1"/>
          </p:cNvPicPr>
          <p:nvPr>
            <a:wavAudioFile r:embed="rId1" name="MS900074799[1].wav"/>
          </p:nvPr>
        </p:nvPicPr>
        <p:blipFill>
          <a:blip r:embed="rId4" cstate="print"/>
          <a:stretch>
            <a:fillRect/>
          </a:stretch>
        </p:blipFill>
        <p:spPr>
          <a:xfrm>
            <a:off x="10307837" y="5166227"/>
            <a:ext cx="217911" cy="163433"/>
          </a:xfrm>
          <a:prstGeom prst="rect">
            <a:avLst/>
          </a:prstGeom>
        </p:spPr>
      </p:pic>
      <p:sp>
        <p:nvSpPr>
          <p:cNvPr id="5" name="Oval 4"/>
          <p:cNvSpPr/>
          <p:nvPr/>
        </p:nvSpPr>
        <p:spPr>
          <a:xfrm>
            <a:off x="10362762" y="5085184"/>
            <a:ext cx="1829239"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10362762" y="5085184"/>
            <a:ext cx="1829239"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4092952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80000"/>
                                        <p:tgtEl>
                                          <p:spTgt spid="6"/>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8" fill="hold"/>
                                        <p:tgtEl>
                                          <p:spTgt spid="4"/>
                                        </p:tgtEl>
                                      </p:cBhvr>
                                    </p:cmd>
                                  </p:childTnLst>
                                </p:cTn>
                              </p:par>
                            </p:childTnLst>
                          </p:cTn>
                        </p:par>
                      </p:childTnLst>
                    </p:cTn>
                  </p:par>
                </p:childTnLst>
              </p:cTn>
              <p:nextCondLst>
                <p:cond evt="onClick" delay="0">
                  <p:tgtEl>
                    <p:spTgt spid="5"/>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15413" y="188640"/>
            <a:ext cx="10709875" cy="1143000"/>
          </a:xfrm>
          <a:solidFill>
            <a:schemeClr val="accent1">
              <a:lumMod val="20000"/>
              <a:lumOff val="80000"/>
            </a:schemeClr>
          </a:solidFill>
          <a:ln>
            <a:solidFill>
              <a:srgbClr val="FF0000"/>
            </a:solidFill>
          </a:ln>
        </p:spPr>
        <p:txBody>
          <a:bodyPr/>
          <a:lstStyle/>
          <a:p>
            <a:r>
              <a:rPr lang="en-GB" sz="3200" b="1" dirty="0" smtClean="0"/>
              <a:t> </a:t>
            </a:r>
            <a:r>
              <a:rPr lang="en-GB" sz="3200" b="1" dirty="0" smtClean="0">
                <a:solidFill>
                  <a:schemeClr val="tx2"/>
                </a:solidFill>
                <a:latin typeface="Segoe Print" panose="02000600000000000000" pitchFamily="2" charset="0"/>
              </a:rPr>
              <a:t>Ground rules- the absolute essentials</a:t>
            </a:r>
          </a:p>
        </p:txBody>
      </p:sp>
      <p:sp>
        <p:nvSpPr>
          <p:cNvPr id="3075" name="Content Placeholder 2"/>
          <p:cNvSpPr>
            <a:spLocks noGrp="1"/>
          </p:cNvSpPr>
          <p:nvPr>
            <p:ph idx="1"/>
          </p:nvPr>
        </p:nvSpPr>
        <p:spPr>
          <a:xfrm>
            <a:off x="911425" y="1700809"/>
            <a:ext cx="10644753" cy="4525963"/>
          </a:xfrm>
          <a:ln>
            <a:solidFill>
              <a:srgbClr val="0070C0"/>
            </a:solidFill>
          </a:ln>
        </p:spPr>
        <p:txBody>
          <a:bodyPr/>
          <a:lstStyle/>
          <a:p>
            <a:pPr eaLnBrk="1" hangingPunct="1"/>
            <a:r>
              <a:rPr lang="en-GB" sz="2400" dirty="0" smtClean="0">
                <a:latin typeface="Comic Sans MS" panose="030F0702030302020204" pitchFamily="66" charset="0"/>
              </a:rPr>
              <a:t>Confidentiality  - you can talk about the session but don’t talk about personal things or names that have been shared in order to create a safe space.</a:t>
            </a:r>
          </a:p>
          <a:p>
            <a:pPr eaLnBrk="1" hangingPunct="1"/>
            <a:r>
              <a:rPr lang="en-GB" sz="2400" dirty="0" smtClean="0">
                <a:latin typeface="Comic Sans MS" panose="030F0702030302020204" pitchFamily="66" charset="0"/>
              </a:rPr>
              <a:t>Try to participate</a:t>
            </a:r>
          </a:p>
          <a:p>
            <a:pPr eaLnBrk="1" hangingPunct="1"/>
            <a:r>
              <a:rPr lang="en-GB" sz="2400" dirty="0" smtClean="0">
                <a:latin typeface="Comic Sans MS" panose="030F0702030302020204" pitchFamily="66" charset="0"/>
              </a:rPr>
              <a:t>Respect – challenge the statement not the person</a:t>
            </a:r>
          </a:p>
          <a:p>
            <a:pPr eaLnBrk="1" hangingPunct="1"/>
            <a:r>
              <a:rPr lang="en-GB" sz="2400" dirty="0" smtClean="0">
                <a:latin typeface="Comic Sans MS" panose="030F0702030302020204" pitchFamily="66" charset="0"/>
              </a:rPr>
              <a:t>Listen</a:t>
            </a:r>
          </a:p>
          <a:p>
            <a:pPr eaLnBrk="1" hangingPunct="1"/>
            <a:r>
              <a:rPr lang="en-GB" sz="2400" dirty="0" smtClean="0">
                <a:latin typeface="Comic Sans MS" panose="030F0702030302020204" pitchFamily="66" charset="0"/>
              </a:rPr>
              <a:t>Do talk to Mrs Arrandale or Miss Steadman or another adult if you need support after a lesson</a:t>
            </a:r>
          </a:p>
          <a:p>
            <a:endParaRPr lang="en-GB" sz="2800" dirty="0" smtClean="0"/>
          </a:p>
        </p:txBody>
      </p:sp>
    </p:spTree>
    <p:extLst>
      <p:ext uri="{BB962C8B-B14F-4D97-AF65-F5344CB8AC3E}">
        <p14:creationId xmlns:p14="http://schemas.microsoft.com/office/powerpoint/2010/main" val="20504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5">
                                            <p:txEl>
                                              <p:pRg st="4" end="4"/>
                                            </p:txEl>
                                          </p:spTgt>
                                        </p:tgtEl>
                                        <p:attrNameLst>
                                          <p:attrName>style.visibility</p:attrName>
                                        </p:attrNameLst>
                                      </p:cBhvr>
                                      <p:to>
                                        <p:strVal val="visible"/>
                                      </p:to>
                                    </p:set>
                                    <p:anim calcmode="lin" valueType="num">
                                      <p:cBhvr additive="base">
                                        <p:cTn id="37"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a:ln>
            <a:solidFill>
              <a:srgbClr val="FF0000"/>
            </a:solidFill>
          </a:ln>
        </p:spPr>
        <p:txBody>
          <a:bodyPr/>
          <a:lstStyle/>
          <a:p>
            <a:r>
              <a:rPr lang="en-GB" b="1" dirty="0" smtClean="0">
                <a:solidFill>
                  <a:schemeClr val="tx2"/>
                </a:solidFill>
                <a:latin typeface="Segoe Print" panose="02000600000000000000" pitchFamily="2" charset="0"/>
              </a:rPr>
              <a:t>Hands Up!</a:t>
            </a:r>
            <a:endParaRPr lang="en-GB" b="1" dirty="0">
              <a:solidFill>
                <a:schemeClr val="tx2"/>
              </a:solidFill>
              <a:latin typeface="Segoe Print" panose="02000600000000000000" pitchFamily="2" charset="0"/>
            </a:endParaRPr>
          </a:p>
        </p:txBody>
      </p:sp>
      <p:sp>
        <p:nvSpPr>
          <p:cNvPr id="3" name="Content Placeholder 2"/>
          <p:cNvSpPr>
            <a:spLocks noGrp="1"/>
          </p:cNvSpPr>
          <p:nvPr>
            <p:ph idx="1"/>
          </p:nvPr>
        </p:nvSpPr>
        <p:spPr>
          <a:ln>
            <a:solidFill>
              <a:srgbClr val="002060"/>
            </a:solidFill>
          </a:ln>
        </p:spPr>
        <p:txBody>
          <a:bodyPr/>
          <a:lstStyle/>
          <a:p>
            <a:r>
              <a:rPr lang="en-GB" dirty="0" smtClean="0">
                <a:latin typeface="Comic Sans MS" panose="030F0702030302020204" pitchFamily="66" charset="0"/>
              </a:rPr>
              <a:t>Do you have physical health?</a:t>
            </a:r>
          </a:p>
          <a:p>
            <a:r>
              <a:rPr lang="en-GB" dirty="0" smtClean="0">
                <a:latin typeface="Comic Sans MS" panose="030F0702030302020204" pitchFamily="66" charset="0"/>
              </a:rPr>
              <a:t>Do you have mental health?</a:t>
            </a:r>
          </a:p>
          <a:p>
            <a:r>
              <a:rPr lang="en-GB" dirty="0" smtClean="0">
                <a:latin typeface="Comic Sans MS" panose="030F0702030302020204" pitchFamily="66" charset="0"/>
              </a:rPr>
              <a:t>Have you felt happy at some point during the last week?</a:t>
            </a:r>
          </a:p>
          <a:p>
            <a:r>
              <a:rPr lang="en-GB" dirty="0" smtClean="0">
                <a:latin typeface="Comic Sans MS" panose="030F0702030302020204" pitchFamily="66" charset="0"/>
              </a:rPr>
              <a:t>Have you felt stressed at any point in the last week?</a:t>
            </a:r>
          </a:p>
          <a:p>
            <a:r>
              <a:rPr lang="en-GB" dirty="0" smtClean="0">
                <a:latin typeface="Comic Sans MS" panose="030F0702030302020204" pitchFamily="66" charset="0"/>
              </a:rPr>
              <a:t>Have you felt sad at any point in the last week?</a:t>
            </a:r>
            <a:endParaRPr lang="en-GB" dirty="0">
              <a:latin typeface="Comic Sans MS" panose="030F0702030302020204" pitchFamily="66" charset="0"/>
            </a:endParaRPr>
          </a:p>
        </p:txBody>
      </p:sp>
      <p:pic>
        <p:nvPicPr>
          <p:cNvPr id="4" name="Picture 7" descr="http://sweetclipart.com/multisite/sweetclipart/files/hands_silhouett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2277" y="260649"/>
            <a:ext cx="2924211" cy="106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64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PREVENT at BGGS</a:t>
            </a:r>
            <a:endParaRPr lang="en-GB" dirty="0"/>
          </a:p>
        </p:txBody>
      </p:sp>
      <p:sp>
        <p:nvSpPr>
          <p:cNvPr id="3" name="Subtitle 2"/>
          <p:cNvSpPr>
            <a:spLocks noGrp="1"/>
          </p:cNvSpPr>
          <p:nvPr>
            <p:ph type="subTitle" idx="1"/>
          </p:nvPr>
        </p:nvSpPr>
        <p:spPr/>
        <p:txBody>
          <a:bodyPr/>
          <a:lstStyle/>
          <a:p>
            <a:r>
              <a:rPr lang="en-GB" dirty="0" smtClean="0"/>
              <a:t>Yusuf Shah</a:t>
            </a:r>
            <a:endParaRPr lang="en-GB" dirty="0"/>
          </a:p>
        </p:txBody>
      </p:sp>
    </p:spTree>
    <p:extLst>
      <p:ext uri="{BB962C8B-B14F-4D97-AF65-F5344CB8AC3E}">
        <p14:creationId xmlns:p14="http://schemas.microsoft.com/office/powerpoint/2010/main" val="219461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57213" y="274639"/>
            <a:ext cx="10725187" cy="1282154"/>
          </a:xfrm>
          <a:solidFill>
            <a:schemeClr val="accent1">
              <a:lumMod val="20000"/>
              <a:lumOff val="80000"/>
            </a:schemeClr>
          </a:solidFill>
          <a:ln>
            <a:solidFill>
              <a:srgbClr val="FF0000"/>
            </a:solidFill>
          </a:ln>
        </p:spPr>
        <p:txBody>
          <a:bodyPr/>
          <a:lstStyle/>
          <a:p>
            <a:r>
              <a:rPr lang="en-GB" sz="3200" b="1" dirty="0" smtClean="0"/>
              <a:t>  </a:t>
            </a:r>
            <a:r>
              <a:rPr lang="en-GB" sz="3200" b="1" dirty="0" smtClean="0">
                <a:solidFill>
                  <a:schemeClr val="tx2"/>
                </a:solidFill>
                <a:latin typeface="Segoe Print" panose="02000600000000000000" pitchFamily="2" charset="0"/>
              </a:rPr>
              <a:t>What is mental health?</a:t>
            </a:r>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nchor="ctr"/>
          <a:lstStyle/>
          <a:p>
            <a:pPr algn="ctr" fontAlgn="auto">
              <a:spcBef>
                <a:spcPts val="0"/>
              </a:spcBef>
              <a:spcAft>
                <a:spcPts val="0"/>
              </a:spcAft>
              <a:defRPr/>
            </a:pPr>
            <a:fld id="{CA198EC4-A73C-4F97-B1BF-6E32DF45A842}" type="slidenum">
              <a:rPr lang="en-US" sz="1200">
                <a:solidFill>
                  <a:schemeClr val="tx1">
                    <a:tint val="75000"/>
                  </a:schemeClr>
                </a:solidFill>
                <a:latin typeface="+mn-lt"/>
                <a:cs typeface="+mn-cs"/>
              </a:rPr>
              <a:pPr algn="ctr" fontAlgn="auto">
                <a:spcBef>
                  <a:spcPts val="0"/>
                </a:spcBef>
                <a:spcAft>
                  <a:spcPts val="0"/>
                </a:spcAft>
                <a:defRPr/>
              </a:pPr>
              <a:t>20</a:t>
            </a:fld>
            <a:endParaRPr lang="en-US" sz="1200" dirty="0">
              <a:solidFill>
                <a:schemeClr val="tx1">
                  <a:tint val="75000"/>
                </a:schemeClr>
              </a:solidFill>
              <a:latin typeface="+mn-lt"/>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91221843"/>
              </p:ext>
            </p:extLst>
          </p:nvPr>
        </p:nvGraphicFramePr>
        <p:xfrm>
          <a:off x="1007435" y="1916832"/>
          <a:ext cx="10561174" cy="741680"/>
        </p:xfrm>
        <a:graphic>
          <a:graphicData uri="http://schemas.openxmlformats.org/drawingml/2006/table">
            <a:tbl>
              <a:tblPr firstRow="1" bandRow="1">
                <a:tableStyleId>{5C22544A-7EE6-4342-B048-85BDC9FD1C3A}</a:tableStyleId>
              </a:tblPr>
              <a:tblGrid>
                <a:gridCol w="5280587"/>
                <a:gridCol w="5280587"/>
              </a:tblGrid>
              <a:tr h="370840">
                <a:tc>
                  <a:txBody>
                    <a:bodyPr/>
                    <a:lstStyle/>
                    <a:p>
                      <a:r>
                        <a:rPr lang="en-GB" dirty="0" smtClean="0"/>
                        <a:t>Mental Health</a:t>
                      </a:r>
                      <a:endParaRPr lang="en-GB" dirty="0"/>
                    </a:p>
                  </a:txBody>
                  <a:tcPr marL="121920" marR="121920"/>
                </a:tc>
                <a:tc>
                  <a:txBody>
                    <a:bodyPr/>
                    <a:lstStyle/>
                    <a:p>
                      <a:r>
                        <a:rPr lang="en-GB" dirty="0" smtClean="0"/>
                        <a:t>Mental Health problem/illness</a:t>
                      </a:r>
                      <a:endParaRPr lang="en-GB" dirty="0"/>
                    </a:p>
                  </a:txBody>
                  <a:tcPr marL="121920" marR="121920"/>
                </a:tc>
              </a:tr>
              <a:tr h="370840">
                <a:tc>
                  <a:txBody>
                    <a:bodyPr/>
                    <a:lstStyle/>
                    <a:p>
                      <a:endParaRPr lang="en-GB"/>
                    </a:p>
                  </a:txBody>
                  <a:tcPr marL="121920" marR="121920"/>
                </a:tc>
                <a:tc>
                  <a:txBody>
                    <a:bodyPr/>
                    <a:lstStyle/>
                    <a:p>
                      <a:endParaRPr lang="en-GB" dirty="0"/>
                    </a:p>
                  </a:txBody>
                  <a:tcPr marL="121920" marR="121920"/>
                </a:tc>
              </a:tr>
            </a:tbl>
          </a:graphicData>
        </a:graphic>
      </p:graphicFrame>
      <p:sp>
        <p:nvSpPr>
          <p:cNvPr id="7" name="TextBox 6"/>
          <p:cNvSpPr txBox="1"/>
          <p:nvPr/>
        </p:nvSpPr>
        <p:spPr>
          <a:xfrm>
            <a:off x="1103445" y="3284985"/>
            <a:ext cx="10369152" cy="1600438"/>
          </a:xfrm>
          <a:prstGeom prst="rect">
            <a:avLst/>
          </a:prstGeom>
          <a:solidFill>
            <a:schemeClr val="accent6">
              <a:lumMod val="20000"/>
              <a:lumOff val="80000"/>
            </a:schemeClr>
          </a:solidFill>
          <a:ln>
            <a:solidFill>
              <a:schemeClr val="tx1"/>
            </a:solidFill>
          </a:ln>
        </p:spPr>
        <p:txBody>
          <a:bodyPr wrap="square" rtlCol="0">
            <a:spAutoFit/>
          </a:bodyPr>
          <a:lstStyle/>
          <a:p>
            <a:r>
              <a:rPr lang="en-GB" sz="2000" b="1" dirty="0" smtClean="0">
                <a:latin typeface="Comic Sans MS" panose="030F0702030302020204" pitchFamily="66" charset="0"/>
              </a:rPr>
              <a:t>In your groups, write down on the post-its what words, positive and negative, come to mind when you hear these terms. </a:t>
            </a:r>
          </a:p>
          <a:p>
            <a:r>
              <a:rPr lang="en-GB" sz="2000" b="1" dirty="0" smtClean="0">
                <a:latin typeface="Comic Sans MS" panose="030F0702030302020204" pitchFamily="66" charset="0"/>
              </a:rPr>
              <a:t>Everyone should contribute at least one post-it not within the group.</a:t>
            </a:r>
          </a:p>
          <a:p>
            <a:r>
              <a:rPr lang="en-GB" sz="2000" b="1" dirty="0" smtClean="0">
                <a:latin typeface="Comic Sans MS" panose="030F0702030302020204" pitchFamily="66" charset="0"/>
              </a:rPr>
              <a:t>Then stick the post-it on the relevant place on the board.</a:t>
            </a:r>
          </a:p>
          <a:p>
            <a:endParaRPr lang="en-GB" dirty="0"/>
          </a:p>
        </p:txBody>
      </p:sp>
      <p:sp>
        <p:nvSpPr>
          <p:cNvPr id="8" name="TextBox 7"/>
          <p:cNvSpPr txBox="1"/>
          <p:nvPr/>
        </p:nvSpPr>
        <p:spPr>
          <a:xfrm>
            <a:off x="1199456" y="6030581"/>
            <a:ext cx="2976331" cy="461665"/>
          </a:xfrm>
          <a:prstGeom prst="rect">
            <a:avLst/>
          </a:prstGeom>
          <a:solidFill>
            <a:schemeClr val="accent4">
              <a:lumMod val="20000"/>
              <a:lumOff val="80000"/>
            </a:schemeClr>
          </a:solidFill>
          <a:ln>
            <a:solidFill>
              <a:srgbClr val="FF0000"/>
            </a:solidFill>
          </a:ln>
        </p:spPr>
        <p:txBody>
          <a:bodyPr wrap="square" rtlCol="0">
            <a:spAutoFit/>
          </a:bodyPr>
          <a:lstStyle/>
          <a:p>
            <a:r>
              <a:rPr lang="en-GB" sz="2400" b="1" dirty="0" smtClean="0">
                <a:latin typeface="Comic Sans MS" panose="030F0702030302020204" pitchFamily="66" charset="0"/>
              </a:rPr>
              <a:t>5 minutes</a:t>
            </a:r>
            <a:endParaRPr lang="en-GB" sz="2400" b="1" dirty="0">
              <a:latin typeface="Comic Sans MS" panose="030F0702030302020204" pitchFamily="66" charset="0"/>
            </a:endParaRPr>
          </a:p>
        </p:txBody>
      </p:sp>
      <p:pic>
        <p:nvPicPr>
          <p:cNvPr id="9" name="MS900074799[1].wav">
            <a:hlinkClick r:id="" action="ppaction://media"/>
          </p:cNvPr>
          <p:cNvPicPr>
            <a:picLocks noRot="1" noChangeAspect="1"/>
          </p:cNvPicPr>
          <p:nvPr>
            <a:wavAudioFile r:embed="rId1" name="MS900074799[1].wav"/>
          </p:nvPr>
        </p:nvPicPr>
        <p:blipFill>
          <a:blip r:embed="rId4" cstate="print"/>
          <a:stretch>
            <a:fillRect/>
          </a:stretch>
        </p:blipFill>
        <p:spPr>
          <a:xfrm>
            <a:off x="9722737" y="5536985"/>
            <a:ext cx="251624" cy="188718"/>
          </a:xfrm>
          <a:prstGeom prst="rect">
            <a:avLst/>
          </a:prstGeom>
        </p:spPr>
      </p:pic>
      <p:sp>
        <p:nvSpPr>
          <p:cNvPr id="10" name="Oval 9"/>
          <p:cNvSpPr/>
          <p:nvPr/>
        </p:nvSpPr>
        <p:spPr>
          <a:xfrm>
            <a:off x="9648395" y="5157192"/>
            <a:ext cx="1992221" cy="1584176"/>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9648395" y="5157192"/>
            <a:ext cx="1992221" cy="1584176"/>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4179404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300000"/>
                                        <p:tgtEl>
                                          <p:spTgt spid="11"/>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9"/>
                                        </p:tgtEl>
                                      </p:cBhvr>
                                    </p:cmd>
                                  </p:childTnLst>
                                </p:cTn>
                              </p:par>
                            </p:childTnLst>
                          </p:cTn>
                        </p:par>
                      </p:childTnLst>
                    </p:cTn>
                  </p:par>
                </p:childTnLst>
              </p:cTn>
              <p:nextCondLst>
                <p:cond evt="onClick" delay="0">
                  <p:tgtEl>
                    <p:spTgt spid="1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83128" y="188640"/>
            <a:ext cx="8024039" cy="3200876"/>
          </a:xfrm>
          <a:prstGeom prst="roundRect">
            <a:avLst/>
          </a:prstGeom>
          <a:solidFill>
            <a:schemeClr val="accent5">
              <a:lumMod val="40000"/>
              <a:lumOff val="60000"/>
            </a:schemeClr>
          </a:solidFill>
          <a:ln>
            <a:solidFill>
              <a:schemeClr val="accent1"/>
            </a:solidFill>
          </a:ln>
          <a:effectLst/>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cs typeface="MV Boli" pitchFamily="2" charset="0"/>
              </a:rPr>
              <a:t>“Have I ever…</a:t>
            </a:r>
          </a:p>
          <a:p>
            <a:pPr algn="ctr"/>
            <a:r>
              <a:rPr lang="en-US" sz="2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cs typeface="MV Boli" pitchFamily="2" charset="0"/>
              </a:rPr>
              <a:t> </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cs typeface="MV Boli" pitchFamily="2" charset="0"/>
              </a:rPr>
              <a:t>Experienced a Mental</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cs typeface="MV Boli" pitchFamily="2" charset="0"/>
              </a:rPr>
              <a:t>Health problem?”</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cs typeface="MV Boli" pitchFamily="2" charset="0"/>
            </a:endParaRPr>
          </a:p>
        </p:txBody>
      </p:sp>
      <p:sp>
        <p:nvSpPr>
          <p:cNvPr id="3" name="Rounded Rectangular Callout 2"/>
          <p:cNvSpPr/>
          <p:nvPr/>
        </p:nvSpPr>
        <p:spPr>
          <a:xfrm>
            <a:off x="720795" y="3694819"/>
            <a:ext cx="2312610" cy="1736646"/>
          </a:xfrm>
          <a:prstGeom prst="wedgeRoundRectCallout">
            <a:avLst>
              <a:gd name="adj1" fmla="val 6061"/>
              <a:gd name="adj2" fmla="val 82933"/>
              <a:gd name="adj3" fmla="val 16667"/>
            </a:avLst>
          </a:prstGeom>
          <a:solidFill>
            <a:schemeClr val="accent5">
              <a:lumMod val="40000"/>
              <a:lumOff val="60000"/>
            </a:schemeClr>
          </a:solidFill>
          <a:ln>
            <a:solidFill>
              <a:srgbClr val="0070C0"/>
            </a:solidFill>
          </a:ln>
          <a:effectLst>
            <a:outerShdw blurRad="50800" dist="38100" dir="2700000" algn="tl" rotWithShape="0">
              <a:prstClr val="black">
                <a:alpha val="40000"/>
              </a:prstClr>
            </a:outerShdw>
          </a:effectLst>
        </p:spPr>
        <p:txBody>
          <a:bodyPr wrap="none" lIns="91440" tIns="45720" rIns="91440" bIns="45720" anchor="ctr" anchorCtr="1">
            <a:spAutoFit/>
          </a:bodyPr>
          <a:lstStyle/>
          <a:p>
            <a:pPr algn="ctr"/>
            <a:r>
              <a:rPr lang="en-US"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cs typeface="MV Boli" pitchFamily="2" charset="0"/>
              </a:rPr>
              <a:t>Yes</a:t>
            </a:r>
            <a:endParaRPr 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cs typeface="MV Boli" pitchFamily="2" charset="0"/>
            </a:endParaRPr>
          </a:p>
        </p:txBody>
      </p:sp>
      <p:sp>
        <p:nvSpPr>
          <p:cNvPr id="7" name="Rounded Rectangular Callout 6"/>
          <p:cNvSpPr/>
          <p:nvPr/>
        </p:nvSpPr>
        <p:spPr>
          <a:xfrm>
            <a:off x="9350216" y="3933056"/>
            <a:ext cx="2033880" cy="1736646"/>
          </a:xfrm>
          <a:prstGeom prst="wedgeRoundRectCallout">
            <a:avLst>
              <a:gd name="adj1" fmla="val -5644"/>
              <a:gd name="adj2" fmla="val 83719"/>
              <a:gd name="adj3" fmla="val 16667"/>
            </a:avLst>
          </a:prstGeom>
          <a:solidFill>
            <a:schemeClr val="accent5">
              <a:lumMod val="40000"/>
              <a:lumOff val="60000"/>
            </a:schemeClr>
          </a:solidFill>
          <a:ln>
            <a:solidFill>
              <a:srgbClr val="0070C0"/>
            </a:solidFill>
          </a:ln>
          <a:effectLst>
            <a:outerShdw blurRad="50800" dist="38100" dir="2700000" algn="tl" rotWithShape="0">
              <a:prstClr val="black">
                <a:alpha val="40000"/>
              </a:prstClr>
            </a:outerShdw>
          </a:effectLst>
        </p:spPr>
        <p:txBody>
          <a:bodyPr wrap="none" lIns="91440" tIns="45720" rIns="91440" bIns="45720" anchor="ctr" anchorCtr="1">
            <a:spAutoFit/>
          </a:bodyPr>
          <a:lstStyle/>
          <a:p>
            <a:pPr algn="ctr"/>
            <a:r>
              <a:rPr lang="en-US" sz="9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cs typeface="MV Boli" pitchFamily="2" charset="0"/>
              </a:rPr>
              <a:t>No</a:t>
            </a:r>
            <a:endParaRPr lang="en-US" sz="9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Segoe Print" pitchFamily="2" charset="0"/>
              <a:cs typeface="MV Boli" pitchFamily="2" charset="0"/>
            </a:endParaRPr>
          </a:p>
        </p:txBody>
      </p:sp>
      <p:sp>
        <p:nvSpPr>
          <p:cNvPr id="4" name="TextBox 3"/>
          <p:cNvSpPr txBox="1"/>
          <p:nvPr/>
        </p:nvSpPr>
        <p:spPr>
          <a:xfrm>
            <a:off x="4271798" y="3933056"/>
            <a:ext cx="3648405" cy="1754326"/>
          </a:xfrm>
          <a:prstGeom prst="rect">
            <a:avLst/>
          </a:prstGeom>
          <a:solidFill>
            <a:schemeClr val="accent2">
              <a:lumMod val="60000"/>
              <a:lumOff val="40000"/>
            </a:schemeClr>
          </a:solidFill>
        </p:spPr>
        <p:txBody>
          <a:bodyPr wrap="square" rtlCol="0">
            <a:spAutoFit/>
          </a:bodyPr>
          <a:lstStyle/>
          <a:p>
            <a:r>
              <a:rPr lang="en-GB" b="1" dirty="0" smtClean="0"/>
              <a:t>You are going to be shown a number of celebrities.  For each one, you need to stand on the Yes or No side.  You are not allowed to be in middle/I don’t know. </a:t>
            </a:r>
            <a:endParaRPr lang="en-GB" b="1" dirty="0"/>
          </a:p>
        </p:txBody>
      </p:sp>
    </p:spTree>
    <p:extLst>
      <p:ext uri="{BB962C8B-B14F-4D97-AF65-F5344CB8AC3E}">
        <p14:creationId xmlns:p14="http://schemas.microsoft.com/office/powerpoint/2010/main" val="4250851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2" y="116632"/>
            <a:ext cx="11069836" cy="1286718"/>
          </a:xfrm>
          <a:solidFill>
            <a:schemeClr val="accent1">
              <a:lumMod val="20000"/>
              <a:lumOff val="80000"/>
            </a:schemeClr>
          </a:solidFill>
          <a:ln>
            <a:solidFill>
              <a:srgbClr val="FF0000"/>
            </a:solidFill>
          </a:ln>
        </p:spPr>
        <p:txBody>
          <a:bodyPr/>
          <a:lstStyle/>
          <a:p>
            <a:r>
              <a:rPr lang="en-GB" dirty="0" smtClean="0">
                <a:solidFill>
                  <a:schemeClr val="tx2"/>
                </a:solidFill>
                <a:latin typeface="Segoe Print" panose="02000600000000000000" pitchFamily="2" charset="0"/>
              </a:rPr>
              <a:t>Celebrities who have a mental illness</a:t>
            </a:r>
            <a:endParaRPr lang="en-GB" dirty="0">
              <a:solidFill>
                <a:schemeClr val="tx2"/>
              </a:solidFill>
              <a:latin typeface="Segoe Print" panose="02000600000000000000" pitchFamily="2" charset="0"/>
            </a:endParaRPr>
          </a:p>
        </p:txBody>
      </p:sp>
      <p:sp>
        <p:nvSpPr>
          <p:cNvPr id="3" name="Content Placeholder 2"/>
          <p:cNvSpPr>
            <a:spLocks noGrp="1"/>
          </p:cNvSpPr>
          <p:nvPr>
            <p:ph idx="1"/>
          </p:nvPr>
        </p:nvSpPr>
        <p:spPr>
          <a:ln>
            <a:solidFill>
              <a:srgbClr val="0070C0"/>
            </a:solidFill>
          </a:ln>
        </p:spPr>
        <p:txBody>
          <a:bodyPr/>
          <a:lstStyle/>
          <a:p>
            <a:endParaRPr lang="en-GB" dirty="0" smtClean="0"/>
          </a:p>
          <a:p>
            <a:endParaRPr lang="en-GB" dirty="0"/>
          </a:p>
          <a:p>
            <a:endParaRPr lang="en-GB" dirty="0" smtClean="0"/>
          </a:p>
          <a:p>
            <a:endParaRPr lang="en-GB" dirty="0"/>
          </a:p>
          <a:p>
            <a:endParaRPr lang="en-GB" dirty="0" smtClean="0"/>
          </a:p>
          <a:p>
            <a:endParaRPr lang="en-GB" dirty="0"/>
          </a:p>
          <a:p>
            <a:r>
              <a:rPr lang="en-GB" dirty="0" smtClean="0">
                <a:hlinkClick r:id="rId3"/>
              </a:rPr>
              <a:t>http</a:t>
            </a:r>
            <a:r>
              <a:rPr lang="en-GB" dirty="0">
                <a:hlinkClick r:id="rId3"/>
              </a:rPr>
              <a:t>://</a:t>
            </a:r>
            <a:r>
              <a:rPr lang="en-GB" dirty="0" smtClean="0">
                <a:hlinkClick r:id="rId3"/>
              </a:rPr>
              <a:t>www.time-to-change.org.uk/news-media/celebrity-supporters/alastair-campbell</a:t>
            </a:r>
            <a:endParaRPr lang="en-GB" dirty="0" smtClean="0"/>
          </a:p>
          <a:p>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03" y="1700808"/>
            <a:ext cx="25781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91744" y="1700809"/>
            <a:ext cx="6432715" cy="1938992"/>
          </a:xfrm>
          <a:prstGeom prst="rect">
            <a:avLst/>
          </a:prstGeom>
          <a:noFill/>
        </p:spPr>
        <p:txBody>
          <a:bodyPr wrap="square" rtlCol="0">
            <a:spAutoFit/>
          </a:bodyPr>
          <a:lstStyle/>
          <a:p>
            <a:r>
              <a:rPr lang="en-GB" sz="2000" dirty="0" smtClean="0">
                <a:latin typeface="Comic Sans MS" panose="030F0702030302020204" pitchFamily="66" charset="0"/>
              </a:rPr>
              <a:t>Does anyone know who this is?</a:t>
            </a:r>
          </a:p>
          <a:p>
            <a:endParaRPr lang="en-GB" sz="2000" dirty="0">
              <a:latin typeface="Comic Sans MS" panose="030F0702030302020204" pitchFamily="66" charset="0"/>
            </a:endParaRPr>
          </a:p>
          <a:p>
            <a:endParaRPr lang="en-GB" sz="2000" dirty="0" smtClean="0">
              <a:latin typeface="Comic Sans MS" panose="030F0702030302020204" pitchFamily="66" charset="0"/>
            </a:endParaRPr>
          </a:p>
          <a:p>
            <a:r>
              <a:rPr lang="en-GB" sz="2000" dirty="0" smtClean="0">
                <a:latin typeface="Comic Sans MS" panose="030F0702030302020204" pitchFamily="66" charset="0"/>
              </a:rPr>
              <a:t>His name is Alistair Campbell and he used to work for former Prime Minister Tony Blair. He is an active supporter of mental health charities</a:t>
            </a:r>
            <a:r>
              <a:rPr lang="en-GB" dirty="0" smtClean="0"/>
              <a:t>. </a:t>
            </a:r>
            <a:endParaRPr lang="en-GB" dirty="0"/>
          </a:p>
        </p:txBody>
      </p:sp>
    </p:spTree>
    <p:extLst>
      <p:ext uri="{BB962C8B-B14F-4D97-AF65-F5344CB8AC3E}">
        <p14:creationId xmlns:p14="http://schemas.microsoft.com/office/powerpoint/2010/main" val="48011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heel(1)">
                                      <p:cBhvr>
                                        <p:cTn id="1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a:xfrm>
            <a:off x="624417" y="214290"/>
            <a:ext cx="10972800" cy="974746"/>
          </a:xfrm>
          <a:solidFill>
            <a:schemeClr val="accent4">
              <a:lumMod val="20000"/>
              <a:lumOff val="80000"/>
            </a:schemeClr>
          </a:solidFill>
          <a:ln>
            <a:solidFill>
              <a:srgbClr val="FF0000"/>
            </a:solidFill>
          </a:ln>
        </p:spPr>
        <p:txBody>
          <a:bodyPr/>
          <a:lstStyle/>
          <a:p>
            <a:r>
              <a:rPr lang="en-GB" sz="3200" b="1" dirty="0" smtClean="0"/>
              <a:t> </a:t>
            </a:r>
            <a:r>
              <a:rPr lang="en-GB" sz="3200" b="1" dirty="0" smtClean="0">
                <a:solidFill>
                  <a:schemeClr val="tx2"/>
                </a:solidFill>
                <a:latin typeface="Segoe Print" panose="02000600000000000000" pitchFamily="2" charset="0"/>
              </a:rPr>
              <a:t>Quiz</a:t>
            </a:r>
          </a:p>
        </p:txBody>
      </p:sp>
      <p:sp>
        <p:nvSpPr>
          <p:cNvPr id="6" name="Content Placeholder 5"/>
          <p:cNvSpPr>
            <a:spLocks noGrp="1"/>
          </p:cNvSpPr>
          <p:nvPr>
            <p:ph idx="1"/>
          </p:nvPr>
        </p:nvSpPr>
        <p:spPr>
          <a:xfrm>
            <a:off x="719403" y="1412776"/>
            <a:ext cx="10849205" cy="5214938"/>
          </a:xfrm>
          <a:ln>
            <a:solidFill>
              <a:srgbClr val="002060"/>
            </a:solidFill>
          </a:ln>
        </p:spPr>
        <p:txBody>
          <a:bodyPr/>
          <a:lstStyle/>
          <a:p>
            <a:r>
              <a:rPr lang="en-GB" sz="2400" dirty="0" smtClean="0">
                <a:latin typeface="Comic Sans MS" panose="030F0702030302020204" pitchFamily="66" charset="0"/>
              </a:rPr>
              <a:t>How many young people will experience a mental health problem in any one year?</a:t>
            </a:r>
          </a:p>
          <a:p>
            <a:pPr lvl="1"/>
            <a:r>
              <a:rPr lang="en-GB" sz="2200" dirty="0" smtClean="0">
                <a:solidFill>
                  <a:srgbClr val="C60751"/>
                </a:solidFill>
                <a:latin typeface="Comic Sans MS" panose="030F0702030302020204" pitchFamily="66" charset="0"/>
              </a:rPr>
              <a:t>A. 1 young person in every 10</a:t>
            </a:r>
          </a:p>
          <a:p>
            <a:pPr lvl="1"/>
            <a:r>
              <a:rPr lang="en-GB" sz="2200" dirty="0" smtClean="0">
                <a:solidFill>
                  <a:srgbClr val="C60751"/>
                </a:solidFill>
                <a:latin typeface="Comic Sans MS" panose="030F0702030302020204" pitchFamily="66" charset="0"/>
              </a:rPr>
              <a:t>B. 1 young person in every 100</a:t>
            </a:r>
          </a:p>
          <a:p>
            <a:pPr lvl="1"/>
            <a:r>
              <a:rPr lang="en-GB" sz="2200" dirty="0" smtClean="0">
                <a:solidFill>
                  <a:srgbClr val="C60751"/>
                </a:solidFill>
                <a:latin typeface="Comic Sans MS" panose="030F0702030302020204" pitchFamily="66" charset="0"/>
              </a:rPr>
              <a:t>C. 1 young person in every 1000</a:t>
            </a:r>
          </a:p>
          <a:p>
            <a:r>
              <a:rPr lang="en-GB" sz="2400" dirty="0" smtClean="0">
                <a:latin typeface="Comic Sans MS" panose="030F0702030302020204" pitchFamily="66" charset="0"/>
              </a:rPr>
              <a:t>What are the most common mental health problems experienced by young people?</a:t>
            </a:r>
          </a:p>
          <a:p>
            <a:pPr lvl="1"/>
            <a:r>
              <a:rPr lang="en-GB" sz="2200" dirty="0" smtClean="0">
                <a:solidFill>
                  <a:srgbClr val="C60751"/>
                </a:solidFill>
                <a:latin typeface="Comic Sans MS" panose="030F0702030302020204" pitchFamily="66" charset="0"/>
              </a:rPr>
              <a:t>A. Schizophrenia</a:t>
            </a:r>
          </a:p>
          <a:p>
            <a:pPr lvl="1"/>
            <a:r>
              <a:rPr lang="en-GB" sz="2200" dirty="0" smtClean="0">
                <a:solidFill>
                  <a:srgbClr val="C60751"/>
                </a:solidFill>
                <a:latin typeface="Comic Sans MS" panose="030F0702030302020204" pitchFamily="66" charset="0"/>
              </a:rPr>
              <a:t>B. Depression, anxiety, self-harm, eating disorders</a:t>
            </a:r>
          </a:p>
          <a:p>
            <a:pPr lvl="1"/>
            <a:r>
              <a:rPr lang="en-GB" sz="2200" dirty="0" smtClean="0">
                <a:solidFill>
                  <a:srgbClr val="C60751"/>
                </a:solidFill>
                <a:latin typeface="Comic Sans MS" panose="030F0702030302020204" pitchFamily="66" charset="0"/>
              </a:rPr>
              <a:t>C. Bipolar</a:t>
            </a:r>
          </a:p>
          <a:p>
            <a:endParaRPr lang="en-GB" sz="2400" dirty="0" smtClean="0"/>
          </a:p>
          <a:p>
            <a:endParaRPr lang="en-GB" sz="2400" dirty="0" smtClean="0"/>
          </a:p>
          <a:p>
            <a:endParaRPr lang="en-GB" sz="2400" dirty="0" smtClean="0"/>
          </a:p>
          <a:p>
            <a:pPr>
              <a:buFont typeface="Arial" charset="0"/>
              <a:buNone/>
            </a:pPr>
            <a:endParaRPr lang="en-GB" sz="2400" dirty="0" smtClean="0"/>
          </a:p>
          <a:p>
            <a:pPr>
              <a:buFont typeface="Arial" charset="0"/>
              <a:buNone/>
            </a:pPr>
            <a:endParaRPr lang="en-GB" sz="2400" dirty="0" smtClean="0"/>
          </a:p>
        </p:txBody>
      </p:sp>
    </p:spTree>
    <p:extLst>
      <p:ext uri="{BB962C8B-B14F-4D97-AF65-F5344CB8AC3E}">
        <p14:creationId xmlns:p14="http://schemas.microsoft.com/office/powerpoint/2010/main" val="39163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heel(1)">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heel(1)">
                                      <p:cBhvr>
                                        <p:cTn id="15" dur="2000"/>
                                        <p:tgtEl>
                                          <p:spTgt spid="6">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heel(1)">
                                      <p:cBhvr>
                                        <p:cTn id="18" dur="2000"/>
                                        <p:tgtEl>
                                          <p:spTgt spid="6">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heel(1)">
                                      <p:cBhvr>
                                        <p:cTn id="21" dur="2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wipe(down)">
                                      <p:cBhvr>
                                        <p:cTn id="26" dur="500"/>
                                        <p:tgtEl>
                                          <p:spTgt spid="6">
                                            <p:txEl>
                                              <p:pRg st="4" end="4"/>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down)">
                                      <p:cBhvr>
                                        <p:cTn id="29" dur="500"/>
                                        <p:tgtEl>
                                          <p:spTgt spid="6">
                                            <p:txEl>
                                              <p:pRg st="5" end="5"/>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down)">
                                      <p:cBhvr>
                                        <p:cTn id="32" dur="500"/>
                                        <p:tgtEl>
                                          <p:spTgt spid="6">
                                            <p:txEl>
                                              <p:pRg st="6" end="6"/>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wipe(down)">
                                      <p:cBhvr>
                                        <p:cTn id="3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a:xfrm>
            <a:off x="624417" y="214290"/>
            <a:ext cx="10972800" cy="974746"/>
          </a:xfrm>
          <a:solidFill>
            <a:schemeClr val="accent4">
              <a:lumMod val="20000"/>
              <a:lumOff val="80000"/>
            </a:schemeClr>
          </a:solidFill>
          <a:ln>
            <a:solidFill>
              <a:srgbClr val="FF0000"/>
            </a:solidFill>
          </a:ln>
        </p:spPr>
        <p:txBody>
          <a:bodyPr/>
          <a:lstStyle/>
          <a:p>
            <a:r>
              <a:rPr lang="en-GB" sz="3200" b="1" dirty="0" smtClean="0"/>
              <a:t> </a:t>
            </a:r>
            <a:r>
              <a:rPr lang="en-GB" sz="3200" b="1" dirty="0" smtClean="0">
                <a:solidFill>
                  <a:schemeClr val="tx2"/>
                </a:solidFill>
                <a:latin typeface="Segoe Print" panose="02000600000000000000" pitchFamily="2" charset="0"/>
              </a:rPr>
              <a:t>Quiz</a:t>
            </a:r>
          </a:p>
        </p:txBody>
      </p:sp>
      <p:sp>
        <p:nvSpPr>
          <p:cNvPr id="6" name="Content Placeholder 5"/>
          <p:cNvSpPr>
            <a:spLocks noGrp="1"/>
          </p:cNvSpPr>
          <p:nvPr>
            <p:ph idx="1"/>
          </p:nvPr>
        </p:nvSpPr>
        <p:spPr>
          <a:xfrm>
            <a:off x="623392" y="1484784"/>
            <a:ext cx="10945216" cy="5214938"/>
          </a:xfrm>
          <a:ln>
            <a:solidFill>
              <a:srgbClr val="002060"/>
            </a:solidFill>
          </a:ln>
        </p:spPr>
        <p:txBody>
          <a:bodyPr/>
          <a:lstStyle/>
          <a:p>
            <a:pPr lvl="1"/>
            <a:r>
              <a:rPr lang="en-GB" sz="2400" dirty="0" smtClean="0">
                <a:latin typeface="Comic Sans MS" panose="030F0702030302020204" pitchFamily="66" charset="0"/>
              </a:rPr>
              <a:t>What are the two biggest causes of death of males aged 14 to 25?</a:t>
            </a:r>
            <a:endParaRPr lang="en-GB" sz="2400" dirty="0" smtClean="0">
              <a:solidFill>
                <a:srgbClr val="FF0000"/>
              </a:solidFill>
              <a:latin typeface="Comic Sans MS" panose="030F0702030302020204" pitchFamily="66" charset="0"/>
            </a:endParaRPr>
          </a:p>
          <a:p>
            <a:pPr lvl="1"/>
            <a:r>
              <a:rPr lang="en-GB" sz="2200" dirty="0" smtClean="0">
                <a:solidFill>
                  <a:srgbClr val="C60751"/>
                </a:solidFill>
                <a:latin typeface="Comic Sans MS" panose="030F0702030302020204" pitchFamily="66" charset="0"/>
              </a:rPr>
              <a:t>A. Cancer and diabetes</a:t>
            </a:r>
          </a:p>
          <a:p>
            <a:pPr lvl="1"/>
            <a:r>
              <a:rPr lang="en-GB" sz="2200" dirty="0" smtClean="0">
                <a:solidFill>
                  <a:srgbClr val="C60751"/>
                </a:solidFill>
                <a:latin typeface="Comic Sans MS" panose="030F0702030302020204" pitchFamily="66" charset="0"/>
              </a:rPr>
              <a:t>B. Accidents and fire</a:t>
            </a:r>
          </a:p>
          <a:p>
            <a:pPr lvl="1"/>
            <a:r>
              <a:rPr lang="en-GB" sz="2200" dirty="0" smtClean="0">
                <a:solidFill>
                  <a:srgbClr val="C60751"/>
                </a:solidFill>
                <a:latin typeface="Comic Sans MS" panose="030F0702030302020204" pitchFamily="66" charset="0"/>
              </a:rPr>
              <a:t>C. Road Traffic Accidents and Suicide</a:t>
            </a:r>
          </a:p>
          <a:p>
            <a:pPr lvl="1"/>
            <a:r>
              <a:rPr lang="en-GB" sz="2400" dirty="0" smtClean="0">
                <a:latin typeface="Comic Sans MS" panose="030F0702030302020204" pitchFamily="66" charset="0"/>
              </a:rPr>
              <a:t>How many people in society have a diagnosis of schizophrenia?</a:t>
            </a:r>
          </a:p>
          <a:p>
            <a:pPr lvl="1"/>
            <a:r>
              <a:rPr lang="en-GB" sz="2200" dirty="0" smtClean="0">
                <a:solidFill>
                  <a:srgbClr val="C60751"/>
                </a:solidFill>
                <a:latin typeface="Comic Sans MS" panose="030F0702030302020204" pitchFamily="66" charset="0"/>
              </a:rPr>
              <a:t>A. 1  in 100 people (adults and young people from the age of 14)</a:t>
            </a:r>
            <a:r>
              <a:rPr lang="en-GB" sz="2200" dirty="0" smtClean="0">
                <a:solidFill>
                  <a:srgbClr val="C00000"/>
                </a:solidFill>
                <a:latin typeface="Comic Sans MS" panose="030F0702030302020204" pitchFamily="66" charset="0"/>
              </a:rPr>
              <a:t> </a:t>
            </a:r>
          </a:p>
          <a:p>
            <a:pPr lvl="1"/>
            <a:r>
              <a:rPr lang="en-GB" sz="2200" dirty="0" smtClean="0">
                <a:solidFill>
                  <a:srgbClr val="C60751"/>
                </a:solidFill>
                <a:latin typeface="Comic Sans MS" panose="030F0702030302020204" pitchFamily="66" charset="0"/>
              </a:rPr>
              <a:t>B. 1 in 1000</a:t>
            </a:r>
          </a:p>
          <a:p>
            <a:pPr lvl="1"/>
            <a:r>
              <a:rPr lang="en-GB" sz="2200" dirty="0" smtClean="0">
                <a:solidFill>
                  <a:srgbClr val="C60751"/>
                </a:solidFill>
                <a:latin typeface="Comic Sans MS" panose="030F0702030302020204" pitchFamily="66" charset="0"/>
              </a:rPr>
              <a:t>C. 1 in 10,000</a:t>
            </a:r>
          </a:p>
          <a:p>
            <a:endParaRPr lang="en-GB" sz="2400" dirty="0" smtClean="0"/>
          </a:p>
          <a:p>
            <a:endParaRPr lang="en-GB" sz="2400" dirty="0" smtClean="0"/>
          </a:p>
          <a:p>
            <a:endParaRPr lang="en-GB" sz="2400" dirty="0" smtClean="0"/>
          </a:p>
          <a:p>
            <a:pPr>
              <a:buFont typeface="Arial" charset="0"/>
              <a:buNone/>
            </a:pPr>
            <a:endParaRPr lang="en-GB" sz="2400" dirty="0" smtClean="0"/>
          </a:p>
          <a:p>
            <a:pPr>
              <a:buFont typeface="Arial" charset="0"/>
              <a:buNone/>
            </a:pPr>
            <a:endParaRPr lang="en-GB" sz="2400" dirty="0" smtClean="0"/>
          </a:p>
        </p:txBody>
      </p:sp>
    </p:spTree>
    <p:extLst>
      <p:ext uri="{BB962C8B-B14F-4D97-AF65-F5344CB8AC3E}">
        <p14:creationId xmlns:p14="http://schemas.microsoft.com/office/powerpoint/2010/main" val="269643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inVertical)">
                                      <p:cBhvr>
                                        <p:cTn id="11" dur="500"/>
                                        <p:tgtEl>
                                          <p:spTgt spid="6">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arn(inVertical)">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heel(1)">
                                      <p:cBhvr>
                                        <p:cTn id="25" dur="2000"/>
                                        <p:tgtEl>
                                          <p:spTgt spid="6">
                                            <p:txEl>
                                              <p:pRg st="4" end="4"/>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wheel(1)">
                                      <p:cBhvr>
                                        <p:cTn id="28" dur="2000"/>
                                        <p:tgtEl>
                                          <p:spTgt spid="6">
                                            <p:txEl>
                                              <p:pRg st="5" end="5"/>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heel(1)">
                                      <p:cBhvr>
                                        <p:cTn id="31" dur="2000"/>
                                        <p:tgtEl>
                                          <p:spTgt spid="6">
                                            <p:txEl>
                                              <p:pRg st="6" end="6"/>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wheel(1)">
                                      <p:cBhvr>
                                        <p:cTn id="34"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27381" y="260648"/>
            <a:ext cx="11329259" cy="1143000"/>
          </a:xfrm>
          <a:solidFill>
            <a:schemeClr val="accent1">
              <a:lumMod val="20000"/>
              <a:lumOff val="80000"/>
            </a:schemeClr>
          </a:solidFill>
          <a:ln>
            <a:solidFill>
              <a:srgbClr val="FF0000"/>
            </a:solidFill>
          </a:ln>
        </p:spPr>
        <p:txBody>
          <a:bodyPr/>
          <a:lstStyle/>
          <a:p>
            <a:r>
              <a:rPr lang="en-GB" sz="3200" b="1" dirty="0" smtClean="0"/>
              <a:t> </a:t>
            </a:r>
            <a:r>
              <a:rPr lang="en-GB" sz="3200" b="1" dirty="0" smtClean="0">
                <a:solidFill>
                  <a:schemeClr val="tx2"/>
                </a:solidFill>
                <a:latin typeface="Segoe Print" panose="02000600000000000000" pitchFamily="2" charset="0"/>
              </a:rPr>
              <a:t>Facts and Figures</a:t>
            </a:r>
          </a:p>
        </p:txBody>
      </p:sp>
      <p:sp>
        <p:nvSpPr>
          <p:cNvPr id="7171" name="Content Placeholder 2"/>
          <p:cNvSpPr>
            <a:spLocks noGrp="1"/>
          </p:cNvSpPr>
          <p:nvPr>
            <p:ph idx="1"/>
          </p:nvPr>
        </p:nvSpPr>
        <p:spPr>
          <a:xfrm>
            <a:off x="527382" y="1556792"/>
            <a:ext cx="11329257" cy="4429156"/>
          </a:xfrm>
          <a:ln>
            <a:solidFill>
              <a:srgbClr val="0070C0"/>
            </a:solidFill>
          </a:ln>
        </p:spPr>
        <p:txBody>
          <a:bodyPr/>
          <a:lstStyle/>
          <a:p>
            <a:r>
              <a:rPr lang="en-GB" sz="2400" b="1" dirty="0" smtClean="0">
                <a:solidFill>
                  <a:srgbClr val="C60751"/>
                </a:solidFill>
                <a:latin typeface="Comic Sans MS" panose="030F0702030302020204" pitchFamily="66" charset="0"/>
              </a:rPr>
              <a:t>1 in 10 </a:t>
            </a:r>
            <a:r>
              <a:rPr lang="en-GB" sz="2400" dirty="0" smtClean="0">
                <a:latin typeface="Comic Sans MS" panose="030F0702030302020204" pitchFamily="66" charset="0"/>
              </a:rPr>
              <a:t>young people aged 5 – 16 suffer from a diagnosable mental health disorder. </a:t>
            </a:r>
          </a:p>
          <a:p>
            <a:r>
              <a:rPr lang="en-GB" sz="2400" dirty="0" smtClean="0">
                <a:latin typeface="Comic Sans MS" panose="030F0702030302020204" pitchFamily="66" charset="0"/>
              </a:rPr>
              <a:t>Young people suffering from anxiety in childhood are </a:t>
            </a:r>
            <a:r>
              <a:rPr lang="en-GB" sz="2400" b="1" dirty="0" smtClean="0">
                <a:solidFill>
                  <a:srgbClr val="C60751"/>
                </a:solidFill>
                <a:latin typeface="Comic Sans MS" panose="030F0702030302020204" pitchFamily="66" charset="0"/>
              </a:rPr>
              <a:t>3.5 times more likely</a:t>
            </a:r>
            <a:r>
              <a:rPr lang="en-GB" sz="2400" b="1" dirty="0" smtClean="0">
                <a:solidFill>
                  <a:srgbClr val="C00000"/>
                </a:solidFill>
                <a:latin typeface="Comic Sans MS" panose="030F0702030302020204" pitchFamily="66" charset="0"/>
              </a:rPr>
              <a:t> </a:t>
            </a:r>
            <a:r>
              <a:rPr lang="en-GB" sz="2400" dirty="0" smtClean="0">
                <a:latin typeface="Comic Sans MS" panose="030F0702030302020204" pitchFamily="66" charset="0"/>
              </a:rPr>
              <a:t>than others to suffer depression or anxiety in adulthood.</a:t>
            </a:r>
          </a:p>
          <a:p>
            <a:pPr>
              <a:buClr>
                <a:srgbClr val="0070C0"/>
              </a:buClr>
            </a:pPr>
            <a:r>
              <a:rPr lang="en-US" sz="2400" b="1" dirty="0" smtClean="0">
                <a:solidFill>
                  <a:srgbClr val="C60751"/>
                </a:solidFill>
                <a:latin typeface="Comic Sans MS" panose="030F0702030302020204" pitchFamily="66" charset="0"/>
              </a:rPr>
              <a:t>Refugee and asylum-seeking young people </a:t>
            </a:r>
            <a:r>
              <a:rPr lang="en-US" sz="2400" dirty="0" smtClean="0">
                <a:latin typeface="Comic Sans MS" panose="030F0702030302020204" pitchFamily="66" charset="0"/>
              </a:rPr>
              <a:t>have more risk factors for poor mental health than other children. </a:t>
            </a:r>
          </a:p>
          <a:p>
            <a:pPr>
              <a:buClr>
                <a:srgbClr val="0070C0"/>
              </a:buClr>
            </a:pPr>
            <a:r>
              <a:rPr lang="en-US" sz="2400" dirty="0" smtClean="0">
                <a:latin typeface="Comic Sans MS" panose="030F0702030302020204" pitchFamily="66" charset="0"/>
              </a:rPr>
              <a:t>The majority of people </a:t>
            </a:r>
            <a:r>
              <a:rPr lang="en-US" sz="2400" b="1" dirty="0" smtClean="0">
                <a:solidFill>
                  <a:srgbClr val="C60751"/>
                </a:solidFill>
                <a:latin typeface="Comic Sans MS" panose="030F0702030302020204" pitchFamily="66" charset="0"/>
              </a:rPr>
              <a:t>recover from mental health problems</a:t>
            </a:r>
            <a:r>
              <a:rPr lang="en-US" sz="2400" dirty="0" smtClean="0">
                <a:latin typeface="Comic Sans MS" panose="030F0702030302020204" pitchFamily="66" charset="0"/>
              </a:rPr>
              <a:t>, especially if they’ve sought help early</a:t>
            </a:r>
          </a:p>
          <a:p>
            <a:endParaRPr lang="en-GB" sz="2400" dirty="0" smtClean="0"/>
          </a:p>
        </p:txBody>
      </p:sp>
      <p:sp>
        <p:nvSpPr>
          <p:cNvPr id="5" name="TextBox 4"/>
          <p:cNvSpPr txBox="1"/>
          <p:nvPr/>
        </p:nvSpPr>
        <p:spPr>
          <a:xfrm>
            <a:off x="285709" y="6120490"/>
            <a:ext cx="10001320" cy="523220"/>
          </a:xfrm>
          <a:prstGeom prst="rect">
            <a:avLst/>
          </a:prstGeom>
          <a:noFill/>
        </p:spPr>
        <p:txBody>
          <a:bodyPr wrap="square" rtlCol="0">
            <a:spAutoFit/>
          </a:bodyPr>
          <a:lstStyle/>
          <a:p>
            <a:r>
              <a:rPr lang="en-US" sz="1400" dirty="0" smtClean="0"/>
              <a:t>*ONS 2004</a:t>
            </a:r>
          </a:p>
          <a:p>
            <a:r>
              <a:rPr lang="en-US" sz="1400" dirty="0" smtClean="0"/>
              <a:t>**S</a:t>
            </a:r>
            <a:r>
              <a:rPr lang="en-GB" sz="1400" i="1" dirty="0" smtClean="0"/>
              <a:t>heffield CAMHS Partnership Strategy Summary Document, 2007-2010</a:t>
            </a:r>
            <a:endParaRPr lang="en-GB" sz="1400" dirty="0"/>
          </a:p>
        </p:txBody>
      </p:sp>
    </p:spTree>
    <p:extLst>
      <p:ext uri="{BB962C8B-B14F-4D97-AF65-F5344CB8AC3E}">
        <p14:creationId xmlns:p14="http://schemas.microsoft.com/office/powerpoint/2010/main" val="278300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3392" y="357174"/>
            <a:ext cx="10849205" cy="1143000"/>
          </a:xfrm>
          <a:solidFill>
            <a:schemeClr val="accent1">
              <a:lumMod val="20000"/>
              <a:lumOff val="80000"/>
            </a:schemeClr>
          </a:solidFill>
          <a:ln>
            <a:solidFill>
              <a:srgbClr val="FF0000"/>
            </a:solidFill>
          </a:ln>
        </p:spPr>
        <p:txBody>
          <a:bodyPr/>
          <a:lstStyle/>
          <a:p>
            <a:r>
              <a:rPr lang="en-GB" sz="3200" b="1" dirty="0" smtClean="0"/>
              <a:t> </a:t>
            </a:r>
            <a:r>
              <a:rPr lang="en-GB" sz="3200" b="1" dirty="0" smtClean="0">
                <a:solidFill>
                  <a:schemeClr val="tx2"/>
                </a:solidFill>
                <a:latin typeface="Segoe Print" panose="02000600000000000000" pitchFamily="2" charset="0"/>
              </a:rPr>
              <a:t>Why do people develop mental health problems?</a:t>
            </a:r>
          </a:p>
        </p:txBody>
      </p:sp>
      <p:sp>
        <p:nvSpPr>
          <p:cNvPr id="12291" name="Content Placeholder 2"/>
          <p:cNvSpPr>
            <a:spLocks noGrp="1"/>
          </p:cNvSpPr>
          <p:nvPr>
            <p:ph idx="1"/>
          </p:nvPr>
        </p:nvSpPr>
        <p:spPr>
          <a:ln>
            <a:solidFill>
              <a:srgbClr val="0070C0"/>
            </a:solidFill>
          </a:ln>
        </p:spPr>
        <p:txBody>
          <a:bodyPr/>
          <a:lstStyle/>
          <a:p>
            <a:r>
              <a:rPr lang="en-GB" sz="2800" dirty="0" smtClean="0">
                <a:latin typeface="Comic Sans MS" panose="030F0702030302020204" pitchFamily="66" charset="0"/>
              </a:rPr>
              <a:t>Some people feel it is a chemical imbalance</a:t>
            </a:r>
          </a:p>
          <a:p>
            <a:r>
              <a:rPr lang="en-GB" sz="2800" dirty="0" smtClean="0">
                <a:latin typeface="Comic Sans MS" panose="030F0702030302020204" pitchFamily="66" charset="0"/>
              </a:rPr>
              <a:t>Some feel it is all about trauma (everyone has a personal story of trauma, abuse, grief, separation loss etc)</a:t>
            </a:r>
          </a:p>
          <a:p>
            <a:r>
              <a:rPr lang="en-GB" sz="2800" dirty="0" smtClean="0">
                <a:latin typeface="Comic Sans MS" panose="030F0702030302020204" pitchFamily="66" charset="0"/>
              </a:rPr>
              <a:t>Some feel it is about deprivation</a:t>
            </a:r>
          </a:p>
          <a:p>
            <a:r>
              <a:rPr lang="en-GB" sz="2800" dirty="0" smtClean="0">
                <a:latin typeface="Comic Sans MS" panose="030F0702030302020204" pitchFamily="66" charset="0"/>
              </a:rPr>
              <a:t>There are a lot of views but it is important that the individual’s own view is listened to, considered important and respected</a:t>
            </a:r>
          </a:p>
          <a:p>
            <a:r>
              <a:rPr lang="en-GB" sz="2800" dirty="0" smtClean="0">
                <a:latin typeface="Comic Sans MS" panose="030F0702030302020204" pitchFamily="66" charset="0"/>
              </a:rPr>
              <a:t>There is no one answer</a:t>
            </a:r>
          </a:p>
          <a:p>
            <a:pPr>
              <a:buNone/>
            </a:pPr>
            <a:endParaRPr lang="en-GB" sz="2800" dirty="0" smtClean="0"/>
          </a:p>
        </p:txBody>
      </p:sp>
    </p:spTree>
    <p:extLst>
      <p:ext uri="{BB962C8B-B14F-4D97-AF65-F5344CB8AC3E}">
        <p14:creationId xmlns:p14="http://schemas.microsoft.com/office/powerpoint/2010/main" val="298523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19403" y="142876"/>
            <a:ext cx="10945216" cy="1000125"/>
          </a:xfrm>
          <a:solidFill>
            <a:schemeClr val="accent5">
              <a:lumMod val="20000"/>
              <a:lumOff val="80000"/>
            </a:schemeClr>
          </a:solidFill>
          <a:ln>
            <a:solidFill>
              <a:srgbClr val="FF0000"/>
            </a:solidFill>
          </a:ln>
        </p:spPr>
        <p:txBody>
          <a:bodyPr/>
          <a:lstStyle/>
          <a:p>
            <a:r>
              <a:rPr lang="en-GB" sz="3200" b="1" dirty="0" smtClean="0"/>
              <a:t> </a:t>
            </a:r>
            <a:r>
              <a:rPr lang="en-GB" sz="3200" b="1" dirty="0" smtClean="0">
                <a:solidFill>
                  <a:schemeClr val="tx2"/>
                </a:solidFill>
                <a:latin typeface="Segoe Print" panose="02000600000000000000" pitchFamily="2" charset="0"/>
              </a:rPr>
              <a:t>Some types of mental health problems</a:t>
            </a:r>
          </a:p>
        </p:txBody>
      </p:sp>
      <p:sp>
        <p:nvSpPr>
          <p:cNvPr id="11267" name="Content Placeholder 2"/>
          <p:cNvSpPr>
            <a:spLocks noGrp="1"/>
          </p:cNvSpPr>
          <p:nvPr>
            <p:ph idx="1"/>
          </p:nvPr>
        </p:nvSpPr>
        <p:spPr>
          <a:xfrm>
            <a:off x="623392" y="1556792"/>
            <a:ext cx="10972800" cy="4392488"/>
          </a:xfrm>
          <a:ln>
            <a:solidFill>
              <a:srgbClr val="002060"/>
            </a:solidFill>
          </a:ln>
        </p:spPr>
        <p:txBody>
          <a:bodyPr/>
          <a:lstStyle/>
          <a:p>
            <a:r>
              <a:rPr lang="en-GB" sz="2400" b="1" dirty="0" smtClean="0">
                <a:solidFill>
                  <a:srgbClr val="C60751"/>
                </a:solidFill>
                <a:latin typeface="Comic Sans MS" panose="030F0702030302020204" pitchFamily="66" charset="0"/>
              </a:rPr>
              <a:t>Depression</a:t>
            </a:r>
            <a:r>
              <a:rPr lang="en-GB" sz="2400" b="1" dirty="0" smtClean="0">
                <a:solidFill>
                  <a:srgbClr val="C00000"/>
                </a:solidFill>
                <a:latin typeface="Comic Sans MS" panose="030F0702030302020204" pitchFamily="66" charset="0"/>
              </a:rPr>
              <a:t> </a:t>
            </a:r>
            <a:r>
              <a:rPr lang="en-GB" sz="2400" dirty="0" smtClean="0">
                <a:latin typeface="Comic Sans MS" panose="030F0702030302020204" pitchFamily="66" charset="0"/>
              </a:rPr>
              <a:t>– low mood, hopelessness, loss of energy</a:t>
            </a:r>
          </a:p>
          <a:p>
            <a:r>
              <a:rPr lang="en-GB" sz="2400" b="1" dirty="0" smtClean="0">
                <a:solidFill>
                  <a:srgbClr val="C60751"/>
                </a:solidFill>
                <a:latin typeface="Comic Sans MS" panose="030F0702030302020204" pitchFamily="66" charset="0"/>
              </a:rPr>
              <a:t>Anxiety disorders </a:t>
            </a:r>
            <a:r>
              <a:rPr lang="en-GB" sz="2400" dirty="0" smtClean="0">
                <a:latin typeface="Comic Sans MS" panose="030F0702030302020204" pitchFamily="66" charset="0"/>
              </a:rPr>
              <a:t>– sense of worry, panic, dread on a level that has a negative impact on the person’s life</a:t>
            </a:r>
          </a:p>
          <a:p>
            <a:r>
              <a:rPr lang="en-GB" sz="2400" b="1" dirty="0" smtClean="0">
                <a:solidFill>
                  <a:srgbClr val="C60751"/>
                </a:solidFill>
                <a:latin typeface="Comic Sans MS" panose="030F0702030302020204" pitchFamily="66" charset="0"/>
              </a:rPr>
              <a:t>Eating disorders </a:t>
            </a:r>
            <a:r>
              <a:rPr lang="en-GB" sz="2400" dirty="0" smtClean="0">
                <a:latin typeface="Comic Sans MS" panose="030F0702030302020204" pitchFamily="66" charset="0"/>
              </a:rPr>
              <a:t>– sometimes distorted view of body shape and weight – not just about dieting.  Often low self esteem or control.</a:t>
            </a:r>
          </a:p>
          <a:p>
            <a:r>
              <a:rPr lang="en-GB" sz="2400" b="1" dirty="0" smtClean="0">
                <a:solidFill>
                  <a:srgbClr val="C60751"/>
                </a:solidFill>
                <a:latin typeface="Comic Sans MS" panose="030F0702030302020204" pitchFamily="66" charset="0"/>
              </a:rPr>
              <a:t>Self harm </a:t>
            </a:r>
            <a:r>
              <a:rPr lang="en-GB" sz="2400" dirty="0" smtClean="0">
                <a:latin typeface="Comic Sans MS" panose="030F0702030302020204" pitchFamily="66" charset="0"/>
              </a:rPr>
              <a:t>– often a way of coping with emotional difficulties.</a:t>
            </a:r>
          </a:p>
          <a:p>
            <a:r>
              <a:rPr lang="en-GB" sz="2400" b="1" dirty="0" smtClean="0">
                <a:solidFill>
                  <a:srgbClr val="C60751"/>
                </a:solidFill>
                <a:latin typeface="Comic Sans MS" panose="030F0702030302020204" pitchFamily="66" charset="0"/>
              </a:rPr>
              <a:t>Psychosis</a:t>
            </a:r>
            <a:r>
              <a:rPr lang="en-GB" sz="2400" dirty="0" smtClean="0">
                <a:latin typeface="Comic Sans MS" panose="030F0702030302020204" pitchFamily="66" charset="0"/>
              </a:rPr>
              <a:t> – change of reality.  Sometimes hearing voices and seeing things that others don’t see / hear.   May feel paranoid</a:t>
            </a:r>
            <a:r>
              <a:rPr lang="en-GB" sz="2400" dirty="0" smtClean="0"/>
              <a:t>.</a:t>
            </a:r>
          </a:p>
          <a:p>
            <a:pPr>
              <a:buFont typeface="Arial" charset="0"/>
              <a:buNone/>
            </a:pPr>
            <a:endParaRPr lang="en-GB" sz="1600" dirty="0" smtClean="0"/>
          </a:p>
          <a:p>
            <a:pPr>
              <a:buFont typeface="Arial" charset="0"/>
              <a:buNone/>
            </a:pPr>
            <a:endParaRPr lang="en-GB" sz="1600" dirty="0" smtClean="0"/>
          </a:p>
          <a:p>
            <a:pPr>
              <a:buFont typeface="Arial" charset="0"/>
              <a:buNone/>
            </a:pPr>
            <a:endParaRPr lang="en-GB" sz="1600" dirty="0" smtClean="0"/>
          </a:p>
          <a:p>
            <a:pPr>
              <a:buFont typeface="Arial" charset="0"/>
              <a:buNone/>
            </a:pPr>
            <a:r>
              <a:rPr lang="en-GB" sz="1600" dirty="0" smtClean="0"/>
              <a:t>For more information:   </a:t>
            </a:r>
            <a:r>
              <a:rPr lang="en-GB" sz="1600" dirty="0" smtClean="0">
                <a:hlinkClick r:id="rId3"/>
              </a:rPr>
              <a:t>www.rethink.org</a:t>
            </a:r>
            <a:r>
              <a:rPr lang="en-GB" sz="1600" dirty="0" smtClean="0"/>
              <a:t>     </a:t>
            </a:r>
            <a:r>
              <a:rPr lang="en-GB" sz="1600" dirty="0" smtClean="0">
                <a:hlinkClick r:id="rId4"/>
              </a:rPr>
              <a:t>www.mind.org</a:t>
            </a:r>
            <a:r>
              <a:rPr lang="en-GB" sz="1600" dirty="0" smtClean="0"/>
              <a:t>       </a:t>
            </a:r>
            <a:r>
              <a:rPr lang="en-GB" sz="1600" dirty="0" smtClean="0">
                <a:hlinkClick r:id="rId5"/>
              </a:rPr>
              <a:t>www.seemescotland.org</a:t>
            </a:r>
            <a:endParaRPr lang="en-GB" sz="1600" dirty="0" smtClean="0"/>
          </a:p>
          <a:p>
            <a:pPr>
              <a:buFont typeface="Arial" charset="0"/>
              <a:buNone/>
            </a:pPr>
            <a:endParaRPr lang="en-GB" sz="2400" dirty="0" smtClean="0"/>
          </a:p>
          <a:p>
            <a:pPr>
              <a:buFont typeface="Arial" charset="0"/>
              <a:buNone/>
            </a:pPr>
            <a:endParaRPr lang="en-GB" sz="2400" b="1" dirty="0" smtClean="0"/>
          </a:p>
        </p:txBody>
      </p:sp>
    </p:spTree>
    <p:extLst>
      <p:ext uri="{BB962C8B-B14F-4D97-AF65-F5344CB8AC3E}">
        <p14:creationId xmlns:p14="http://schemas.microsoft.com/office/powerpoint/2010/main" val="252889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ircle(in)">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heel(1)">
                                      <p:cBhvr>
                                        <p:cTn id="12" dur="20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down)">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wheel(1)">
                                      <p:cBhvr>
                                        <p:cTn id="22" dur="20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arn(inVertical)">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a:ln>
            <a:solidFill>
              <a:srgbClr val="FF0000"/>
            </a:solidFill>
          </a:ln>
        </p:spPr>
        <p:txBody>
          <a:bodyPr/>
          <a:lstStyle/>
          <a:p>
            <a:r>
              <a:rPr lang="en-GB" b="1" dirty="0" smtClean="0">
                <a:solidFill>
                  <a:schemeClr val="tx2"/>
                </a:solidFill>
                <a:latin typeface="Segoe Print" panose="02000600000000000000" pitchFamily="2" charset="0"/>
              </a:rPr>
              <a:t>True or False?</a:t>
            </a:r>
            <a:endParaRPr lang="en-GB" b="1" dirty="0">
              <a:solidFill>
                <a:schemeClr val="tx2"/>
              </a:solidFill>
              <a:latin typeface="Segoe Print" panose="02000600000000000000" pitchFamily="2" charset="0"/>
            </a:endParaRPr>
          </a:p>
        </p:txBody>
      </p:sp>
      <p:sp>
        <p:nvSpPr>
          <p:cNvPr id="3" name="Content Placeholder 2"/>
          <p:cNvSpPr>
            <a:spLocks noGrp="1"/>
          </p:cNvSpPr>
          <p:nvPr>
            <p:ph idx="1"/>
          </p:nvPr>
        </p:nvSpPr>
        <p:spPr>
          <a:ln>
            <a:solidFill>
              <a:srgbClr val="002060"/>
            </a:solidFill>
          </a:ln>
        </p:spPr>
        <p:txBody>
          <a:bodyPr/>
          <a:lstStyle/>
          <a:p>
            <a:r>
              <a:rPr lang="en-GB" sz="2800" dirty="0" smtClean="0">
                <a:latin typeface="Comic Sans MS" panose="030F0702030302020204" pitchFamily="66" charset="0"/>
              </a:rPr>
              <a:t>Write down T or F in your exercise book</a:t>
            </a:r>
          </a:p>
          <a:p>
            <a:r>
              <a:rPr lang="en-GB" sz="2800" dirty="0" smtClean="0">
                <a:latin typeface="Comic Sans MS" panose="030F0702030302020204" pitchFamily="66" charset="0"/>
              </a:rPr>
              <a:t>1) Anyone can have a mental health problem</a:t>
            </a:r>
          </a:p>
          <a:p>
            <a:r>
              <a:rPr lang="en-GB" sz="2800" dirty="0" smtClean="0">
                <a:latin typeface="Comic Sans MS" panose="030F0702030302020204" pitchFamily="66" charset="0"/>
              </a:rPr>
              <a:t>2) Mental health problems are rare</a:t>
            </a:r>
          </a:p>
          <a:p>
            <a:r>
              <a:rPr lang="en-GB" sz="2800" dirty="0" smtClean="0">
                <a:latin typeface="Comic Sans MS" panose="030F0702030302020204" pitchFamily="66" charset="0"/>
              </a:rPr>
              <a:t>3) There are ways you can help yourself feel better if you feel bad</a:t>
            </a:r>
          </a:p>
          <a:p>
            <a:r>
              <a:rPr lang="en-GB" sz="2800" dirty="0" smtClean="0">
                <a:latin typeface="Comic Sans MS" panose="030F0702030302020204" pitchFamily="66" charset="0"/>
              </a:rPr>
              <a:t>4) People with mental health problems are different from other people</a:t>
            </a:r>
          </a:p>
          <a:p>
            <a:r>
              <a:rPr lang="en-GB" sz="2800" dirty="0" smtClean="0">
                <a:latin typeface="Comic Sans MS" panose="030F0702030302020204" pitchFamily="66" charset="0"/>
              </a:rPr>
              <a:t>5) It is best not to talk to someone with a metal health problem</a:t>
            </a:r>
            <a:endParaRPr lang="en-GB" sz="2800" dirty="0">
              <a:latin typeface="Comic Sans MS" panose="030F0702030302020204" pitchFamily="66" charset="0"/>
            </a:endParaRPr>
          </a:p>
        </p:txBody>
      </p:sp>
    </p:spTree>
    <p:extLst>
      <p:ext uri="{BB962C8B-B14F-4D97-AF65-F5344CB8AC3E}">
        <p14:creationId xmlns:p14="http://schemas.microsoft.com/office/powerpoint/2010/main" val="4528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a:ln>
            <a:solidFill>
              <a:srgbClr val="FF0000"/>
            </a:solidFill>
          </a:ln>
        </p:spPr>
        <p:txBody>
          <a:bodyPr/>
          <a:lstStyle/>
          <a:p>
            <a:r>
              <a:rPr lang="en-GB" b="1" dirty="0" smtClean="0">
                <a:solidFill>
                  <a:schemeClr val="tx2"/>
                </a:solidFill>
                <a:latin typeface="Segoe Print" panose="02000600000000000000" pitchFamily="2" charset="0"/>
              </a:rPr>
              <a:t>True or false?</a:t>
            </a:r>
            <a:endParaRPr lang="en-GB" b="1" dirty="0">
              <a:solidFill>
                <a:schemeClr val="tx2"/>
              </a:solidFill>
              <a:latin typeface="Segoe Print" panose="02000600000000000000" pitchFamily="2" charset="0"/>
            </a:endParaRPr>
          </a:p>
        </p:txBody>
      </p:sp>
      <p:sp>
        <p:nvSpPr>
          <p:cNvPr id="3" name="Content Placeholder 2"/>
          <p:cNvSpPr>
            <a:spLocks noGrp="1"/>
          </p:cNvSpPr>
          <p:nvPr>
            <p:ph idx="1"/>
          </p:nvPr>
        </p:nvSpPr>
        <p:spPr>
          <a:ln>
            <a:solidFill>
              <a:srgbClr val="002060"/>
            </a:solidFill>
          </a:ln>
        </p:spPr>
        <p:txBody>
          <a:bodyPr/>
          <a:lstStyle/>
          <a:p>
            <a:r>
              <a:rPr lang="en-GB" dirty="0" smtClean="0">
                <a:latin typeface="Comic Sans MS" panose="030F0702030302020204" pitchFamily="66" charset="0"/>
              </a:rPr>
              <a:t>6) One in four people will ask for help with a mental health </a:t>
            </a:r>
          </a:p>
          <a:p>
            <a:r>
              <a:rPr lang="en-GB" dirty="0" smtClean="0">
                <a:latin typeface="Comic Sans MS" panose="030F0702030302020204" pitchFamily="66" charset="0"/>
              </a:rPr>
              <a:t>7) You can recover from a mental health problem like bipolar disorder</a:t>
            </a:r>
          </a:p>
          <a:p>
            <a:r>
              <a:rPr lang="en-GB" dirty="0" smtClean="0">
                <a:latin typeface="Comic Sans MS" panose="030F0702030302020204" pitchFamily="66" charset="0"/>
              </a:rPr>
              <a:t>8) Someone who has a mental health problem can’t go to work</a:t>
            </a:r>
          </a:p>
          <a:p>
            <a:r>
              <a:rPr lang="en-GB" dirty="0" smtClean="0">
                <a:latin typeface="Comic Sans MS" panose="030F0702030302020204" pitchFamily="66" charset="0"/>
              </a:rPr>
              <a:t>9) People with mental health problems can overcome their difficulties.</a:t>
            </a:r>
            <a:endParaRPr lang="en-GB" dirty="0">
              <a:latin typeface="Comic Sans MS" panose="030F0702030302020204" pitchFamily="66" charset="0"/>
            </a:endParaRPr>
          </a:p>
        </p:txBody>
      </p:sp>
    </p:spTree>
    <p:extLst>
      <p:ext uri="{BB962C8B-B14F-4D97-AF65-F5344CB8AC3E}">
        <p14:creationId xmlns:p14="http://schemas.microsoft.com/office/powerpoint/2010/main" val="51363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 at present</a:t>
            </a:r>
            <a:endParaRPr lang="en-GB" dirty="0"/>
          </a:p>
        </p:txBody>
      </p:sp>
      <p:sp>
        <p:nvSpPr>
          <p:cNvPr id="3" name="Content Placeholder 2"/>
          <p:cNvSpPr>
            <a:spLocks noGrp="1"/>
          </p:cNvSpPr>
          <p:nvPr>
            <p:ph sz="quarter" idx="1"/>
          </p:nvPr>
        </p:nvSpPr>
        <p:spPr/>
        <p:txBody>
          <a:bodyPr>
            <a:normAutofit fontScale="70000" lnSpcReduction="20000"/>
          </a:bodyPr>
          <a:lstStyle/>
          <a:p>
            <a:r>
              <a:rPr lang="en-GB" dirty="0"/>
              <a:t>PSHE programmes of study in both main school and Sixth Form</a:t>
            </a:r>
          </a:p>
          <a:p>
            <a:pPr lvl="1"/>
            <a:r>
              <a:rPr lang="en-GB" dirty="0"/>
              <a:t>Spiritual, Moral, Ethical, Social (SMSC) issues and promoting British Values</a:t>
            </a:r>
          </a:p>
          <a:p>
            <a:r>
              <a:rPr lang="en-GB" dirty="0"/>
              <a:t>‘Thought for the day’</a:t>
            </a:r>
          </a:p>
          <a:p>
            <a:r>
              <a:rPr lang="en-GB" dirty="0"/>
              <a:t>PCSO workshops on </a:t>
            </a:r>
            <a:r>
              <a:rPr lang="en-GB" dirty="0" smtClean="0"/>
              <a:t>internet security, grooming </a:t>
            </a:r>
            <a:r>
              <a:rPr lang="en-GB" dirty="0"/>
              <a:t>and radicalisation (KS4)</a:t>
            </a:r>
          </a:p>
          <a:p>
            <a:r>
              <a:rPr lang="en-GB" dirty="0" smtClean="0"/>
              <a:t>Home Office approved WRAP trainer based in school</a:t>
            </a:r>
          </a:p>
          <a:p>
            <a:r>
              <a:rPr lang="en-GB" dirty="0" smtClean="0"/>
              <a:t>Tapestry theatre-in-education workshops for Year 9 groups</a:t>
            </a:r>
          </a:p>
          <a:p>
            <a:r>
              <a:rPr lang="en-GB" dirty="0" smtClean="0"/>
              <a:t>‘Building resilience through effective dialogue’ workshops (Year 12)</a:t>
            </a:r>
          </a:p>
          <a:p>
            <a:pPr lvl="1" fontAlgn="base"/>
            <a:r>
              <a:rPr lang="en-GB" dirty="0" smtClean="0"/>
              <a:t>understand </a:t>
            </a:r>
            <a:r>
              <a:rPr lang="en-GB" dirty="0"/>
              <a:t>what resilience means</a:t>
            </a:r>
            <a:r>
              <a:rPr lang="en-GB" dirty="0" smtClean="0"/>
              <a:t>.</a:t>
            </a:r>
            <a:endParaRPr lang="en-US" dirty="0"/>
          </a:p>
          <a:p>
            <a:pPr lvl="1" fontAlgn="base"/>
            <a:r>
              <a:rPr lang="en-GB" dirty="0" smtClean="0"/>
              <a:t>understand how debate </a:t>
            </a:r>
            <a:r>
              <a:rPr lang="en-GB" dirty="0"/>
              <a:t>and discussion </a:t>
            </a:r>
            <a:r>
              <a:rPr lang="en-GB" dirty="0" smtClean="0"/>
              <a:t>can be used to build </a:t>
            </a:r>
            <a:r>
              <a:rPr lang="en-GB" dirty="0"/>
              <a:t>resilience around safeguarding issues</a:t>
            </a:r>
            <a:r>
              <a:rPr lang="en-GB" dirty="0" smtClean="0"/>
              <a:t>.</a:t>
            </a:r>
            <a:endParaRPr lang="en-US" dirty="0" smtClean="0"/>
          </a:p>
          <a:p>
            <a:pPr lvl="1" fontAlgn="base"/>
            <a:r>
              <a:rPr lang="en-GB" dirty="0" smtClean="0"/>
              <a:t>identify what can be done and the support/guidance available for </a:t>
            </a:r>
            <a:r>
              <a:rPr lang="en-GB" dirty="0"/>
              <a:t>dealing with issues </a:t>
            </a:r>
            <a:r>
              <a:rPr lang="en-GB" dirty="0" smtClean="0"/>
              <a:t>impact </a:t>
            </a:r>
            <a:r>
              <a:rPr lang="en-GB" dirty="0"/>
              <a:t>on </a:t>
            </a:r>
            <a:r>
              <a:rPr lang="en-GB" dirty="0" smtClean="0"/>
              <a:t>personal well-being</a:t>
            </a:r>
          </a:p>
          <a:p>
            <a:r>
              <a:rPr lang="en-GB" dirty="0" smtClean="0">
                <a:effectLst/>
              </a:rPr>
              <a:t>Women Against Radicalisation Network (WARN) presentation on issues that lead to radicalisation (Year 13)</a:t>
            </a:r>
          </a:p>
          <a:p>
            <a:endParaRPr lang="en-GB" dirty="0" smtClean="0"/>
          </a:p>
        </p:txBody>
      </p:sp>
    </p:spTree>
    <p:extLst>
      <p:ext uri="{BB962C8B-B14F-4D97-AF65-F5344CB8AC3E}">
        <p14:creationId xmlns:p14="http://schemas.microsoft.com/office/powerpoint/2010/main" val="2360109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a:ln>
            <a:solidFill>
              <a:srgbClr val="FF0000"/>
            </a:solidFill>
          </a:ln>
        </p:spPr>
        <p:txBody>
          <a:bodyPr/>
          <a:lstStyle/>
          <a:p>
            <a:r>
              <a:rPr lang="en-GB" b="1" dirty="0" smtClean="0">
                <a:solidFill>
                  <a:schemeClr val="tx2"/>
                </a:solidFill>
                <a:latin typeface="Segoe Print" panose="02000600000000000000" pitchFamily="2" charset="0"/>
              </a:rPr>
              <a:t>True or False? Answers</a:t>
            </a:r>
            <a:endParaRPr lang="en-GB" b="1" dirty="0">
              <a:solidFill>
                <a:schemeClr val="tx2"/>
              </a:solidFill>
              <a:latin typeface="Segoe Print" panose="02000600000000000000" pitchFamily="2" charset="0"/>
            </a:endParaRPr>
          </a:p>
        </p:txBody>
      </p:sp>
      <p:sp>
        <p:nvSpPr>
          <p:cNvPr id="3" name="Content Placeholder 2"/>
          <p:cNvSpPr>
            <a:spLocks noGrp="1"/>
          </p:cNvSpPr>
          <p:nvPr>
            <p:ph idx="1"/>
          </p:nvPr>
        </p:nvSpPr>
        <p:spPr>
          <a:ln>
            <a:solidFill>
              <a:srgbClr val="002060"/>
            </a:solidFill>
          </a:ln>
        </p:spPr>
        <p:txBody>
          <a:bodyPr/>
          <a:lstStyle/>
          <a:p>
            <a:r>
              <a:rPr lang="en-GB" sz="2000" dirty="0" smtClean="0">
                <a:latin typeface="Comic Sans MS" panose="030F0702030302020204" pitchFamily="66" charset="0"/>
              </a:rPr>
              <a:t>1) Anyone can have a mental health problem  </a:t>
            </a:r>
          </a:p>
          <a:p>
            <a:r>
              <a:rPr lang="en-GB" sz="2000" dirty="0" smtClean="0">
                <a:latin typeface="Comic Sans MS" panose="030F0702030302020204" pitchFamily="66" charset="0"/>
              </a:rPr>
              <a:t>True</a:t>
            </a:r>
          </a:p>
          <a:p>
            <a:r>
              <a:rPr lang="en-GB" sz="2000" dirty="0" smtClean="0">
                <a:latin typeface="Comic Sans MS" panose="030F0702030302020204" pitchFamily="66" charset="0"/>
              </a:rPr>
              <a:t>2) Mental health problems are rare</a:t>
            </a:r>
          </a:p>
          <a:p>
            <a:r>
              <a:rPr lang="en-GB" sz="2000" dirty="0" smtClean="0">
                <a:latin typeface="Comic Sans MS" panose="030F0702030302020204" pitchFamily="66" charset="0"/>
              </a:rPr>
              <a:t>False</a:t>
            </a:r>
          </a:p>
          <a:p>
            <a:r>
              <a:rPr lang="en-GB" sz="2000" dirty="0" smtClean="0">
                <a:latin typeface="Comic Sans MS" panose="030F0702030302020204" pitchFamily="66" charset="0"/>
              </a:rPr>
              <a:t>3) There are ways you can help yourself feel better if you feel bad</a:t>
            </a:r>
          </a:p>
          <a:p>
            <a:r>
              <a:rPr lang="en-GB" sz="2000" dirty="0" smtClean="0">
                <a:latin typeface="Comic Sans MS" panose="030F0702030302020204" pitchFamily="66" charset="0"/>
              </a:rPr>
              <a:t>True</a:t>
            </a:r>
          </a:p>
          <a:p>
            <a:r>
              <a:rPr lang="en-GB" sz="2000" dirty="0" smtClean="0">
                <a:latin typeface="Comic Sans MS" panose="030F0702030302020204" pitchFamily="66" charset="0"/>
              </a:rPr>
              <a:t>4) People with mental health problems are different from other people</a:t>
            </a:r>
          </a:p>
          <a:p>
            <a:r>
              <a:rPr lang="en-GB" sz="2000" dirty="0" smtClean="0">
                <a:latin typeface="Comic Sans MS" panose="030F0702030302020204" pitchFamily="66" charset="0"/>
              </a:rPr>
              <a:t>False</a:t>
            </a:r>
          </a:p>
          <a:p>
            <a:r>
              <a:rPr lang="en-GB" sz="2000" dirty="0" smtClean="0">
                <a:latin typeface="Comic Sans MS" panose="030F0702030302020204" pitchFamily="66" charset="0"/>
              </a:rPr>
              <a:t>5) It is best not to talk to someone with a metal health problem</a:t>
            </a:r>
          </a:p>
          <a:p>
            <a:r>
              <a:rPr lang="en-GB" sz="2000" dirty="0" smtClean="0">
                <a:latin typeface="Comic Sans MS" panose="030F0702030302020204" pitchFamily="66" charset="0"/>
              </a:rPr>
              <a:t>False</a:t>
            </a:r>
            <a:endParaRPr lang="en-GB" sz="2000" dirty="0">
              <a:latin typeface="Comic Sans MS" panose="030F0702030302020204" pitchFamily="66" charset="0"/>
            </a:endParaRPr>
          </a:p>
        </p:txBody>
      </p:sp>
    </p:spTree>
    <p:extLst>
      <p:ext uri="{BB962C8B-B14F-4D97-AF65-F5344CB8AC3E}">
        <p14:creationId xmlns:p14="http://schemas.microsoft.com/office/powerpoint/2010/main" val="64819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a:ln>
            <a:solidFill>
              <a:srgbClr val="FF0000"/>
            </a:solidFill>
          </a:ln>
        </p:spPr>
        <p:txBody>
          <a:bodyPr/>
          <a:lstStyle/>
          <a:p>
            <a:r>
              <a:rPr lang="en-GB" b="1" dirty="0" smtClean="0">
                <a:solidFill>
                  <a:schemeClr val="tx2"/>
                </a:solidFill>
                <a:latin typeface="Segoe Print" panose="02000600000000000000" pitchFamily="2" charset="0"/>
              </a:rPr>
              <a:t>True or false?</a:t>
            </a:r>
            <a:endParaRPr lang="en-GB" b="1" dirty="0">
              <a:solidFill>
                <a:schemeClr val="tx2"/>
              </a:solidFill>
              <a:latin typeface="Segoe Print" panose="02000600000000000000" pitchFamily="2" charset="0"/>
            </a:endParaRPr>
          </a:p>
        </p:txBody>
      </p:sp>
      <p:sp>
        <p:nvSpPr>
          <p:cNvPr id="3" name="Content Placeholder 2"/>
          <p:cNvSpPr>
            <a:spLocks noGrp="1"/>
          </p:cNvSpPr>
          <p:nvPr>
            <p:ph idx="1"/>
          </p:nvPr>
        </p:nvSpPr>
        <p:spPr>
          <a:ln>
            <a:solidFill>
              <a:srgbClr val="002060"/>
            </a:solidFill>
          </a:ln>
        </p:spPr>
        <p:txBody>
          <a:bodyPr/>
          <a:lstStyle/>
          <a:p>
            <a:r>
              <a:rPr lang="en-GB" sz="2200" dirty="0" smtClean="0">
                <a:latin typeface="Comic Sans MS" panose="030F0702030302020204" pitchFamily="66" charset="0"/>
              </a:rPr>
              <a:t>6) One in four people will ask for help with a mental health </a:t>
            </a:r>
          </a:p>
          <a:p>
            <a:r>
              <a:rPr lang="en-GB" sz="2200" dirty="0" smtClean="0">
                <a:latin typeface="Comic Sans MS" panose="030F0702030302020204" pitchFamily="66" charset="0"/>
              </a:rPr>
              <a:t>True</a:t>
            </a:r>
          </a:p>
          <a:p>
            <a:r>
              <a:rPr lang="en-GB" sz="2200" dirty="0" smtClean="0">
                <a:latin typeface="Comic Sans MS" panose="030F0702030302020204" pitchFamily="66" charset="0"/>
              </a:rPr>
              <a:t>7) You can recover from a mental health problem like bipolar disorder</a:t>
            </a:r>
          </a:p>
          <a:p>
            <a:r>
              <a:rPr lang="en-GB" sz="2200" dirty="0" smtClean="0">
                <a:latin typeface="Comic Sans MS" panose="030F0702030302020204" pitchFamily="66" charset="0"/>
              </a:rPr>
              <a:t>True</a:t>
            </a:r>
          </a:p>
          <a:p>
            <a:r>
              <a:rPr lang="en-GB" sz="2200" dirty="0" smtClean="0">
                <a:latin typeface="Comic Sans MS" panose="030F0702030302020204" pitchFamily="66" charset="0"/>
              </a:rPr>
              <a:t>8) Someone who has a mental health problem can’t go to work</a:t>
            </a:r>
          </a:p>
          <a:p>
            <a:r>
              <a:rPr lang="en-GB" sz="2200" dirty="0" smtClean="0">
                <a:latin typeface="Comic Sans MS" panose="030F0702030302020204" pitchFamily="66" charset="0"/>
              </a:rPr>
              <a:t>False</a:t>
            </a:r>
          </a:p>
          <a:p>
            <a:r>
              <a:rPr lang="en-GB" sz="2200" dirty="0" smtClean="0">
                <a:latin typeface="Comic Sans MS" panose="030F0702030302020204" pitchFamily="66" charset="0"/>
              </a:rPr>
              <a:t>9) People with mental health problems can overcome their difficulties.</a:t>
            </a:r>
          </a:p>
          <a:p>
            <a:r>
              <a:rPr lang="en-GB" sz="2200" dirty="0" smtClean="0">
                <a:latin typeface="Comic Sans MS" panose="030F0702030302020204" pitchFamily="66" charset="0"/>
              </a:rPr>
              <a:t>True</a:t>
            </a:r>
            <a:endParaRPr lang="en-GB" sz="2200" dirty="0">
              <a:latin typeface="Comic Sans MS" panose="030F0702030302020204" pitchFamily="66" charset="0"/>
            </a:endParaRPr>
          </a:p>
        </p:txBody>
      </p:sp>
    </p:spTree>
    <p:extLst>
      <p:ext uri="{BB962C8B-B14F-4D97-AF65-F5344CB8AC3E}">
        <p14:creationId xmlns:p14="http://schemas.microsoft.com/office/powerpoint/2010/main" val="219090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heel(1)">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3200" b="1" dirty="0" smtClean="0"/>
              <a:t> Quotes</a:t>
            </a:r>
            <a:endParaRPr lang="en-US" sz="3200" b="1" dirty="0" smtClean="0"/>
          </a:p>
        </p:txBody>
      </p:sp>
      <p:sp>
        <p:nvSpPr>
          <p:cNvPr id="6147" name="Rectangle 3"/>
          <p:cNvSpPr>
            <a:spLocks noGrp="1" noChangeArrowheads="1"/>
          </p:cNvSpPr>
          <p:nvPr>
            <p:ph idx="1"/>
          </p:nvPr>
        </p:nvSpPr>
        <p:spPr>
          <a:xfrm>
            <a:off x="761962" y="857233"/>
            <a:ext cx="10953827" cy="5197493"/>
          </a:xfrm>
        </p:spPr>
        <p:txBody>
          <a:bodyPr/>
          <a:lstStyle/>
          <a:p>
            <a:pPr eaLnBrk="1" hangingPunct="1">
              <a:lnSpc>
                <a:spcPct val="80000"/>
              </a:lnSpc>
              <a:buFont typeface="Arial" charset="0"/>
              <a:buNone/>
            </a:pPr>
            <a:endParaRPr lang="en-GB" sz="2800" dirty="0" smtClean="0">
              <a:solidFill>
                <a:srgbClr val="FF0000"/>
              </a:solidFill>
            </a:endParaRPr>
          </a:p>
          <a:p>
            <a:pPr marL="0" indent="0" eaLnBrk="1" hangingPunct="1">
              <a:lnSpc>
                <a:spcPct val="80000"/>
              </a:lnSpc>
              <a:buNone/>
            </a:pPr>
            <a:r>
              <a:rPr lang="en-GB" sz="2800" dirty="0" smtClean="0"/>
              <a:t>“</a:t>
            </a:r>
            <a:r>
              <a:rPr lang="en-GB" sz="2800" i="1" dirty="0" smtClean="0"/>
              <a:t>Many people make jokes about depression / bi-polar / other disorders and it can make people feel isolated. I was constantly picked on and called ‘</a:t>
            </a:r>
            <a:r>
              <a:rPr lang="en-GB" sz="2800" i="1" dirty="0" err="1" smtClean="0"/>
              <a:t>emo</a:t>
            </a:r>
            <a:r>
              <a:rPr lang="en-GB" sz="2800" i="1" dirty="0" smtClean="0"/>
              <a:t>’ because I was depressed. When people saw scars on my arms everyone made snide comments because they had no understanding.”</a:t>
            </a:r>
          </a:p>
          <a:p>
            <a:pPr eaLnBrk="1" hangingPunct="1">
              <a:lnSpc>
                <a:spcPct val="80000"/>
              </a:lnSpc>
              <a:buNone/>
            </a:pPr>
            <a:endParaRPr lang="en-GB" sz="2800" i="1" dirty="0" smtClean="0"/>
          </a:p>
          <a:p>
            <a:pPr marL="0" indent="0" eaLnBrk="1" hangingPunct="1">
              <a:lnSpc>
                <a:spcPct val="80000"/>
              </a:lnSpc>
              <a:buNone/>
            </a:pPr>
            <a:r>
              <a:rPr lang="en-GB" sz="2800" i="1" dirty="0" smtClean="0"/>
              <a:t>“Young people are afraid to admit to having a mental          health problem through fear</a:t>
            </a:r>
          </a:p>
          <a:p>
            <a:pPr marL="0" indent="0" eaLnBrk="1" hangingPunct="1">
              <a:lnSpc>
                <a:spcPct val="50000"/>
              </a:lnSpc>
              <a:buNone/>
            </a:pPr>
            <a:r>
              <a:rPr lang="en-GB" sz="2800" i="1" dirty="0" smtClean="0"/>
              <a:t> and shame. Many people </a:t>
            </a:r>
          </a:p>
          <a:p>
            <a:pPr marL="0" indent="0" eaLnBrk="1" hangingPunct="1">
              <a:lnSpc>
                <a:spcPct val="50000"/>
              </a:lnSpc>
              <a:buNone/>
            </a:pPr>
            <a:r>
              <a:rPr lang="en-GB" sz="2800" i="1" dirty="0" smtClean="0"/>
              <a:t>end up suffering in silence </a:t>
            </a:r>
          </a:p>
          <a:p>
            <a:pPr marL="0" indent="0" eaLnBrk="1" hangingPunct="1">
              <a:lnSpc>
                <a:spcPct val="50000"/>
              </a:lnSpc>
              <a:buNone/>
            </a:pPr>
            <a:r>
              <a:rPr lang="en-GB" sz="2800" i="1" dirty="0" smtClean="0"/>
              <a:t>until something drastic </a:t>
            </a:r>
          </a:p>
          <a:p>
            <a:pPr marL="0" indent="0" eaLnBrk="1" hangingPunct="1">
              <a:lnSpc>
                <a:spcPct val="50000"/>
              </a:lnSpc>
              <a:buNone/>
            </a:pPr>
            <a:r>
              <a:rPr lang="en-GB" sz="2800" i="1" dirty="0" smtClean="0"/>
              <a:t>happens.”</a:t>
            </a:r>
          </a:p>
          <a:p>
            <a:pPr marL="0" indent="0" eaLnBrk="1" hangingPunct="1">
              <a:lnSpc>
                <a:spcPct val="80000"/>
              </a:lnSpc>
              <a:buNone/>
            </a:pPr>
            <a:endParaRPr lang="en-GB" sz="2800" i="1" dirty="0" smtClean="0"/>
          </a:p>
          <a:p>
            <a:pPr eaLnBrk="1" hangingPunct="1">
              <a:lnSpc>
                <a:spcPct val="80000"/>
              </a:lnSpc>
              <a:buNone/>
            </a:pPr>
            <a:r>
              <a:rPr lang="en-GB" sz="1200" u="sng" dirty="0" smtClean="0">
                <a:hlinkClick r:id="rId3"/>
              </a:rPr>
              <a:t>www.time-to-change.org.uk/young-people-programme</a:t>
            </a:r>
            <a:endParaRPr lang="en-GB" sz="1200" u="sng" dirty="0" smtClean="0"/>
          </a:p>
          <a:p>
            <a:pPr eaLnBrk="1" hangingPunct="1">
              <a:lnSpc>
                <a:spcPct val="80000"/>
              </a:lnSpc>
              <a:buNone/>
            </a:pPr>
            <a:r>
              <a:rPr lang="en-GB" sz="1200" dirty="0" smtClean="0"/>
              <a:t>Children and young people’s programme development. Summary </a:t>
            </a:r>
          </a:p>
          <a:p>
            <a:pPr eaLnBrk="1" hangingPunct="1">
              <a:lnSpc>
                <a:spcPct val="80000"/>
              </a:lnSpc>
              <a:buNone/>
            </a:pPr>
            <a:r>
              <a:rPr lang="en-GB" sz="1200" dirty="0" smtClean="0"/>
              <a:t>of research and insights </a:t>
            </a:r>
          </a:p>
        </p:txBody>
      </p:sp>
      <p:pic>
        <p:nvPicPr>
          <p:cNvPr id="4" name="Picture 3" descr="New Image.JPG"/>
          <p:cNvPicPr>
            <a:picLocks noChangeAspect="1"/>
          </p:cNvPicPr>
          <p:nvPr/>
        </p:nvPicPr>
        <p:blipFill>
          <a:blip r:embed="rId4" cstate="print"/>
          <a:stretch>
            <a:fillRect/>
          </a:stretch>
        </p:blipFill>
        <p:spPr>
          <a:xfrm>
            <a:off x="6572254" y="4286256"/>
            <a:ext cx="5328421" cy="2400636"/>
          </a:xfrm>
          <a:prstGeom prst="rect">
            <a:avLst/>
          </a:prstGeom>
        </p:spPr>
      </p:pic>
    </p:spTree>
    <p:extLst>
      <p:ext uri="{BB962C8B-B14F-4D97-AF65-F5344CB8AC3E}">
        <p14:creationId xmlns:p14="http://schemas.microsoft.com/office/powerpoint/2010/main" val="2050936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a:ln>
            <a:solidFill>
              <a:srgbClr val="FF0000"/>
            </a:solidFill>
          </a:ln>
        </p:spPr>
        <p:txBody>
          <a:bodyPr/>
          <a:lstStyle/>
          <a:p>
            <a:r>
              <a:rPr lang="en-GB" b="1" dirty="0" smtClean="0">
                <a:solidFill>
                  <a:schemeClr val="tx2"/>
                </a:solidFill>
                <a:latin typeface="Segoe Print" panose="02000600000000000000" pitchFamily="2" charset="0"/>
              </a:rPr>
              <a:t>The Stand –Up Kid</a:t>
            </a:r>
            <a:endParaRPr lang="en-GB" b="1" dirty="0">
              <a:solidFill>
                <a:schemeClr val="tx2"/>
              </a:solidFill>
              <a:latin typeface="Segoe Print" panose="02000600000000000000" pitchFamily="2" charset="0"/>
            </a:endParaRPr>
          </a:p>
        </p:txBody>
      </p:sp>
      <p:sp>
        <p:nvSpPr>
          <p:cNvPr id="3" name="Content Placeholder 2"/>
          <p:cNvSpPr>
            <a:spLocks noGrp="1"/>
          </p:cNvSpPr>
          <p:nvPr>
            <p:ph idx="1"/>
          </p:nvPr>
        </p:nvSpPr>
        <p:spPr/>
        <p:txBody>
          <a:bodyPr/>
          <a:lstStyle/>
          <a:p>
            <a:r>
              <a:rPr lang="en-GB" dirty="0" smtClean="0">
                <a:hlinkClick r:id="rId3"/>
              </a:rPr>
              <a:t>https</a:t>
            </a:r>
            <a:r>
              <a:rPr lang="en-GB" dirty="0">
                <a:hlinkClick r:id="rId3"/>
              </a:rPr>
              <a:t>://</a:t>
            </a:r>
            <a:r>
              <a:rPr lang="en-GB" dirty="0" smtClean="0">
                <a:hlinkClick r:id="rId3"/>
              </a:rPr>
              <a:t>www.youtube.com/watch?v=SE5Ip60_HJk</a:t>
            </a:r>
            <a:endParaRPr lang="en-GB" dirty="0" smtClean="0"/>
          </a:p>
          <a:p>
            <a:endParaRPr lang="en-GB" dirty="0"/>
          </a:p>
          <a:p>
            <a:endParaRPr lang="en-GB" dirty="0" smtClean="0"/>
          </a:p>
          <a:p>
            <a:r>
              <a:rPr lang="en-GB" dirty="0" smtClean="0"/>
              <a:t>Watch the clip.</a:t>
            </a:r>
          </a:p>
          <a:p>
            <a:endParaRPr lang="en-GB" dirty="0"/>
          </a:p>
        </p:txBody>
      </p:sp>
    </p:spTree>
    <p:extLst>
      <p:ext uri="{BB962C8B-B14F-4D97-AF65-F5344CB8AC3E}">
        <p14:creationId xmlns:p14="http://schemas.microsoft.com/office/powerpoint/2010/main" val="3808349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a:ln>
            <a:solidFill>
              <a:srgbClr val="FF0000"/>
            </a:solidFill>
          </a:ln>
        </p:spPr>
        <p:txBody>
          <a:bodyPr/>
          <a:lstStyle/>
          <a:p>
            <a:r>
              <a:rPr lang="en-GB" dirty="0" smtClean="0">
                <a:solidFill>
                  <a:schemeClr val="tx2"/>
                </a:solidFill>
                <a:latin typeface="Segoe Print" panose="02000600000000000000" pitchFamily="2" charset="0"/>
              </a:rPr>
              <a:t>Group Work:</a:t>
            </a:r>
            <a:endParaRPr lang="en-GB" dirty="0">
              <a:solidFill>
                <a:schemeClr val="tx2"/>
              </a:solidFill>
              <a:latin typeface="Segoe Print" panose="02000600000000000000" pitchFamily="2" charset="0"/>
            </a:endParaRPr>
          </a:p>
        </p:txBody>
      </p:sp>
      <p:sp>
        <p:nvSpPr>
          <p:cNvPr id="3" name="Content Placeholder 2"/>
          <p:cNvSpPr>
            <a:spLocks noGrp="1"/>
          </p:cNvSpPr>
          <p:nvPr>
            <p:ph idx="1"/>
          </p:nvPr>
        </p:nvSpPr>
        <p:spPr>
          <a:ln>
            <a:solidFill>
              <a:srgbClr val="002060"/>
            </a:solidFill>
          </a:ln>
        </p:spPr>
        <p:txBody>
          <a:bodyPr/>
          <a:lstStyle/>
          <a:p>
            <a:r>
              <a:rPr lang="en-GB" dirty="0" smtClean="0">
                <a:latin typeface="Comic Sans MS" panose="030F0702030302020204" pitchFamily="66" charset="0"/>
              </a:rPr>
              <a:t>You have five minutes to complete the task assigned to you which is based on a section of the film.</a:t>
            </a:r>
            <a:endParaRPr lang="en-GB" dirty="0">
              <a:latin typeface="Comic Sans MS" panose="030F0702030302020204" pitchFamily="66" charset="0"/>
            </a:endParaRPr>
          </a:p>
        </p:txBody>
      </p:sp>
      <p:pic>
        <p:nvPicPr>
          <p:cNvPr id="4" name="MS900074799[1].wav">
            <a:hlinkClick r:id="" action="ppaction://media"/>
          </p:cNvPr>
          <p:cNvPicPr>
            <a:picLocks noRot="1" noChangeAspect="1"/>
          </p:cNvPicPr>
          <p:nvPr>
            <a:wavAudioFile r:embed="rId1" name="MS900074799[1].wav"/>
          </p:nvPr>
        </p:nvPicPr>
        <p:blipFill>
          <a:blip r:embed="rId4" cstate="print"/>
          <a:stretch>
            <a:fillRect/>
          </a:stretch>
        </p:blipFill>
        <p:spPr>
          <a:xfrm>
            <a:off x="8968188" y="4603479"/>
            <a:ext cx="200155" cy="150116"/>
          </a:xfrm>
          <a:prstGeom prst="rect">
            <a:avLst/>
          </a:prstGeom>
        </p:spPr>
      </p:pic>
      <p:sp>
        <p:nvSpPr>
          <p:cNvPr id="5" name="Oval 4"/>
          <p:cNvSpPr/>
          <p:nvPr/>
        </p:nvSpPr>
        <p:spPr>
          <a:xfrm>
            <a:off x="9168342" y="4509120"/>
            <a:ext cx="1666255"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9168342" y="4509120"/>
            <a:ext cx="1666255" cy="1260140"/>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19447832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300000"/>
                                        <p:tgtEl>
                                          <p:spTgt spid="6"/>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4"/>
                                        </p:tgtEl>
                                      </p:cBhvr>
                                    </p:cmd>
                                  </p:childTnLst>
                                </p:cTn>
                              </p:par>
                            </p:childTnLst>
                          </p:cTn>
                        </p:par>
                      </p:childTnLst>
                    </p:cTn>
                  </p:par>
                </p:childTnLst>
              </p:cTn>
              <p:nextCondLst>
                <p:cond evt="onClick" delay="0">
                  <p:tgtEl>
                    <p:spTgt spid="5"/>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a:ln>
            <a:solidFill>
              <a:srgbClr val="FF0000"/>
            </a:solidFill>
          </a:ln>
        </p:spPr>
        <p:txBody>
          <a:bodyPr/>
          <a:lstStyle/>
          <a:p>
            <a:r>
              <a:rPr lang="en-GB" b="1" dirty="0" smtClean="0">
                <a:solidFill>
                  <a:schemeClr val="tx2"/>
                </a:solidFill>
                <a:latin typeface="Segoe Print" panose="02000600000000000000" pitchFamily="2" charset="0"/>
              </a:rPr>
              <a:t>What stigma feels like</a:t>
            </a:r>
            <a:endParaRPr lang="en-GB" b="1" dirty="0">
              <a:solidFill>
                <a:schemeClr val="tx2"/>
              </a:solidFill>
              <a:latin typeface="Segoe Print" panose="02000600000000000000" pitchFamily="2" charset="0"/>
            </a:endParaRPr>
          </a:p>
        </p:txBody>
      </p:sp>
      <p:sp>
        <p:nvSpPr>
          <p:cNvPr id="3" name="Content Placeholder 2"/>
          <p:cNvSpPr>
            <a:spLocks noGrp="1"/>
          </p:cNvSpPr>
          <p:nvPr>
            <p:ph idx="1"/>
          </p:nvPr>
        </p:nvSpPr>
        <p:spPr/>
        <p:txBody>
          <a:bodyPr/>
          <a:lstStyle/>
          <a:p>
            <a:r>
              <a:rPr lang="en-GB" dirty="0">
                <a:hlinkClick r:id="rId3"/>
              </a:rPr>
              <a:t>https://</a:t>
            </a:r>
            <a:r>
              <a:rPr lang="en-GB" dirty="0" smtClean="0">
                <a:hlinkClick r:id="rId3"/>
              </a:rPr>
              <a:t>www.youtube.com/watch?v=z2j43Fp9IGc</a:t>
            </a:r>
            <a:endParaRPr lang="en-GB" dirty="0" smtClean="0"/>
          </a:p>
          <a:p>
            <a:endParaRPr lang="en-GB" dirty="0"/>
          </a:p>
          <a:p>
            <a:endParaRPr lang="en-GB" dirty="0" smtClean="0"/>
          </a:p>
          <a:p>
            <a:r>
              <a:rPr lang="en-GB" dirty="0" smtClean="0"/>
              <a:t>Watch the clip </a:t>
            </a:r>
            <a:endParaRPr lang="en-GB"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919" y="3789041"/>
            <a:ext cx="3740151"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131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a:solidFill>
              <a:srgbClr val="FF0000"/>
            </a:solidFill>
          </a:ln>
        </p:spPr>
        <p:txBody>
          <a:bodyPr/>
          <a:lstStyle/>
          <a:p>
            <a:r>
              <a:rPr lang="en-GB" b="1" dirty="0" smtClean="0">
                <a:solidFill>
                  <a:schemeClr val="tx2"/>
                </a:solidFill>
                <a:latin typeface="Segoe Print" panose="02000600000000000000" pitchFamily="2" charset="0"/>
              </a:rPr>
              <a:t>What can you do to help a friend?</a:t>
            </a:r>
            <a:endParaRPr lang="en-GB" b="1" dirty="0">
              <a:solidFill>
                <a:schemeClr val="tx2"/>
              </a:solidFill>
              <a:latin typeface="Segoe Print" panose="02000600000000000000" pitchFamily="2" charset="0"/>
            </a:endParaRPr>
          </a:p>
        </p:txBody>
      </p:sp>
      <p:sp>
        <p:nvSpPr>
          <p:cNvPr id="3" name="Content Placeholder 2"/>
          <p:cNvSpPr>
            <a:spLocks noGrp="1"/>
          </p:cNvSpPr>
          <p:nvPr>
            <p:ph idx="1"/>
          </p:nvPr>
        </p:nvSpPr>
        <p:spPr>
          <a:ln>
            <a:solidFill>
              <a:srgbClr val="002060"/>
            </a:solidFill>
          </a:ln>
        </p:spPr>
        <p:txBody>
          <a:bodyPr/>
          <a:lstStyle/>
          <a:p>
            <a:r>
              <a:rPr lang="en-GB" dirty="0">
                <a:hlinkClick r:id="rId3"/>
              </a:rPr>
              <a:t>https://</a:t>
            </a:r>
            <a:r>
              <a:rPr lang="en-GB" dirty="0" smtClean="0">
                <a:hlinkClick r:id="rId3"/>
              </a:rPr>
              <a:t>www.youtube.com/watch?v=BuH_dI7Iw78</a:t>
            </a:r>
            <a:endParaRPr lang="en-GB" dirty="0" smtClean="0"/>
          </a:p>
          <a:p>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2278" y="4112811"/>
            <a:ext cx="2780044" cy="198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424" y="4112812"/>
            <a:ext cx="4608512" cy="183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338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a:solidFill>
              <a:srgbClr val="FF0000"/>
            </a:solidFill>
          </a:ln>
        </p:spPr>
        <p:txBody>
          <a:bodyPr/>
          <a:lstStyle/>
          <a:p>
            <a:r>
              <a:rPr lang="en-GB" b="1" dirty="0" smtClean="0">
                <a:solidFill>
                  <a:schemeClr val="tx2"/>
                </a:solidFill>
                <a:latin typeface="Segoe Print" panose="02000600000000000000" pitchFamily="2" charset="0"/>
              </a:rPr>
              <a:t>60 second Challenge!!</a:t>
            </a:r>
            <a:endParaRPr lang="en-GB" b="1" dirty="0">
              <a:solidFill>
                <a:schemeClr val="tx2"/>
              </a:solidFill>
              <a:latin typeface="Segoe Print" panose="02000600000000000000" pitchFamily="2" charset="0"/>
            </a:endParaRPr>
          </a:p>
        </p:txBody>
      </p:sp>
      <p:sp>
        <p:nvSpPr>
          <p:cNvPr id="3" name="Content Placeholder 2"/>
          <p:cNvSpPr>
            <a:spLocks noGrp="1"/>
          </p:cNvSpPr>
          <p:nvPr>
            <p:ph idx="1"/>
          </p:nvPr>
        </p:nvSpPr>
        <p:spPr>
          <a:ln>
            <a:solidFill>
              <a:srgbClr val="002060"/>
            </a:solidFill>
          </a:ln>
        </p:spPr>
        <p:txBody>
          <a:bodyPr/>
          <a:lstStyle/>
          <a:p>
            <a:r>
              <a:rPr lang="en-GB" dirty="0" smtClean="0"/>
              <a:t>In pairs, what ways can you think of to support someone who is experiencing a mental health problem?</a:t>
            </a:r>
          </a:p>
          <a:p>
            <a:endParaRPr lang="en-GB" dirty="0"/>
          </a:p>
          <a:p>
            <a:endParaRPr lang="en-GB" dirty="0"/>
          </a:p>
        </p:txBody>
      </p:sp>
      <p:sp>
        <p:nvSpPr>
          <p:cNvPr id="4" name="Oval 33"/>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5" name="Oval 32"/>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 name="Oval 31"/>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 name="Oval 30"/>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8" name="Oval 29"/>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9" name="Oval 28"/>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0" name="Oval 27"/>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1" name="Oval 26"/>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 name="Oval 25"/>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3" name="Oval 24"/>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4" name="Oval 23"/>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 name="Oval 22"/>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6" name="Oval 21"/>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 name="Oval 20"/>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8" name="Oval 17"/>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9" name="Oval 18"/>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0" name="Oval 17"/>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1" name="Oval 16"/>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2" name="Oval 15"/>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3" name="Oval 14"/>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4" name="Oval 13"/>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5" name="Oval 12"/>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6" name="Oval 11"/>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7" name="Oval 10"/>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28" name="Oval 9"/>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29" name="Oval 8"/>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0" name="Oval 7"/>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1" name="Oval 6"/>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2" name="Oval 5"/>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3" name="Oval 4"/>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4" name="Oval 3"/>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5" name="Oval 32"/>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6" name="Oval 31"/>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7" name="Oval 30"/>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38" name="Oval 29"/>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39" name="Oval 28"/>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0" name="Oval 27"/>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1" name="Oval 26"/>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2" name="Oval 25"/>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3" name="Oval 24"/>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4" name="Oval 23"/>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5" name="Oval 22"/>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6" name="Oval 21"/>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7" name="Oval 20"/>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48" name="Oval 19"/>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49" name="Oval 18"/>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0" name="Oval 17"/>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1" name="Oval 16"/>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2" name="Oval 15"/>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3" name="Oval 14"/>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4" name="Oval 13"/>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5" name="Oval 12"/>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6" name="Oval 11"/>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7" name="Oval 10"/>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58" name="Oval 9"/>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59" name="Oval 8"/>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0" name="Oval 7"/>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1" name="Oval 6"/>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2" name="Oval 5"/>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3" name="Oval 4"/>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4" name="Oval 3"/>
          <p:cNvSpPr>
            <a:spLocks noChangeArrowheads="1"/>
          </p:cNvSpPr>
          <p:nvPr/>
        </p:nvSpPr>
        <p:spPr bwMode="auto">
          <a:xfrm>
            <a:off x="9456374" y="4581129"/>
            <a:ext cx="1646767"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60</a:t>
            </a:r>
            <a:endParaRPr lang="en-GB" sz="4400" dirty="0"/>
          </a:p>
        </p:txBody>
      </p:sp>
    </p:spTree>
    <p:extLst>
      <p:ext uri="{BB962C8B-B14F-4D97-AF65-F5344CB8AC3E}">
        <p14:creationId xmlns:p14="http://schemas.microsoft.com/office/powerpoint/2010/main" val="20290027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3"/>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2"/>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1"/>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0"/>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59"/>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58"/>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7"/>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6"/>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5"/>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4"/>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3"/>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2"/>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1"/>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0"/>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49"/>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48"/>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7"/>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6"/>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5"/>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4"/>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3"/>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2"/>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1"/>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0"/>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39"/>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38"/>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7"/>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5"/>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4"/>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3"/>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2"/>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1"/>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0"/>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29"/>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28"/>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7"/>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6"/>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5"/>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4"/>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3"/>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2"/>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1"/>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0"/>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19"/>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18"/>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7"/>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6"/>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5"/>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4"/>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3"/>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2"/>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1"/>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0"/>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9"/>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8"/>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7"/>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6"/>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a:ln>
            <a:solidFill>
              <a:srgbClr val="FF0000"/>
            </a:solidFill>
          </a:ln>
        </p:spPr>
        <p:txBody>
          <a:bodyPr/>
          <a:lstStyle/>
          <a:p>
            <a:r>
              <a:rPr lang="en-GB" b="1" dirty="0" smtClean="0">
                <a:solidFill>
                  <a:schemeClr val="tx2"/>
                </a:solidFill>
                <a:latin typeface="Segoe Print" panose="02000600000000000000" pitchFamily="2" charset="0"/>
              </a:rPr>
              <a:t>What can you do to help a friend?</a:t>
            </a:r>
            <a:endParaRPr lang="en-GB" b="1" dirty="0">
              <a:solidFill>
                <a:schemeClr val="tx2"/>
              </a:solidFill>
              <a:latin typeface="Segoe Print" panose="02000600000000000000" pitchFamily="2" charset="0"/>
            </a:endParaRPr>
          </a:p>
        </p:txBody>
      </p:sp>
      <p:sp>
        <p:nvSpPr>
          <p:cNvPr id="3" name="Content Placeholder 2"/>
          <p:cNvSpPr>
            <a:spLocks noGrp="1"/>
          </p:cNvSpPr>
          <p:nvPr>
            <p:ph idx="1"/>
          </p:nvPr>
        </p:nvSpPr>
        <p:spPr>
          <a:ln>
            <a:solidFill>
              <a:srgbClr val="002060"/>
            </a:solidFill>
          </a:ln>
        </p:spPr>
        <p:txBody>
          <a:bodyPr/>
          <a:lstStyle/>
          <a:p>
            <a:r>
              <a:rPr lang="en-GB" dirty="0" smtClean="0">
                <a:hlinkClick r:id="rId3"/>
              </a:rPr>
              <a:t>https</a:t>
            </a:r>
            <a:r>
              <a:rPr lang="en-GB" dirty="0">
                <a:hlinkClick r:id="rId3"/>
              </a:rPr>
              <a:t>://</a:t>
            </a:r>
            <a:r>
              <a:rPr lang="en-GB" dirty="0" smtClean="0">
                <a:hlinkClick r:id="rId3"/>
              </a:rPr>
              <a:t>www.youtube.com/watch?v=Lzs57qNYg08</a:t>
            </a:r>
            <a:endParaRPr lang="en-GB" dirty="0" smtClean="0"/>
          </a:p>
          <a:p>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192" y="3429001"/>
            <a:ext cx="3744416" cy="266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667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3311526"/>
            <a:ext cx="38735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Bar-01.png"/>
          <p:cNvPicPr>
            <a:picLocks noChangeAspect="1"/>
          </p:cNvPicPr>
          <p:nvPr/>
        </p:nvPicPr>
        <p:blipFill>
          <a:blip r:embed="rId4">
            <a:extLst>
              <a:ext uri="{28A0092B-C50C-407E-A947-70E740481C1C}">
                <a14:useLocalDpi xmlns:a14="http://schemas.microsoft.com/office/drawing/2010/main" val="0"/>
              </a:ext>
            </a:extLst>
          </a:blip>
          <a:srcRect l="26961"/>
          <a:stretch>
            <a:fillRect/>
          </a:stretch>
        </p:blipFill>
        <p:spPr bwMode="auto">
          <a:xfrm>
            <a:off x="0" y="425450"/>
            <a:ext cx="5734051"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2"/>
          <p:cNvSpPr txBox="1">
            <a:spLocks/>
          </p:cNvSpPr>
          <p:nvPr/>
        </p:nvSpPr>
        <p:spPr bwMode="auto">
          <a:xfrm>
            <a:off x="279400" y="625475"/>
            <a:ext cx="468206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hangingPunct="1"/>
            <a:r>
              <a:rPr lang="en-US" altLang="en-US" sz="3200" smtClean="0">
                <a:solidFill>
                  <a:prstClr val="white"/>
                </a:solidFill>
                <a:latin typeface="InterstatePlus Bold"/>
                <a:ea typeface="InterstatePlus Bold"/>
                <a:cs typeface="InterstatePlus Bold"/>
              </a:rPr>
              <a:t>How you can help</a:t>
            </a:r>
          </a:p>
        </p:txBody>
      </p:sp>
      <p:pic>
        <p:nvPicPr>
          <p:cNvPr id="17413"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1" y="1928813"/>
            <a:ext cx="423756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8"/>
          <p:cNvSpPr>
            <a:spLocks noChangeArrowheads="1"/>
          </p:cNvSpPr>
          <p:nvPr/>
        </p:nvSpPr>
        <p:spPr bwMode="auto">
          <a:xfrm>
            <a:off x="6248400" y="4029075"/>
            <a:ext cx="393911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hangingPunct="1"/>
            <a:endParaRPr lang="en-GB" altLang="en-US" smtClean="0">
              <a:solidFill>
                <a:prstClr val="black"/>
              </a:solidFill>
            </a:endParaRPr>
          </a:p>
        </p:txBody>
      </p:sp>
      <p:pic>
        <p:nvPicPr>
          <p:cNvPr id="17415"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25475"/>
            <a:ext cx="4978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4638676"/>
            <a:ext cx="5645151"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7"/>
          <p:cNvSpPr txBox="1">
            <a:spLocks noChangeArrowheads="1"/>
          </p:cNvSpPr>
          <p:nvPr/>
        </p:nvSpPr>
        <p:spPr bwMode="auto">
          <a:xfrm>
            <a:off x="7103534" y="3581401"/>
            <a:ext cx="355176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hangingPunct="1"/>
            <a:r>
              <a:rPr lang="en-GB" altLang="en-US" smtClean="0">
                <a:solidFill>
                  <a:prstClr val="black"/>
                </a:solidFill>
              </a:rPr>
              <a:t>“Something as simple as a text can turn a bad day into a good day.” </a:t>
            </a:r>
          </a:p>
          <a:p>
            <a:pPr defTabSz="457200" eaLnBrk="1" hangingPunct="1"/>
            <a:endParaRPr lang="en-GB" altLang="en-US" smtClean="0">
              <a:solidFill>
                <a:prstClr val="black"/>
              </a:solidFill>
            </a:endParaRPr>
          </a:p>
          <a:p>
            <a:pPr defTabSz="457200" eaLnBrk="1" hangingPunct="1"/>
            <a:r>
              <a:rPr lang="en-GB" altLang="en-US" smtClean="0">
                <a:solidFill>
                  <a:prstClr val="black"/>
                </a:solidFill>
              </a:rPr>
              <a:t>			Victoria</a:t>
            </a:r>
          </a:p>
        </p:txBody>
      </p:sp>
      <p:sp>
        <p:nvSpPr>
          <p:cNvPr id="17418" name="TextBox 3"/>
          <p:cNvSpPr txBox="1">
            <a:spLocks noChangeArrowheads="1"/>
          </p:cNvSpPr>
          <p:nvPr/>
        </p:nvSpPr>
        <p:spPr bwMode="auto">
          <a:xfrm>
            <a:off x="7175500" y="819151"/>
            <a:ext cx="39729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hangingPunct="1"/>
            <a:r>
              <a:rPr lang="en-GB" altLang="en-US" smtClean="0">
                <a:solidFill>
                  <a:prstClr val="black"/>
                </a:solidFill>
              </a:rPr>
              <a:t>“Sometimes he just knew. He’d give me a big hug and I’d feel safer and happier for it.” </a:t>
            </a:r>
          </a:p>
          <a:p>
            <a:pPr defTabSz="457200" eaLnBrk="1" hangingPunct="1"/>
            <a:r>
              <a:rPr lang="en-GB" altLang="en-US" smtClean="0">
                <a:solidFill>
                  <a:prstClr val="black"/>
                </a:solidFill>
              </a:rPr>
              <a:t>				Lauren</a:t>
            </a:r>
          </a:p>
        </p:txBody>
      </p:sp>
      <p:sp>
        <p:nvSpPr>
          <p:cNvPr id="17419" name="TextBox 4"/>
          <p:cNvSpPr txBox="1">
            <a:spLocks noChangeArrowheads="1"/>
          </p:cNvSpPr>
          <p:nvPr/>
        </p:nvSpPr>
        <p:spPr bwMode="auto">
          <a:xfrm>
            <a:off x="469900" y="4889501"/>
            <a:ext cx="54546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hangingPunct="1"/>
            <a:r>
              <a:rPr lang="en-GB" altLang="en-US" smtClean="0">
                <a:solidFill>
                  <a:prstClr val="black"/>
                </a:solidFill>
              </a:rPr>
              <a:t>“I let her know that I was there to have a laugh or to listen – whatever she wanted.” </a:t>
            </a:r>
          </a:p>
          <a:p>
            <a:pPr defTabSz="457200" eaLnBrk="1" hangingPunct="1"/>
            <a:r>
              <a:rPr lang="en-GB" altLang="en-US" smtClean="0">
                <a:solidFill>
                  <a:prstClr val="black"/>
                </a:solidFill>
              </a:rPr>
              <a:t>							Su</a:t>
            </a:r>
          </a:p>
          <a:p>
            <a:pPr defTabSz="457200" eaLnBrk="1" hangingPunct="1"/>
            <a:r>
              <a:rPr lang="en-GB" altLang="en-US" smtClean="0">
                <a:solidFill>
                  <a:prstClr val="black"/>
                </a:solidFill>
              </a:rPr>
              <a:t>						</a:t>
            </a:r>
          </a:p>
        </p:txBody>
      </p:sp>
      <p:sp>
        <p:nvSpPr>
          <p:cNvPr id="17420" name="TextBox 6"/>
          <p:cNvSpPr txBox="1">
            <a:spLocks noChangeArrowheads="1"/>
          </p:cNvSpPr>
          <p:nvPr/>
        </p:nvSpPr>
        <p:spPr bwMode="auto">
          <a:xfrm>
            <a:off x="1079501" y="2103439"/>
            <a:ext cx="36195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defTabSz="457200" eaLnBrk="1" hangingPunct="1"/>
            <a:r>
              <a:rPr lang="en-GB" altLang="en-US" smtClean="0">
                <a:solidFill>
                  <a:prstClr val="black"/>
                </a:solidFill>
              </a:rPr>
              <a:t>“He was there for me in my hardest time. He’d text me to chat about the telly and other normal stuff.” </a:t>
            </a:r>
          </a:p>
          <a:p>
            <a:pPr defTabSz="457200" eaLnBrk="1" hangingPunct="1"/>
            <a:r>
              <a:rPr lang="en-GB" altLang="en-US" smtClean="0">
                <a:solidFill>
                  <a:prstClr val="black"/>
                </a:solidFill>
              </a:rPr>
              <a:t>				Rob</a:t>
            </a:r>
          </a:p>
        </p:txBody>
      </p:sp>
    </p:spTree>
    <p:extLst>
      <p:ext uri="{BB962C8B-B14F-4D97-AF65-F5344CB8AC3E}">
        <p14:creationId xmlns:p14="http://schemas.microsoft.com/office/powerpoint/2010/main" val="3300458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are aiming for</a:t>
            </a:r>
            <a:endParaRPr lang="en-GB" dirty="0"/>
          </a:p>
        </p:txBody>
      </p:sp>
      <p:sp>
        <p:nvSpPr>
          <p:cNvPr id="3" name="Content Placeholder 2"/>
          <p:cNvSpPr>
            <a:spLocks noGrp="1"/>
          </p:cNvSpPr>
          <p:nvPr>
            <p:ph sz="quarter" idx="1"/>
          </p:nvPr>
        </p:nvSpPr>
        <p:spPr/>
        <p:txBody>
          <a:bodyPr>
            <a:normAutofit fontScale="62500" lnSpcReduction="20000"/>
          </a:bodyPr>
          <a:lstStyle/>
          <a:p>
            <a:r>
              <a:rPr lang="en-GB" dirty="0" smtClean="0"/>
              <a:t>Staff training on delivering </a:t>
            </a:r>
            <a:r>
              <a:rPr lang="en-GB" dirty="0" err="1" smtClean="0"/>
              <a:t>Youstuff</a:t>
            </a:r>
            <a:r>
              <a:rPr lang="en-GB" dirty="0" smtClean="0"/>
              <a:t> lessons </a:t>
            </a:r>
          </a:p>
          <a:p>
            <a:pPr lvl="1"/>
            <a:r>
              <a:rPr lang="en-GB" dirty="0" smtClean="0"/>
              <a:t>Pilot lesson delivered by A Ali at BGGS with a Year 9 class </a:t>
            </a:r>
          </a:p>
          <a:p>
            <a:pPr lvl="1"/>
            <a:r>
              <a:rPr lang="en-GB" dirty="0" smtClean="0"/>
              <a:t>website for 14-16 year-olds providing essential life skills required to stay safe, healthy and informed, whilst encouraging community cohesion and building resilience</a:t>
            </a:r>
          </a:p>
          <a:p>
            <a:pPr lvl="1"/>
            <a:r>
              <a:rPr lang="en-GB" dirty="0" smtClean="0"/>
              <a:t>Form tutors delivering the first </a:t>
            </a:r>
            <a:r>
              <a:rPr lang="en-GB" dirty="0" err="1" smtClean="0"/>
              <a:t>Youstuff</a:t>
            </a:r>
            <a:r>
              <a:rPr lang="en-GB" dirty="0" smtClean="0"/>
              <a:t> module through PSHE lessons on the issue of ‘grooming’ in terms of radicalisation and child sexual exploitation</a:t>
            </a:r>
          </a:p>
          <a:p>
            <a:r>
              <a:rPr lang="en-GB" dirty="0" smtClean="0"/>
              <a:t>Parent </a:t>
            </a:r>
            <a:r>
              <a:rPr lang="en-GB" dirty="0"/>
              <a:t>and community engagement </a:t>
            </a:r>
            <a:r>
              <a:rPr lang="en-GB" dirty="0" smtClean="0"/>
              <a:t>through monthly coffee mornings</a:t>
            </a:r>
          </a:p>
          <a:p>
            <a:pPr lvl="1"/>
            <a:r>
              <a:rPr lang="en-GB" dirty="0" smtClean="0"/>
              <a:t>Insight into WRAP training and workshops delivered to students</a:t>
            </a:r>
          </a:p>
          <a:p>
            <a:pPr lvl="1"/>
            <a:r>
              <a:rPr lang="en-GB" dirty="0"/>
              <a:t>m</a:t>
            </a:r>
            <a:r>
              <a:rPr lang="en-GB" dirty="0" smtClean="0"/>
              <a:t>eeting with key community figures involved in the Channel programme</a:t>
            </a:r>
          </a:p>
          <a:p>
            <a:r>
              <a:rPr lang="en-GB" dirty="0" smtClean="0"/>
              <a:t>Sharing practice and providing support to schools at the BGGS Teaching and Learning Conference on Friday 3</a:t>
            </a:r>
            <a:r>
              <a:rPr lang="en-GB" baseline="30000" dirty="0" smtClean="0"/>
              <a:t>rd</a:t>
            </a:r>
            <a:r>
              <a:rPr lang="en-GB" dirty="0" smtClean="0"/>
              <a:t> March 2017</a:t>
            </a:r>
          </a:p>
          <a:p>
            <a:r>
              <a:rPr lang="en-GB" dirty="0" err="1"/>
              <a:t>Shamaal</a:t>
            </a:r>
            <a:r>
              <a:rPr lang="en-GB" dirty="0"/>
              <a:t> Project </a:t>
            </a:r>
            <a:r>
              <a:rPr lang="en-GB" dirty="0" smtClean="0"/>
              <a:t>drama workshops with KS3 and KS4</a:t>
            </a:r>
          </a:p>
          <a:p>
            <a:pPr lvl="1"/>
            <a:r>
              <a:rPr lang="en-GB" dirty="0" smtClean="0"/>
              <a:t>utilise classical texts (Macbeth, Great Expectations, The Lord of the Flies and Frankenstein) to promote fundamental British Values</a:t>
            </a:r>
          </a:p>
          <a:p>
            <a:r>
              <a:rPr lang="en-GB" dirty="0" smtClean="0"/>
              <a:t>Proposed federation with </a:t>
            </a:r>
            <a:r>
              <a:rPr lang="en-GB" dirty="0"/>
              <a:t>Marlborough Junior </a:t>
            </a:r>
            <a:r>
              <a:rPr lang="en-GB" dirty="0" smtClean="0"/>
              <a:t>School</a:t>
            </a:r>
          </a:p>
        </p:txBody>
      </p:sp>
    </p:spTree>
    <p:extLst>
      <p:ext uri="{BB962C8B-B14F-4D97-AF65-F5344CB8AC3E}">
        <p14:creationId xmlns:p14="http://schemas.microsoft.com/office/powerpoint/2010/main" val="1046560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ard side 2"/>
          <p:cNvPicPr>
            <a:picLocks noChangeAspect="1" noChangeArrowheads="1"/>
          </p:cNvPicPr>
          <p:nvPr/>
        </p:nvPicPr>
        <p:blipFill>
          <a:blip r:embed="rId3"/>
          <a:srcRect/>
          <a:stretch>
            <a:fillRect/>
          </a:stretch>
        </p:blipFill>
        <p:spPr bwMode="auto">
          <a:xfrm>
            <a:off x="1295400" y="908051"/>
            <a:ext cx="9990667" cy="4968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0415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rgbClr val="FF0000"/>
            </a:solidFill>
          </a:ln>
        </p:spPr>
        <p:txBody>
          <a:bodyPr/>
          <a:lstStyle/>
          <a:p>
            <a:r>
              <a:rPr lang="en-GB" dirty="0" smtClean="0">
                <a:latin typeface="Segoe Print" panose="02000600000000000000" pitchFamily="2" charset="0"/>
              </a:rPr>
              <a:t>Plenary</a:t>
            </a:r>
            <a:endParaRPr lang="en-GB" dirty="0">
              <a:latin typeface="Segoe Print" panose="02000600000000000000" pitchFamily="2" charset="0"/>
            </a:endParaRPr>
          </a:p>
        </p:txBody>
      </p:sp>
      <p:sp>
        <p:nvSpPr>
          <p:cNvPr id="3" name="Content Placeholder 2"/>
          <p:cNvSpPr>
            <a:spLocks noGrp="1"/>
          </p:cNvSpPr>
          <p:nvPr>
            <p:ph idx="1"/>
          </p:nvPr>
        </p:nvSpPr>
        <p:spPr>
          <a:xfrm>
            <a:off x="624417" y="1628776"/>
            <a:ext cx="10972800" cy="4536529"/>
          </a:xfrm>
          <a:ln>
            <a:solidFill>
              <a:srgbClr val="002060"/>
            </a:solidFill>
          </a:ln>
        </p:spPr>
        <p:txBody>
          <a:bodyPr/>
          <a:lstStyle/>
          <a:p>
            <a:r>
              <a:rPr lang="en-GB" dirty="0" smtClean="0">
                <a:latin typeface="Comic Sans MS" panose="030F0702030302020204" pitchFamily="66" charset="0"/>
              </a:rPr>
              <a:t>Complete the gapped worksheet and fill in the blanks.</a:t>
            </a:r>
          </a:p>
          <a:p>
            <a:r>
              <a:rPr lang="en-GB" dirty="0" smtClean="0">
                <a:latin typeface="Comic Sans MS" panose="030F0702030302020204" pitchFamily="66" charset="0"/>
              </a:rPr>
              <a:t>Three minutes</a:t>
            </a:r>
            <a:endParaRPr lang="en-GB" dirty="0">
              <a:latin typeface="Comic Sans MS" panose="030F0702030302020204" pitchFamily="66"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8395" y="4077072"/>
            <a:ext cx="15621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456" y="4549512"/>
            <a:ext cx="30734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MS900074799[1].wav">
            <a:hlinkClick r:id="" action="ppaction://media"/>
          </p:cNvPr>
          <p:cNvPicPr>
            <a:picLocks noRot="1" noChangeAspect="1"/>
          </p:cNvPicPr>
          <p:nvPr>
            <a:wavAudioFile r:embed="rId1" name="MS900074799[1].wav"/>
          </p:nvPr>
        </p:nvPicPr>
        <p:blipFill>
          <a:blip r:embed="rId6" cstate="print"/>
          <a:stretch>
            <a:fillRect/>
          </a:stretch>
        </p:blipFill>
        <p:spPr>
          <a:xfrm>
            <a:off x="6125801" y="4370036"/>
            <a:ext cx="200155" cy="150116"/>
          </a:xfrm>
          <a:prstGeom prst="rect">
            <a:avLst/>
          </a:prstGeom>
        </p:spPr>
      </p:pic>
      <p:sp>
        <p:nvSpPr>
          <p:cNvPr id="7" name="Oval 6"/>
          <p:cNvSpPr/>
          <p:nvPr/>
        </p:nvSpPr>
        <p:spPr>
          <a:xfrm>
            <a:off x="5999990" y="4275677"/>
            <a:ext cx="1488165" cy="126014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5999990" y="4275677"/>
            <a:ext cx="1488165" cy="12601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1954902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80000"/>
                                        <p:tgtEl>
                                          <p:spTgt spid="8"/>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8" fill="hold"/>
                                        <p:tgtEl>
                                          <p:spTgt spid="6"/>
                                        </p:tgtEl>
                                      </p:cBhvr>
                                    </p:cmd>
                                  </p:childTnLst>
                                </p:cTn>
                              </p:par>
                            </p:childTnLst>
                          </p:cTn>
                        </p:par>
                      </p:childTnLst>
                    </p:cTn>
                  </p:par>
                </p:childTnLst>
              </p:cTn>
              <p:nextCondLst>
                <p:cond evt="onClick" delay="0">
                  <p:tgtEl>
                    <p:spTgt spid="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p:cNvSpPr>
            <a:spLocks noGrp="1"/>
          </p:cNvSpPr>
          <p:nvPr>
            <p:ph type="subTitle" idx="1"/>
          </p:nvPr>
        </p:nvSpPr>
        <p:spPr>
          <a:xfrm>
            <a:off x="431801" y="4581525"/>
            <a:ext cx="11521017" cy="1727200"/>
          </a:xfrm>
        </p:spPr>
        <p:txBody>
          <a:bodyPr/>
          <a:lstStyle/>
          <a:p>
            <a:pPr eaLnBrk="1" hangingPunct="1"/>
            <a:r>
              <a:rPr lang="en-GB" altLang="en-US" sz="4000" b="1" dirty="0" smtClean="0">
                <a:solidFill>
                  <a:schemeClr val="tx1"/>
                </a:solidFill>
              </a:rPr>
              <a:t>The promotion of SMSC through restorative practice</a:t>
            </a:r>
          </a:p>
          <a:p>
            <a:pPr eaLnBrk="1" hangingPunct="1"/>
            <a:r>
              <a:rPr lang="en-GB" altLang="en-US" sz="1400" i="1" dirty="0" smtClean="0">
                <a:solidFill>
                  <a:schemeClr val="tx1"/>
                </a:solidFill>
              </a:rPr>
              <a:t>Holte |School</a:t>
            </a:r>
          </a:p>
          <a:p>
            <a:pPr eaLnBrk="1" hangingPunct="1"/>
            <a:endParaRPr lang="en-GB" altLang="en-US" sz="1200" i="1" dirty="0">
              <a:solidFill>
                <a:schemeClr val="tx1"/>
              </a:solidFill>
            </a:endParaRPr>
          </a:p>
        </p:txBody>
      </p:sp>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5451" y="476250"/>
            <a:ext cx="6451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096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3934" y="6269039"/>
            <a:ext cx="117136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i="1"/>
              <a:t>‘</a:t>
            </a:r>
            <a:r>
              <a:rPr lang="en-GB" altLang="en-US" sz="1200"/>
              <a:t>dedicated to learning as the foundation for life’</a:t>
            </a:r>
          </a:p>
        </p:txBody>
      </p:sp>
      <p:pic>
        <p:nvPicPr>
          <p:cNvPr id="61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384" y="5684838"/>
            <a:ext cx="1107016"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42951" y="1412875"/>
            <a:ext cx="10655300" cy="3046988"/>
          </a:xfrm>
          <a:prstGeom prst="rect">
            <a:avLst/>
          </a:prstGeom>
          <a:ln w="15875">
            <a:solidFill>
              <a:schemeClr val="tx2"/>
            </a:solidFill>
          </a:ln>
        </p:spPr>
        <p:style>
          <a:lnRef idx="2">
            <a:schemeClr val="accent2"/>
          </a:lnRef>
          <a:fillRef idx="1">
            <a:schemeClr val="lt1"/>
          </a:fillRef>
          <a:effectRef idx="0">
            <a:schemeClr val="accent2"/>
          </a:effectRef>
          <a:fontRef idx="minor">
            <a:schemeClr val="dk1"/>
          </a:fontRef>
        </p:style>
        <p:txBody>
          <a:bodyPr>
            <a:spAutoFit/>
          </a:bodyPr>
          <a:lstStyle/>
          <a:p>
            <a:pPr marL="514350" indent="-514350">
              <a:buFont typeface="Arial" panose="020B0604020202020204" pitchFamily="34" charset="0"/>
              <a:buChar char="•"/>
              <a:defRPr/>
            </a:pPr>
            <a:r>
              <a:rPr lang="en-GB" sz="2400" dirty="0">
                <a:solidFill>
                  <a:schemeClr val="tx1"/>
                </a:solidFill>
              </a:rPr>
              <a:t>iPeace is an innovative approach to behaviour management founded upon the principles of restorative approaches to conflict. </a:t>
            </a:r>
          </a:p>
          <a:p>
            <a:pPr marL="514350" indent="-514350">
              <a:buFont typeface="Arial" panose="020B0604020202020204" pitchFamily="34" charset="0"/>
              <a:buChar char="•"/>
              <a:defRPr/>
            </a:pPr>
            <a:r>
              <a:rPr lang="en-GB" sz="2400" dirty="0">
                <a:solidFill>
                  <a:schemeClr val="tx1"/>
                </a:solidFill>
              </a:rPr>
              <a:t>iPeace has been developed by Dr </a:t>
            </a:r>
            <a:r>
              <a:rPr lang="en-GB" sz="2400" dirty="0" err="1">
                <a:solidFill>
                  <a:schemeClr val="tx1"/>
                </a:solidFill>
              </a:rPr>
              <a:t>Cremin</a:t>
            </a:r>
            <a:r>
              <a:rPr lang="en-GB" sz="2400" dirty="0">
                <a:solidFill>
                  <a:schemeClr val="tx1"/>
                </a:solidFill>
              </a:rPr>
              <a:t>, University of Cambridge and has been developed in the UK, Brazil and Australia. </a:t>
            </a:r>
          </a:p>
          <a:p>
            <a:pPr marL="514350" indent="-514350">
              <a:buFont typeface="Arial" panose="020B0604020202020204" pitchFamily="34" charset="0"/>
              <a:buChar char="•"/>
              <a:defRPr/>
            </a:pPr>
            <a:r>
              <a:rPr lang="en-GB" sz="2400" dirty="0">
                <a:solidFill>
                  <a:schemeClr val="tx1"/>
                </a:solidFill>
              </a:rPr>
              <a:t>iPeace is a toolkit for schools on how to effectively manage conflict in all forms. </a:t>
            </a:r>
          </a:p>
          <a:p>
            <a:pPr marL="514350" indent="-514350">
              <a:buFont typeface="Arial" panose="020B0604020202020204" pitchFamily="34" charset="0"/>
              <a:buChar char="•"/>
              <a:defRPr/>
            </a:pPr>
            <a:r>
              <a:rPr lang="en-GB" sz="2400" dirty="0">
                <a:solidFill>
                  <a:schemeClr val="tx1"/>
                </a:solidFill>
              </a:rPr>
              <a:t>iPeace involves the whole school community, parents and the wider community. </a:t>
            </a:r>
          </a:p>
        </p:txBody>
      </p:sp>
      <p:sp>
        <p:nvSpPr>
          <p:cNvPr id="6149" name="TextBox 2"/>
          <p:cNvSpPr txBox="1">
            <a:spLocks noChangeArrowheads="1"/>
          </p:cNvSpPr>
          <p:nvPr/>
        </p:nvSpPr>
        <p:spPr bwMode="auto">
          <a:xfrm>
            <a:off x="742951" y="333375"/>
            <a:ext cx="10655300" cy="7683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a:t>What is iPeace?</a:t>
            </a:r>
          </a:p>
        </p:txBody>
      </p:sp>
    </p:spTree>
    <p:extLst>
      <p:ext uri="{BB962C8B-B14F-4D97-AF65-F5344CB8AC3E}">
        <p14:creationId xmlns:p14="http://schemas.microsoft.com/office/powerpoint/2010/main" val="4230535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43934" y="6269039"/>
            <a:ext cx="117136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i="1"/>
              <a:t>‘</a:t>
            </a:r>
            <a:r>
              <a:rPr lang="en-GB" altLang="en-US" sz="1200"/>
              <a:t>dedicated to learning as the foundation for life’</a:t>
            </a:r>
          </a:p>
        </p:txBody>
      </p:sp>
      <p:pic>
        <p:nvPicPr>
          <p:cNvPr id="81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384" y="5684838"/>
            <a:ext cx="1107016"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42951" y="1412876"/>
            <a:ext cx="10655300" cy="4154984"/>
          </a:xfrm>
          <a:prstGeom prst="rect">
            <a:avLst/>
          </a:prstGeom>
          <a:ln w="15875">
            <a:solidFill>
              <a:schemeClr val="tx2"/>
            </a:solidFill>
          </a:ln>
        </p:spPr>
        <p:style>
          <a:lnRef idx="2">
            <a:schemeClr val="accent2"/>
          </a:lnRef>
          <a:fillRef idx="1">
            <a:schemeClr val="lt1"/>
          </a:fillRef>
          <a:effectRef idx="0">
            <a:schemeClr val="accent2"/>
          </a:effectRef>
          <a:fontRef idx="minor">
            <a:schemeClr val="dk1"/>
          </a:fontRef>
        </p:style>
        <p:txBody>
          <a:bodyPr>
            <a:spAutoFit/>
          </a:bodyPr>
          <a:lstStyle/>
          <a:p>
            <a:pPr marL="457200" indent="-457200">
              <a:buFont typeface="Arial" panose="020B0604020202020204" pitchFamily="34" charset="0"/>
              <a:buChar char="•"/>
              <a:defRPr/>
            </a:pPr>
            <a:r>
              <a:rPr lang="en-GB" sz="2400" dirty="0"/>
              <a:t>develop a better understanding of conflict in our school, including low level disruption in the classroom; </a:t>
            </a:r>
          </a:p>
          <a:p>
            <a:pPr marL="457200" indent="-457200">
              <a:buFont typeface="Arial" panose="020B0604020202020204" pitchFamily="34" charset="0"/>
              <a:buChar char="•"/>
              <a:defRPr/>
            </a:pPr>
            <a:r>
              <a:rPr lang="en-GB" sz="2400" dirty="0"/>
              <a:t>identify and use appropriate conflict resolution strategies that can be used in the classroom; </a:t>
            </a:r>
          </a:p>
          <a:p>
            <a:pPr marL="457200" indent="-457200">
              <a:buFont typeface="Arial" panose="020B0604020202020204" pitchFamily="34" charset="0"/>
              <a:buChar char="•"/>
              <a:defRPr/>
            </a:pPr>
            <a:r>
              <a:rPr lang="en-GB" sz="2400" dirty="0"/>
              <a:t>work towards more peaceful and productive learning environments, homes and communities;</a:t>
            </a:r>
          </a:p>
          <a:p>
            <a:pPr marL="457200" indent="-457200">
              <a:buFont typeface="Arial" panose="020B0604020202020204" pitchFamily="34" charset="0"/>
              <a:buChar char="•"/>
              <a:defRPr/>
            </a:pPr>
            <a:r>
              <a:rPr lang="en-GB" sz="2400" dirty="0"/>
              <a:t>provide opportunities for students to develop as active citizens in all communities. </a:t>
            </a:r>
          </a:p>
          <a:p>
            <a:pPr marL="457200" indent="-457200">
              <a:buFont typeface="Arial" panose="020B0604020202020204" pitchFamily="34" charset="0"/>
              <a:buChar char="•"/>
              <a:defRPr/>
            </a:pPr>
            <a:r>
              <a:rPr lang="en-GB" sz="2400" dirty="0"/>
              <a:t>Eradicate </a:t>
            </a:r>
            <a:r>
              <a:rPr lang="en-GB" sz="2400" dirty="0" err="1"/>
              <a:t>hypermasculinity</a:t>
            </a:r>
            <a:r>
              <a:rPr lang="en-GB" sz="2400" dirty="0"/>
              <a:t>. </a:t>
            </a:r>
          </a:p>
          <a:p>
            <a:pPr marL="457200" indent="-457200">
              <a:buFont typeface="Arial" panose="020B0604020202020204" pitchFamily="34" charset="0"/>
              <a:buChar char="•"/>
              <a:defRPr/>
            </a:pPr>
            <a:r>
              <a:rPr lang="en-GB" sz="2400" dirty="0"/>
              <a:t>promote an authoritative approach to behaviour management that is based on education, relationships and actively promotes social skills. </a:t>
            </a:r>
          </a:p>
        </p:txBody>
      </p:sp>
      <p:sp>
        <p:nvSpPr>
          <p:cNvPr id="8197" name="TextBox 2"/>
          <p:cNvSpPr txBox="1">
            <a:spLocks noChangeArrowheads="1"/>
          </p:cNvSpPr>
          <p:nvPr/>
        </p:nvSpPr>
        <p:spPr bwMode="auto">
          <a:xfrm>
            <a:off x="742951" y="350839"/>
            <a:ext cx="10655300" cy="7699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a:t>Why iPeace?</a:t>
            </a:r>
          </a:p>
        </p:txBody>
      </p:sp>
    </p:spTree>
    <p:extLst>
      <p:ext uri="{BB962C8B-B14F-4D97-AF65-F5344CB8AC3E}">
        <p14:creationId xmlns:p14="http://schemas.microsoft.com/office/powerpoint/2010/main" val="708754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43934" y="6269039"/>
            <a:ext cx="117136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i="1"/>
              <a:t>‘</a:t>
            </a:r>
            <a:r>
              <a:rPr lang="en-GB" altLang="en-US" sz="1200"/>
              <a:t>dedicated to learning as the foundation for life’</a:t>
            </a:r>
          </a:p>
        </p:txBody>
      </p:sp>
      <p:pic>
        <p:nvPicPr>
          <p:cNvPr id="1024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384" y="5684838"/>
            <a:ext cx="1107016"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2"/>
          <p:cNvSpPr txBox="1">
            <a:spLocks noChangeArrowheads="1"/>
          </p:cNvSpPr>
          <p:nvPr/>
        </p:nvSpPr>
        <p:spPr bwMode="auto">
          <a:xfrm>
            <a:off x="742951" y="350839"/>
            <a:ext cx="10655300" cy="708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000"/>
              <a:t>iPeace vs. behaviourist approaches</a:t>
            </a:r>
          </a:p>
        </p:txBody>
      </p:sp>
      <p:pic>
        <p:nvPicPr>
          <p:cNvPr id="10245" name="Picture 2" descr="http://ibarj.org/images/SocDiscWind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 y="1230314"/>
            <a:ext cx="6250517"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429501" y="1387475"/>
            <a:ext cx="4000500" cy="35394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dirty="0" err="1"/>
              <a:t>iPeace</a:t>
            </a:r>
            <a:endParaRPr lang="en-US" sz="2800" dirty="0"/>
          </a:p>
          <a:p>
            <a:pPr>
              <a:defRPr/>
            </a:pPr>
            <a:r>
              <a:rPr lang="en-US" sz="2800" dirty="0"/>
              <a:t>combines both high control and high support and is characterized by doing things with people, rather than to them or for them</a:t>
            </a:r>
          </a:p>
        </p:txBody>
      </p:sp>
    </p:spTree>
    <p:extLst>
      <p:ext uri="{BB962C8B-B14F-4D97-AF65-F5344CB8AC3E}">
        <p14:creationId xmlns:p14="http://schemas.microsoft.com/office/powerpoint/2010/main" val="4066955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43934" y="6269039"/>
            <a:ext cx="117136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i="1"/>
              <a:t>‘</a:t>
            </a:r>
            <a:r>
              <a:rPr lang="en-GB" altLang="en-US" sz="1200"/>
              <a:t>dedicated to learning as the foundation for life’</a:t>
            </a:r>
          </a:p>
        </p:txBody>
      </p:sp>
      <p:pic>
        <p:nvPicPr>
          <p:cNvPr id="1229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384" y="5684838"/>
            <a:ext cx="1107016"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42951" y="1412875"/>
            <a:ext cx="10655300" cy="3416320"/>
          </a:xfrm>
          <a:prstGeom prst="rect">
            <a:avLst/>
          </a:prstGeom>
          <a:ln w="15875">
            <a:solidFill>
              <a:schemeClr val="tx2"/>
            </a:solidFill>
          </a:ln>
        </p:spPr>
        <p:style>
          <a:lnRef idx="2">
            <a:schemeClr val="accent2"/>
          </a:lnRef>
          <a:fillRef idx="1">
            <a:schemeClr val="lt1"/>
          </a:fillRef>
          <a:effectRef idx="0">
            <a:schemeClr val="accent2"/>
          </a:effectRef>
          <a:fontRef idx="minor">
            <a:schemeClr val="dk1"/>
          </a:fontRef>
        </p:style>
        <p:txBody>
          <a:bodyPr>
            <a:spAutoFit/>
          </a:bodyPr>
          <a:lstStyle/>
          <a:p>
            <a:pPr marL="342900" indent="-342900">
              <a:buFont typeface="Arial" panose="020B0604020202020204" pitchFamily="34" charset="0"/>
              <a:buChar char="•"/>
              <a:defRPr/>
            </a:pPr>
            <a:r>
              <a:rPr lang="en-GB" sz="2400" dirty="0"/>
              <a:t>iPeace/restorative approaches clearly defined within our BFL policy. </a:t>
            </a:r>
          </a:p>
          <a:p>
            <a:pPr marL="342900" indent="-342900">
              <a:buFont typeface="Arial" panose="020B0604020202020204" pitchFamily="34" charset="0"/>
              <a:buChar char="•"/>
              <a:defRPr/>
            </a:pPr>
            <a:r>
              <a:rPr lang="en-GB" sz="2400" dirty="0"/>
              <a:t>Annual training provided for staff. Part of induction for NQTs and new staff.  </a:t>
            </a:r>
          </a:p>
          <a:p>
            <a:pPr marL="342900" indent="-342900">
              <a:buFont typeface="Arial" panose="020B0604020202020204" pitchFamily="34" charset="0"/>
              <a:buChar char="•"/>
              <a:defRPr/>
            </a:pPr>
            <a:r>
              <a:rPr lang="en-GB" sz="2400" dirty="0"/>
              <a:t>iPeace ‘action group’ including SLT, teachers, support staff, and a governor. </a:t>
            </a:r>
          </a:p>
          <a:p>
            <a:pPr marL="342900" indent="-342900">
              <a:buFont typeface="Arial" panose="020B0604020202020204" pitchFamily="34" charset="0"/>
              <a:buChar char="•"/>
              <a:defRPr/>
            </a:pPr>
            <a:r>
              <a:rPr lang="en-GB" sz="2400" dirty="0"/>
              <a:t>Mediation and restorative conversations between pupils/pupils, staff/pupils and staff/staff.</a:t>
            </a:r>
          </a:p>
          <a:p>
            <a:pPr marL="342900" indent="-342900">
              <a:buFont typeface="Arial" panose="020B0604020202020204" pitchFamily="34" charset="0"/>
              <a:buChar char="•"/>
              <a:defRPr/>
            </a:pPr>
            <a:r>
              <a:rPr lang="en-GB" sz="2400" dirty="0"/>
              <a:t>Fully accredited peer mediation service available for everyone within our community. </a:t>
            </a:r>
          </a:p>
          <a:p>
            <a:pPr marL="342900" indent="-342900">
              <a:buFont typeface="Arial" panose="020B0604020202020204" pitchFamily="34" charset="0"/>
              <a:buChar char="•"/>
              <a:defRPr/>
            </a:pPr>
            <a:r>
              <a:rPr lang="en-GB" sz="2400" dirty="0"/>
              <a:t>The use of restorative language in classrooms.</a:t>
            </a:r>
          </a:p>
        </p:txBody>
      </p:sp>
      <p:sp>
        <p:nvSpPr>
          <p:cNvPr id="12293" name="TextBox 2"/>
          <p:cNvSpPr txBox="1">
            <a:spLocks noChangeArrowheads="1"/>
          </p:cNvSpPr>
          <p:nvPr/>
        </p:nvSpPr>
        <p:spPr bwMode="auto">
          <a:xfrm>
            <a:off x="742951" y="350839"/>
            <a:ext cx="10655300" cy="7699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a:t>Our journey…</a:t>
            </a:r>
          </a:p>
        </p:txBody>
      </p:sp>
    </p:spTree>
    <p:extLst>
      <p:ext uri="{BB962C8B-B14F-4D97-AF65-F5344CB8AC3E}">
        <p14:creationId xmlns:p14="http://schemas.microsoft.com/office/powerpoint/2010/main" val="1448962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43934" y="6269039"/>
            <a:ext cx="117136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i="1"/>
              <a:t>‘</a:t>
            </a:r>
            <a:r>
              <a:rPr lang="en-GB" altLang="en-US" sz="1200"/>
              <a:t>dedicated to learning as the foundation for life’</a:t>
            </a:r>
          </a:p>
        </p:txBody>
      </p:sp>
      <p:pic>
        <p:nvPicPr>
          <p:cNvPr id="1433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384" y="5684838"/>
            <a:ext cx="1107016"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42951" y="1412875"/>
            <a:ext cx="10655300" cy="2431435"/>
          </a:xfrm>
          <a:prstGeom prst="rect">
            <a:avLst/>
          </a:prstGeom>
          <a:ln w="15875">
            <a:solidFill>
              <a:schemeClr val="tx2"/>
            </a:solidFill>
          </a:ln>
        </p:spPr>
        <p:style>
          <a:lnRef idx="2">
            <a:schemeClr val="accent2"/>
          </a:lnRef>
          <a:fillRef idx="1">
            <a:schemeClr val="lt1"/>
          </a:fillRef>
          <a:effectRef idx="0">
            <a:schemeClr val="accent2"/>
          </a:effectRef>
          <a:fontRef idx="minor">
            <a:schemeClr val="dk1"/>
          </a:fontRef>
        </p:style>
        <p:txBody>
          <a:bodyPr>
            <a:spAutoFit/>
          </a:bodyPr>
          <a:lstStyle/>
          <a:p>
            <a:pPr marL="342900" indent="-342900">
              <a:buFont typeface="Arial" panose="020B0604020202020204" pitchFamily="34" charset="0"/>
              <a:buChar char="•"/>
              <a:defRPr/>
            </a:pPr>
            <a:r>
              <a:rPr lang="en-GB" sz="2400" dirty="0"/>
              <a:t>Pupils complete restorative reflection forms in pupil office and Internal Exclusion, to encourage them to think about what they have done.</a:t>
            </a:r>
          </a:p>
          <a:p>
            <a:pPr marL="342900" indent="-342900">
              <a:buFont typeface="Arial" panose="020B0604020202020204" pitchFamily="34" charset="0"/>
              <a:buChar char="•"/>
              <a:defRPr/>
            </a:pPr>
            <a:r>
              <a:rPr lang="en-GB" sz="2400" dirty="0"/>
              <a:t>iPeace within our PSHE and Citizenship programme of study. </a:t>
            </a:r>
          </a:p>
          <a:p>
            <a:pPr marL="342900" indent="-342900">
              <a:buFont typeface="Arial" panose="020B0604020202020204" pitchFamily="34" charset="0"/>
              <a:buChar char="•"/>
              <a:defRPr/>
            </a:pPr>
            <a:r>
              <a:rPr lang="en-GB" sz="2400" dirty="0"/>
              <a:t>Collaborative work with local youth groups. </a:t>
            </a:r>
          </a:p>
          <a:p>
            <a:pPr marL="342900" indent="-342900">
              <a:buFont typeface="Arial" panose="020B0604020202020204" pitchFamily="34" charset="0"/>
              <a:buChar char="•"/>
              <a:defRPr/>
            </a:pPr>
            <a:r>
              <a:rPr lang="en-GB" sz="2400" dirty="0"/>
              <a:t>Peer mediation at </a:t>
            </a:r>
            <a:r>
              <a:rPr lang="en-GB" sz="2400" dirty="0" err="1"/>
              <a:t>Lozells</a:t>
            </a:r>
            <a:r>
              <a:rPr lang="en-GB" sz="2400" dirty="0"/>
              <a:t> and in the local community. </a:t>
            </a:r>
          </a:p>
          <a:p>
            <a:pPr marL="342900" indent="-342900">
              <a:buFont typeface="Arial" panose="020B0604020202020204" pitchFamily="34" charset="0"/>
              <a:buChar char="•"/>
              <a:defRPr/>
            </a:pPr>
            <a:r>
              <a:rPr lang="en-GB" sz="2400" dirty="0"/>
              <a:t>Referrals to West Midlands Police RJ service</a:t>
            </a:r>
          </a:p>
          <a:p>
            <a:pPr marL="171450" indent="-171450">
              <a:buFont typeface="Arial" panose="020B0604020202020204" pitchFamily="34" charset="0"/>
              <a:buChar char="•"/>
              <a:defRPr/>
            </a:pPr>
            <a:endParaRPr lang="en-GB" sz="800" dirty="0"/>
          </a:p>
        </p:txBody>
      </p:sp>
      <p:sp>
        <p:nvSpPr>
          <p:cNvPr id="14341" name="TextBox 2"/>
          <p:cNvSpPr txBox="1">
            <a:spLocks noChangeArrowheads="1"/>
          </p:cNvSpPr>
          <p:nvPr/>
        </p:nvSpPr>
        <p:spPr bwMode="auto">
          <a:xfrm>
            <a:off x="742951" y="350839"/>
            <a:ext cx="10655300" cy="7699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a:t>Our journey…</a:t>
            </a:r>
          </a:p>
        </p:txBody>
      </p:sp>
    </p:spTree>
    <p:extLst>
      <p:ext uri="{BB962C8B-B14F-4D97-AF65-F5344CB8AC3E}">
        <p14:creationId xmlns:p14="http://schemas.microsoft.com/office/powerpoint/2010/main" val="25694704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43934" y="6269039"/>
            <a:ext cx="117136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i="1"/>
              <a:t>‘</a:t>
            </a:r>
            <a:r>
              <a:rPr lang="en-GB" altLang="en-US" sz="1200"/>
              <a:t>dedicated to learning as the foundation for life’</a:t>
            </a:r>
          </a:p>
        </p:txBody>
      </p:sp>
      <p:pic>
        <p:nvPicPr>
          <p:cNvPr id="1638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384" y="5684838"/>
            <a:ext cx="1107016"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2"/>
          <p:cNvSpPr txBox="1">
            <a:spLocks noChangeArrowheads="1"/>
          </p:cNvSpPr>
          <p:nvPr/>
        </p:nvSpPr>
        <p:spPr bwMode="auto">
          <a:xfrm>
            <a:off x="742951" y="350839"/>
            <a:ext cx="10655300" cy="7699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a:t>Peer Mediation</a:t>
            </a:r>
          </a:p>
        </p:txBody>
      </p:sp>
      <p:sp>
        <p:nvSpPr>
          <p:cNvPr id="16389" name="Content Placeholder 2"/>
          <p:cNvSpPr>
            <a:spLocks noGrp="1"/>
          </p:cNvSpPr>
          <p:nvPr>
            <p:ph idx="1"/>
          </p:nvPr>
        </p:nvSpPr>
        <p:spPr>
          <a:xfrm>
            <a:off x="808567" y="1268414"/>
            <a:ext cx="10589684" cy="4103687"/>
          </a:xfrm>
          <a:ln>
            <a:solidFill>
              <a:schemeClr val="tx2"/>
            </a:solidFill>
            <a:miter lim="800000"/>
            <a:headEnd/>
            <a:tailEnd/>
          </a:ln>
        </p:spPr>
        <p:txBody>
          <a:bodyPr/>
          <a:lstStyle/>
          <a:p>
            <a:r>
              <a:rPr lang="en-GB" altLang="en-US" sz="2400" smtClean="0"/>
              <a:t>Peer mediators trained annually. Application process, including an interview. </a:t>
            </a:r>
          </a:p>
          <a:p>
            <a:r>
              <a:rPr lang="en-GB" altLang="en-US" sz="2400" smtClean="0"/>
              <a:t>Peer mediators have been trained by the College of Mediators. </a:t>
            </a:r>
          </a:p>
          <a:p>
            <a:r>
              <a:rPr lang="en-GB" altLang="en-US" sz="2400" smtClean="0"/>
              <a:t>Twenty Peer mediators have ongoing training provided by PhD students from Cambridge. </a:t>
            </a:r>
          </a:p>
          <a:p>
            <a:r>
              <a:rPr lang="en-GB" altLang="en-US" sz="2400" smtClean="0"/>
              <a:t>Each are assigned to one year group and 4 peer mediators are assigned to the primary school onsite. </a:t>
            </a:r>
          </a:p>
          <a:p>
            <a:r>
              <a:rPr lang="en-GB" altLang="en-US" sz="2400" smtClean="0"/>
              <a:t>There are 5 stages of peer mediation that the pupils go through.</a:t>
            </a:r>
          </a:p>
        </p:txBody>
      </p:sp>
    </p:spTree>
    <p:extLst>
      <p:ext uri="{BB962C8B-B14F-4D97-AF65-F5344CB8AC3E}">
        <p14:creationId xmlns:p14="http://schemas.microsoft.com/office/powerpoint/2010/main" val="664541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143934" y="6269039"/>
            <a:ext cx="117136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i="1"/>
              <a:t>‘</a:t>
            </a:r>
            <a:r>
              <a:rPr lang="en-GB" altLang="en-US" sz="1200"/>
              <a:t>dedicated to learning as the foundation for life’</a:t>
            </a:r>
          </a:p>
        </p:txBody>
      </p:sp>
      <p:pic>
        <p:nvPicPr>
          <p:cNvPr id="1843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384" y="5684838"/>
            <a:ext cx="1107016"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2"/>
          <p:cNvSpPr txBox="1">
            <a:spLocks noChangeArrowheads="1"/>
          </p:cNvSpPr>
          <p:nvPr/>
        </p:nvSpPr>
        <p:spPr bwMode="auto">
          <a:xfrm>
            <a:off x="742951" y="350839"/>
            <a:ext cx="10655300" cy="7699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a:t>The importance of Mediation</a:t>
            </a:r>
          </a:p>
        </p:txBody>
      </p:sp>
      <p:sp>
        <p:nvSpPr>
          <p:cNvPr id="18437" name="Content Placeholder 2"/>
          <p:cNvSpPr>
            <a:spLocks noGrp="1"/>
          </p:cNvSpPr>
          <p:nvPr>
            <p:ph idx="1"/>
          </p:nvPr>
        </p:nvSpPr>
        <p:spPr>
          <a:xfrm>
            <a:off x="808567" y="1268414"/>
            <a:ext cx="10589684" cy="4103687"/>
          </a:xfrm>
          <a:ln>
            <a:solidFill>
              <a:schemeClr val="tx2"/>
            </a:solidFill>
            <a:miter lim="800000"/>
            <a:headEnd/>
            <a:tailEnd/>
          </a:ln>
        </p:spPr>
        <p:txBody>
          <a:bodyPr/>
          <a:lstStyle/>
          <a:p>
            <a:r>
              <a:rPr lang="en-GB" altLang="en-US" sz="2800" smtClean="0"/>
              <a:t>Students are able to resolve their own conflicts </a:t>
            </a:r>
          </a:p>
          <a:p>
            <a:r>
              <a:rPr lang="en-GB" altLang="en-US" sz="2800" smtClean="0"/>
              <a:t>Empowers students </a:t>
            </a:r>
          </a:p>
          <a:p>
            <a:r>
              <a:rPr lang="en-GB" altLang="en-US" sz="2800" smtClean="0"/>
              <a:t>Teachers not having to deal with as much low level disruption </a:t>
            </a:r>
          </a:p>
          <a:p>
            <a:r>
              <a:rPr lang="en-GB" altLang="en-US" sz="2800" smtClean="0"/>
              <a:t>Peer Mediators themselves are able to learn essential life skills</a:t>
            </a:r>
          </a:p>
          <a:p>
            <a:r>
              <a:rPr lang="en-GB" altLang="en-US" sz="2800" smtClean="0"/>
              <a:t>The school climate has improved to become even calmer</a:t>
            </a:r>
          </a:p>
          <a:p>
            <a:endParaRPr lang="en-GB" altLang="en-US" sz="800" smtClean="0"/>
          </a:p>
        </p:txBody>
      </p:sp>
    </p:spTree>
    <p:extLst>
      <p:ext uri="{BB962C8B-B14F-4D97-AF65-F5344CB8AC3E}">
        <p14:creationId xmlns:p14="http://schemas.microsoft.com/office/powerpoint/2010/main" val="114038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a:t/>
            </a:r>
            <a:br>
              <a:rPr lang="en-GB" dirty="0"/>
            </a:br>
            <a:r>
              <a:rPr lang="en-GB" dirty="0" smtClean="0"/>
              <a:t/>
            </a:r>
            <a:br>
              <a:rPr lang="en-GB" dirty="0" smtClean="0"/>
            </a:br>
            <a:r>
              <a:rPr lang="en-GB" dirty="0" smtClean="0"/>
              <a:t>Rockwood Academy</a:t>
            </a:r>
            <a:br>
              <a:rPr lang="en-GB" dirty="0" smtClean="0"/>
            </a:br>
            <a:r>
              <a:rPr lang="en-GB" dirty="0" smtClean="0"/>
              <a:t>Keeping safe from radicalisation and extremism</a:t>
            </a:r>
            <a:br>
              <a:rPr lang="en-GB" dirty="0" smtClean="0"/>
            </a:br>
            <a:r>
              <a:rPr lang="en-GB" dirty="0" smtClean="0"/>
              <a:t>Ayisha Ali</a:t>
            </a:r>
            <a:br>
              <a:rPr lang="en-GB" dirty="0" smtClean="0"/>
            </a:br>
            <a:r>
              <a:rPr lang="en-GB" dirty="0" smtClean="0"/>
              <a:t>Year 7-8 lesson</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20295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43934" y="6269039"/>
            <a:ext cx="117136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i="1"/>
              <a:t>‘</a:t>
            </a:r>
            <a:r>
              <a:rPr lang="en-GB" altLang="en-US" sz="1200"/>
              <a:t>dedicated to learning as the foundation for life’</a:t>
            </a:r>
          </a:p>
        </p:txBody>
      </p:sp>
      <p:pic>
        <p:nvPicPr>
          <p:cNvPr id="2048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384" y="5684838"/>
            <a:ext cx="1107016"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2"/>
          <p:cNvSpPr txBox="1">
            <a:spLocks noChangeArrowheads="1"/>
          </p:cNvSpPr>
          <p:nvPr/>
        </p:nvSpPr>
        <p:spPr bwMode="auto">
          <a:xfrm>
            <a:off x="742951" y="350839"/>
            <a:ext cx="10655300" cy="7699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a:t>The impact of iPeace</a:t>
            </a:r>
          </a:p>
        </p:txBody>
      </p:sp>
      <p:sp>
        <p:nvSpPr>
          <p:cNvPr id="20485" name="Content Placeholder 2"/>
          <p:cNvSpPr>
            <a:spLocks noGrp="1"/>
          </p:cNvSpPr>
          <p:nvPr>
            <p:ph idx="1"/>
          </p:nvPr>
        </p:nvSpPr>
        <p:spPr>
          <a:xfrm>
            <a:off x="808567" y="1268413"/>
            <a:ext cx="10589684" cy="4416425"/>
          </a:xfrm>
          <a:ln>
            <a:solidFill>
              <a:schemeClr val="tx2"/>
            </a:solidFill>
            <a:miter lim="800000"/>
            <a:headEnd/>
            <a:tailEnd/>
          </a:ln>
        </p:spPr>
        <p:txBody>
          <a:bodyPr/>
          <a:lstStyle/>
          <a:p>
            <a:r>
              <a:rPr lang="en-GB" altLang="en-US" sz="2400" smtClean="0"/>
              <a:t>No ‘them and us’, relationships are key and behaviour has to be taught</a:t>
            </a:r>
          </a:p>
          <a:p>
            <a:r>
              <a:rPr lang="en-GB" altLang="en-US" sz="2400" smtClean="0"/>
              <a:t>Student’s SMSC development is promoted at all times within the culture of the school. </a:t>
            </a:r>
          </a:p>
          <a:p>
            <a:r>
              <a:rPr lang="en-GB" altLang="en-US" sz="2400" smtClean="0"/>
              <a:t>Improved behaviour - reduction in fixed term exclusions, (incl. repeat exclusions), low level disruption, physical aggression and bullying. </a:t>
            </a:r>
          </a:p>
          <a:p>
            <a:r>
              <a:rPr lang="en-GB" altLang="en-US" sz="2400" smtClean="0"/>
              <a:t>Reduction in hypermasculinity. </a:t>
            </a:r>
          </a:p>
          <a:p>
            <a:r>
              <a:rPr lang="en-GB" altLang="en-US" sz="2400" smtClean="0"/>
              <a:t>Student leadership opportunities elicits a tangible community spirit. </a:t>
            </a:r>
          </a:p>
        </p:txBody>
      </p:sp>
    </p:spTree>
    <p:extLst>
      <p:ext uri="{BB962C8B-B14F-4D97-AF65-F5344CB8AC3E}">
        <p14:creationId xmlns:p14="http://schemas.microsoft.com/office/powerpoint/2010/main" val="1974406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43934" y="6269039"/>
            <a:ext cx="117136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200" i="1"/>
              <a:t>‘</a:t>
            </a:r>
            <a:r>
              <a:rPr lang="en-GB" altLang="en-US" sz="1200"/>
              <a:t>dedicated to learning as the foundation for life’</a:t>
            </a:r>
          </a:p>
        </p:txBody>
      </p:sp>
      <p:pic>
        <p:nvPicPr>
          <p:cNvPr id="2253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384" y="5684838"/>
            <a:ext cx="1107016"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2"/>
          <p:cNvSpPr txBox="1">
            <a:spLocks noChangeArrowheads="1"/>
          </p:cNvSpPr>
          <p:nvPr/>
        </p:nvSpPr>
        <p:spPr bwMode="auto">
          <a:xfrm>
            <a:off x="742951" y="350839"/>
            <a:ext cx="10655300" cy="7699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4400"/>
              <a:t>Next steps…</a:t>
            </a:r>
          </a:p>
        </p:txBody>
      </p:sp>
      <p:sp>
        <p:nvSpPr>
          <p:cNvPr id="22533" name="Content Placeholder 2"/>
          <p:cNvSpPr>
            <a:spLocks noGrp="1"/>
          </p:cNvSpPr>
          <p:nvPr>
            <p:ph idx="1"/>
          </p:nvPr>
        </p:nvSpPr>
        <p:spPr>
          <a:xfrm>
            <a:off x="808567" y="1268414"/>
            <a:ext cx="10589684" cy="4103687"/>
          </a:xfrm>
          <a:ln>
            <a:solidFill>
              <a:schemeClr val="tx2"/>
            </a:solidFill>
            <a:miter lim="800000"/>
            <a:headEnd/>
            <a:tailEnd/>
          </a:ln>
        </p:spPr>
        <p:txBody>
          <a:bodyPr/>
          <a:lstStyle/>
          <a:p>
            <a:r>
              <a:rPr lang="en-GB" altLang="en-US" sz="2400" smtClean="0"/>
              <a:t>iPeace parenting programme</a:t>
            </a:r>
          </a:p>
          <a:p>
            <a:r>
              <a:rPr lang="en-GB" altLang="en-US" sz="2400" smtClean="0"/>
              <a:t>iPeace working actively within the community</a:t>
            </a:r>
          </a:p>
          <a:p>
            <a:r>
              <a:rPr lang="en-GB" altLang="en-US" sz="2400" smtClean="0"/>
              <a:t>Increase links with feeder primary schools</a:t>
            </a:r>
          </a:p>
          <a:p>
            <a:r>
              <a:rPr lang="en-GB" altLang="en-US" sz="2400" smtClean="0"/>
              <a:t>Further develop restorative conferences</a:t>
            </a:r>
          </a:p>
          <a:p>
            <a:r>
              <a:rPr lang="en-GB" altLang="en-US" sz="2400" smtClean="0"/>
              <a:t>Participation in project with Cambridge University and Ugandan schools around supporting newly arrived refugee students who have experienced conflict. </a:t>
            </a:r>
          </a:p>
          <a:p>
            <a:r>
              <a:rPr lang="en-GB" altLang="en-US" sz="2400" smtClean="0"/>
              <a:t>Positive Peace in Schools: Tackling Conflict and Creating a Culture of Peace in the Classroom” by Dr Hilary Cremin, Terence Bevington </a:t>
            </a:r>
            <a:endParaRPr lang="en-GB" altLang="en-US" sz="800" smtClean="0">
              <a:latin typeface="Berlin Sans FB" pitchFamily="34" charset="0"/>
            </a:endParaRPr>
          </a:p>
        </p:txBody>
      </p:sp>
    </p:spTree>
    <p:extLst>
      <p:ext uri="{BB962C8B-B14F-4D97-AF65-F5344CB8AC3E}">
        <p14:creationId xmlns:p14="http://schemas.microsoft.com/office/powerpoint/2010/main" val="8545997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GB" altLang="en-US" smtClean="0"/>
          </a:p>
        </p:txBody>
      </p:sp>
      <p:sp>
        <p:nvSpPr>
          <p:cNvPr id="24579" name="Content Placeholder 2"/>
          <p:cNvSpPr>
            <a:spLocks noGrp="1"/>
          </p:cNvSpPr>
          <p:nvPr>
            <p:ph idx="1"/>
          </p:nvPr>
        </p:nvSpPr>
        <p:spPr/>
        <p:txBody>
          <a:bodyPr/>
          <a:lstStyle/>
          <a:p>
            <a:endParaRPr lang="en-GB" altLang="en-US" smtClean="0"/>
          </a:p>
        </p:txBody>
      </p:sp>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l="14580" t="12595" r="15688" b="4721"/>
          <a:stretch>
            <a:fillRect/>
          </a:stretch>
        </p:blipFill>
        <p:spPr bwMode="auto">
          <a:xfrm>
            <a:off x="124884" y="77789"/>
            <a:ext cx="1209886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2855385" y="6107113"/>
            <a:ext cx="48596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GB" altLang="en-US" sz="3600"/>
              <a:t>www.arcresolution.co.uk</a:t>
            </a:r>
          </a:p>
        </p:txBody>
      </p:sp>
      <p:sp>
        <p:nvSpPr>
          <p:cNvPr id="24582" name="TextBox 5"/>
          <p:cNvSpPr txBox="1">
            <a:spLocks noChangeArrowheads="1"/>
          </p:cNvSpPr>
          <p:nvPr/>
        </p:nvSpPr>
        <p:spPr bwMode="auto">
          <a:xfrm>
            <a:off x="431800" y="1916113"/>
            <a:ext cx="10752667" cy="647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GB" altLang="en-US"/>
              <a:t>ARC lead training for peer mediators in schools. Their two day training programme is fully accredited by the College of Mediators.</a:t>
            </a:r>
          </a:p>
        </p:txBody>
      </p:sp>
    </p:spTree>
    <p:extLst>
      <p:ext uri="{BB962C8B-B14F-4D97-AF65-F5344CB8AC3E}">
        <p14:creationId xmlns:p14="http://schemas.microsoft.com/office/powerpoint/2010/main" val="345020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9745" y="789708"/>
            <a:ext cx="7633855" cy="4793673"/>
          </a:xfrm>
          <a:prstGeom prst="rect">
            <a:avLst/>
          </a:prstGeom>
        </p:spPr>
      </p:pic>
    </p:spTree>
    <p:extLst>
      <p:ext uri="{BB962C8B-B14F-4D97-AF65-F5344CB8AC3E}">
        <p14:creationId xmlns:p14="http://schemas.microsoft.com/office/powerpoint/2010/main" val="334553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Some of us are feeling stressed …</a:t>
            </a:r>
          </a:p>
        </p:txBody>
      </p:sp>
      <p:sp>
        <p:nvSpPr>
          <p:cNvPr id="3" name="Content Placeholder 2"/>
          <p:cNvSpPr>
            <a:spLocks noGrp="1"/>
          </p:cNvSpPr>
          <p:nvPr>
            <p:ph idx="1"/>
          </p:nvPr>
        </p:nvSpPr>
        <p:spPr>
          <a:xfrm>
            <a:off x="609600" y="1609416"/>
            <a:ext cx="9652000" cy="4177430"/>
          </a:xfrm>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102" y="1628799"/>
            <a:ext cx="6657203" cy="387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3009" y="6112225"/>
            <a:ext cx="5470985" cy="646331"/>
          </a:xfrm>
          <a:prstGeom prst="rect">
            <a:avLst/>
          </a:prstGeom>
        </p:spPr>
        <p:txBody>
          <a:bodyPr wrap="none">
            <a:spAutoFit/>
          </a:bodyPr>
          <a:lstStyle/>
          <a:p>
            <a:r>
              <a:rPr lang="en-GB" dirty="0">
                <a:solidFill>
                  <a:srgbClr val="FF0000"/>
                </a:solidFill>
                <a:hlinkClick r:id="rId3"/>
              </a:rPr>
              <a:t>https://</a:t>
            </a:r>
            <a:r>
              <a:rPr lang="en-GB" dirty="0" smtClean="0">
                <a:solidFill>
                  <a:srgbClr val="FF0000"/>
                </a:solidFill>
                <a:hlinkClick r:id="rId3"/>
              </a:rPr>
              <a:t>www.youtube.com/watch?v=wBQp9MYlbc4</a:t>
            </a:r>
            <a:endParaRPr lang="en-GB" dirty="0" smtClean="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2015805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9575" y="44625"/>
            <a:ext cx="8880921" cy="646331"/>
          </a:xfrm>
          <a:prstGeom prst="rect">
            <a:avLst/>
          </a:prstGeom>
          <a:solidFill>
            <a:schemeClr val="tx2">
              <a:lumMod val="75000"/>
            </a:schemeClr>
          </a:solidFill>
        </p:spPr>
        <p:txBody>
          <a:bodyPr wrap="square" rtlCol="0">
            <a:spAutoFit/>
          </a:bodyPr>
          <a:lstStyle/>
          <a:p>
            <a:r>
              <a:rPr lang="en-GB" sz="3600" b="1" dirty="0">
                <a:solidFill>
                  <a:prstClr val="white"/>
                </a:solidFill>
                <a:latin typeface="Calibri"/>
              </a:rPr>
              <a:t>A detailed look at stress on the body.</a:t>
            </a:r>
            <a:endParaRPr lang="en-US" sz="3600" b="1" dirty="0">
              <a:solidFill>
                <a:prstClr val="white"/>
              </a:solidFill>
              <a:latin typeface="Calibri"/>
            </a:endParaRPr>
          </a:p>
        </p:txBody>
      </p:sp>
      <p:sp>
        <p:nvSpPr>
          <p:cNvPr id="6" name="TextBox 5"/>
          <p:cNvSpPr txBox="1"/>
          <p:nvPr/>
        </p:nvSpPr>
        <p:spPr>
          <a:xfrm>
            <a:off x="1599487" y="802747"/>
            <a:ext cx="8961008" cy="1938992"/>
          </a:xfrm>
          <a:prstGeom prst="rect">
            <a:avLst/>
          </a:prstGeom>
          <a:noFill/>
        </p:spPr>
        <p:txBody>
          <a:bodyPr wrap="square" rtlCol="0">
            <a:spAutoFit/>
          </a:bodyPr>
          <a:lstStyle/>
          <a:p>
            <a:r>
              <a:rPr lang="en-GB" sz="2400" b="1" dirty="0">
                <a:solidFill>
                  <a:prstClr val="black"/>
                </a:solidFill>
                <a:latin typeface="Comic Sans MS" panose="030F0702030302020204" pitchFamily="66" charset="0"/>
              </a:rPr>
              <a:t>Our ‘fight or flight’ part of the brain has given us the ability to use stress to face life threatening situations. </a:t>
            </a:r>
          </a:p>
          <a:p>
            <a:endParaRPr lang="en-GB" sz="2400" b="1" dirty="0">
              <a:solidFill>
                <a:prstClr val="black"/>
              </a:solidFill>
              <a:latin typeface="Comic Sans MS" panose="030F0702030302020204" pitchFamily="66" charset="0"/>
            </a:endParaRPr>
          </a:p>
          <a:p>
            <a:r>
              <a:rPr lang="en-GB" sz="2400" dirty="0">
                <a:solidFill>
                  <a:prstClr val="black"/>
                </a:solidFill>
                <a:latin typeface="Comic Sans MS" panose="030F0702030302020204" pitchFamily="66" charset="0"/>
              </a:rPr>
              <a:t>But a long term exposure to stress can have negative effects on your body.  </a:t>
            </a:r>
            <a:endParaRPr lang="en-US" sz="2400" dirty="0">
              <a:solidFill>
                <a:prstClr val="black"/>
              </a:solidFill>
              <a:latin typeface="Comic Sans MS" panose="030F0702030302020204" pitchFamily="66" charset="0"/>
            </a:endParaRPr>
          </a:p>
        </p:txBody>
      </p:sp>
      <p:pic>
        <p:nvPicPr>
          <p:cNvPr id="5126" name="Picture 6" descr="http://www.clker.com/cliparts/g/7/9/O/C/f/body-outline-hi.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857" y="2741740"/>
            <a:ext cx="2828925" cy="41529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6528049" y="2833342"/>
            <a:ext cx="1100733" cy="9160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61922" y="2648675"/>
            <a:ext cx="2898574" cy="707886"/>
          </a:xfrm>
          <a:prstGeom prst="rect">
            <a:avLst/>
          </a:prstGeom>
          <a:noFill/>
        </p:spPr>
        <p:txBody>
          <a:bodyPr wrap="square" rtlCol="0">
            <a:spAutoFit/>
          </a:bodyPr>
          <a:lstStyle/>
          <a:p>
            <a:r>
              <a:rPr lang="en-GB" sz="2000" b="1" dirty="0">
                <a:solidFill>
                  <a:srgbClr val="FF0000"/>
                </a:solidFill>
                <a:latin typeface="Calibri"/>
              </a:rPr>
              <a:t>Headaches and sleep issues</a:t>
            </a:r>
            <a:endParaRPr lang="en-US" sz="2000" b="1" dirty="0">
              <a:solidFill>
                <a:srgbClr val="FF0000"/>
              </a:solidFill>
              <a:latin typeface="Calibri"/>
            </a:endParaRPr>
          </a:p>
        </p:txBody>
      </p:sp>
      <p:cxnSp>
        <p:nvCxnSpPr>
          <p:cNvPr id="12" name="Straight Arrow Connector 11"/>
          <p:cNvCxnSpPr/>
          <p:nvPr/>
        </p:nvCxnSpPr>
        <p:spPr>
          <a:xfrm flipH="1">
            <a:off x="6120034" y="3803047"/>
            <a:ext cx="1798690" cy="458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51863" y="3618380"/>
            <a:ext cx="2466527" cy="400110"/>
          </a:xfrm>
          <a:prstGeom prst="rect">
            <a:avLst/>
          </a:prstGeom>
          <a:noFill/>
        </p:spPr>
        <p:txBody>
          <a:bodyPr wrap="square" rtlCol="0">
            <a:spAutoFit/>
          </a:bodyPr>
          <a:lstStyle/>
          <a:p>
            <a:r>
              <a:rPr lang="en-GB" sz="2000" b="1" dirty="0">
                <a:solidFill>
                  <a:srgbClr val="FF0000"/>
                </a:solidFill>
                <a:latin typeface="Calibri"/>
              </a:rPr>
              <a:t>Blood pressure issues</a:t>
            </a:r>
            <a:endParaRPr lang="en-US" sz="2000" b="1" dirty="0">
              <a:solidFill>
                <a:srgbClr val="FF0000"/>
              </a:solidFill>
              <a:latin typeface="Calibri"/>
            </a:endParaRPr>
          </a:p>
        </p:txBody>
      </p:sp>
      <p:cxnSp>
        <p:nvCxnSpPr>
          <p:cNvPr id="15" name="Straight Arrow Connector 14"/>
          <p:cNvCxnSpPr/>
          <p:nvPr/>
        </p:nvCxnSpPr>
        <p:spPr>
          <a:xfrm flipH="1">
            <a:off x="6384033" y="5485874"/>
            <a:ext cx="1534691" cy="21544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951862" y="5301208"/>
            <a:ext cx="2466527" cy="400110"/>
          </a:xfrm>
          <a:prstGeom prst="rect">
            <a:avLst/>
          </a:prstGeom>
          <a:noFill/>
        </p:spPr>
        <p:txBody>
          <a:bodyPr wrap="square" rtlCol="0">
            <a:spAutoFit/>
          </a:bodyPr>
          <a:lstStyle/>
          <a:p>
            <a:r>
              <a:rPr lang="en-GB" sz="2000" b="1" dirty="0">
                <a:solidFill>
                  <a:srgbClr val="FF0000"/>
                </a:solidFill>
                <a:latin typeface="Calibri"/>
              </a:rPr>
              <a:t>Tensions in joints</a:t>
            </a:r>
            <a:endParaRPr lang="en-US" sz="2000" b="1" dirty="0">
              <a:solidFill>
                <a:srgbClr val="FF0000"/>
              </a:solidFill>
              <a:latin typeface="Calibri"/>
            </a:endParaRPr>
          </a:p>
        </p:txBody>
      </p:sp>
      <p:sp>
        <p:nvSpPr>
          <p:cNvPr id="17" name="TextBox 16"/>
          <p:cNvSpPr txBox="1"/>
          <p:nvPr/>
        </p:nvSpPr>
        <p:spPr>
          <a:xfrm>
            <a:off x="1524001" y="3433714"/>
            <a:ext cx="2192257" cy="400110"/>
          </a:xfrm>
          <a:prstGeom prst="rect">
            <a:avLst/>
          </a:prstGeom>
          <a:noFill/>
        </p:spPr>
        <p:txBody>
          <a:bodyPr wrap="square" rtlCol="0">
            <a:spAutoFit/>
          </a:bodyPr>
          <a:lstStyle/>
          <a:p>
            <a:r>
              <a:rPr lang="en-GB" sz="2000" b="1" dirty="0">
                <a:solidFill>
                  <a:srgbClr val="FF0000"/>
                </a:solidFill>
                <a:latin typeface="Calibri"/>
              </a:rPr>
              <a:t>Diabetes </a:t>
            </a:r>
            <a:endParaRPr lang="en-US" sz="2000" b="1" dirty="0">
              <a:solidFill>
                <a:srgbClr val="FF0000"/>
              </a:solidFill>
              <a:latin typeface="Calibri"/>
            </a:endParaRPr>
          </a:p>
        </p:txBody>
      </p:sp>
      <p:sp>
        <p:nvSpPr>
          <p:cNvPr id="18" name="TextBox 17"/>
          <p:cNvSpPr txBox="1"/>
          <p:nvPr/>
        </p:nvSpPr>
        <p:spPr>
          <a:xfrm>
            <a:off x="1689810" y="4365105"/>
            <a:ext cx="1885911" cy="1015663"/>
          </a:xfrm>
          <a:prstGeom prst="rect">
            <a:avLst/>
          </a:prstGeom>
          <a:noFill/>
        </p:spPr>
        <p:txBody>
          <a:bodyPr wrap="square" rtlCol="0">
            <a:spAutoFit/>
          </a:bodyPr>
          <a:lstStyle/>
          <a:p>
            <a:r>
              <a:rPr lang="en-GB" sz="2000" b="1" dirty="0">
                <a:solidFill>
                  <a:srgbClr val="FF0000"/>
                </a:solidFill>
                <a:latin typeface="Calibri"/>
              </a:rPr>
              <a:t>IBS, stomach cramps and constipation </a:t>
            </a:r>
            <a:endParaRPr lang="en-US" sz="2000" b="1" dirty="0">
              <a:solidFill>
                <a:srgbClr val="FF0000"/>
              </a:solidFill>
              <a:latin typeface="Calibri"/>
            </a:endParaRPr>
          </a:p>
        </p:txBody>
      </p:sp>
      <p:sp>
        <p:nvSpPr>
          <p:cNvPr id="19" name="TextBox 18"/>
          <p:cNvSpPr txBox="1"/>
          <p:nvPr/>
        </p:nvSpPr>
        <p:spPr>
          <a:xfrm>
            <a:off x="1933148" y="5743894"/>
            <a:ext cx="2192257" cy="400110"/>
          </a:xfrm>
          <a:prstGeom prst="rect">
            <a:avLst/>
          </a:prstGeom>
          <a:noFill/>
        </p:spPr>
        <p:txBody>
          <a:bodyPr wrap="square" rtlCol="0">
            <a:spAutoFit/>
          </a:bodyPr>
          <a:lstStyle/>
          <a:p>
            <a:r>
              <a:rPr lang="en-GB" sz="2000" b="1" dirty="0">
                <a:solidFill>
                  <a:srgbClr val="FF0000"/>
                </a:solidFill>
                <a:latin typeface="Calibri"/>
              </a:rPr>
              <a:t>Acne</a:t>
            </a:r>
            <a:endParaRPr lang="en-US" sz="2000" b="1" dirty="0">
              <a:solidFill>
                <a:srgbClr val="FF0000"/>
              </a:solidFill>
              <a:latin typeface="Calibri"/>
            </a:endParaRPr>
          </a:p>
        </p:txBody>
      </p:sp>
      <p:cxnSp>
        <p:nvCxnSpPr>
          <p:cNvPr id="20" name="Straight Arrow Connector 19"/>
          <p:cNvCxnSpPr/>
          <p:nvPr/>
        </p:nvCxnSpPr>
        <p:spPr>
          <a:xfrm flipV="1">
            <a:off x="2775702" y="5085184"/>
            <a:ext cx="2672226" cy="7748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31704" y="4688269"/>
            <a:ext cx="25202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775702" y="3618380"/>
            <a:ext cx="3040620" cy="7467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10440811" y="795505"/>
            <a:ext cx="1590431" cy="1187276"/>
          </a:xfrm>
          <a:prstGeom prst="rect">
            <a:avLst/>
          </a:prstGeom>
        </p:spPr>
      </p:pic>
    </p:spTree>
    <p:extLst>
      <p:ext uri="{BB962C8B-B14F-4D97-AF65-F5344CB8AC3E}">
        <p14:creationId xmlns:p14="http://schemas.microsoft.com/office/powerpoint/2010/main" val="326332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ppt_x"/>
                                          </p:val>
                                        </p:tav>
                                        <p:tav tm="100000">
                                          <p:val>
                                            <p:strVal val="#ppt_x"/>
                                          </p:val>
                                        </p:tav>
                                      </p:tavLst>
                                    </p:anim>
                                    <p:anim calcmode="lin" valueType="num">
                                      <p:cBhvr additive="base">
                                        <p:cTn id="63" dur="500" fill="hold"/>
                                        <p:tgtEl>
                                          <p:spTgt spid="17"/>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rgbClr val="00B0F0"/>
            </a:solidFill>
          </a:ln>
        </p:spPr>
        <p:txBody>
          <a:bodyPr/>
          <a:lstStyle/>
          <a:p>
            <a:r>
              <a:rPr lang="en-GB"/>
              <a:t>Stress</a:t>
            </a:r>
            <a:endParaRPr lang="en-GB" dirty="0"/>
          </a:p>
        </p:txBody>
      </p:sp>
      <p:sp>
        <p:nvSpPr>
          <p:cNvPr id="6" name="Rectangle 5"/>
          <p:cNvSpPr/>
          <p:nvPr/>
        </p:nvSpPr>
        <p:spPr>
          <a:xfrm>
            <a:off x="3538220" y="2276872"/>
            <a:ext cx="5115567" cy="1754326"/>
          </a:xfrm>
          <a:prstGeom prst="rect">
            <a:avLst/>
          </a:prstGeom>
          <a:noFill/>
          <a:ln w="57150">
            <a:solidFill>
              <a:srgbClr val="FF0066"/>
            </a:solidFill>
          </a:ln>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makes us</a:t>
            </a:r>
          </a:p>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Stressed?</a:t>
            </a:r>
          </a:p>
        </p:txBody>
      </p:sp>
      <p:pic>
        <p:nvPicPr>
          <p:cNvPr id="1026" name="Picture 2" descr="http://netanimations.net/Animated-dancing-red-question-mark-picture-mov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44399"/>
            <a:ext cx="2428536" cy="29786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netanimations.net/Animated-dancing-red-question-mark-picture-mov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84003" y="3844399"/>
            <a:ext cx="2428536" cy="297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6364"/>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8.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3433</Words>
  <Application>Microsoft Office PowerPoint</Application>
  <PresentationFormat>Custom</PresentationFormat>
  <Paragraphs>469</Paragraphs>
  <Slides>52</Slides>
  <Notes>35</Notes>
  <HiddenSlides>0</HiddenSlides>
  <MMClips>4</MMClips>
  <ScaleCrop>false</ScaleCrop>
  <HeadingPairs>
    <vt:vector size="4" baseType="variant">
      <vt:variant>
        <vt:lpstr>Theme</vt:lpstr>
      </vt:variant>
      <vt:variant>
        <vt:i4>9</vt:i4>
      </vt:variant>
      <vt:variant>
        <vt:lpstr>Slide Titles</vt:lpstr>
      </vt:variant>
      <vt:variant>
        <vt:i4>52</vt:i4>
      </vt:variant>
    </vt:vector>
  </HeadingPairs>
  <TitlesOfParts>
    <vt:vector size="61" baseType="lpstr">
      <vt:lpstr>Office Theme</vt:lpstr>
      <vt:lpstr>Default Design</vt:lpstr>
      <vt:lpstr>1_Office Theme</vt:lpstr>
      <vt:lpstr>2_Office Theme</vt:lpstr>
      <vt:lpstr>3_Office Theme</vt:lpstr>
      <vt:lpstr>4_Office Theme</vt:lpstr>
      <vt:lpstr>1_Elemental</vt:lpstr>
      <vt:lpstr>Opulent</vt:lpstr>
      <vt:lpstr>1_Opulent</vt:lpstr>
      <vt:lpstr>PowerPoint Presentation</vt:lpstr>
      <vt:lpstr>PREVENT at BGGS</vt:lpstr>
      <vt:lpstr>What we do at present</vt:lpstr>
      <vt:lpstr>What we are aiming for</vt:lpstr>
      <vt:lpstr>   Rockwood Academy Keeping safe from radicalisation and extremism Ayisha Ali Year 7-8 lesson</vt:lpstr>
      <vt:lpstr>PowerPoint Presentation</vt:lpstr>
      <vt:lpstr>Some of us are feeling stressed …</vt:lpstr>
      <vt:lpstr>PowerPoint Presentation</vt:lpstr>
      <vt:lpstr>Stress</vt:lpstr>
      <vt:lpstr>What can Cause Stress?</vt:lpstr>
      <vt:lpstr>PowerPoint Presentation</vt:lpstr>
      <vt:lpstr>PowerPoint Presentation</vt:lpstr>
      <vt:lpstr>If you think you are stressed, try to:</vt:lpstr>
      <vt:lpstr>PowerPoint Presentation</vt:lpstr>
      <vt:lpstr>PowerPoint Presentation</vt:lpstr>
      <vt:lpstr>Learning Objectives: To gain an understanding of mental health issues</vt:lpstr>
      <vt:lpstr>Starter: Ground Rules</vt:lpstr>
      <vt:lpstr> Ground rules- the absolute essentials</vt:lpstr>
      <vt:lpstr>Hands Up!</vt:lpstr>
      <vt:lpstr>  What is mental health?</vt:lpstr>
      <vt:lpstr>PowerPoint Presentation</vt:lpstr>
      <vt:lpstr>Celebrities who have a mental illness</vt:lpstr>
      <vt:lpstr> Quiz</vt:lpstr>
      <vt:lpstr> Quiz</vt:lpstr>
      <vt:lpstr> Facts and Figures</vt:lpstr>
      <vt:lpstr> Why do people develop mental health problems?</vt:lpstr>
      <vt:lpstr> Some types of mental health problems</vt:lpstr>
      <vt:lpstr>True or False?</vt:lpstr>
      <vt:lpstr>True or false?</vt:lpstr>
      <vt:lpstr>True or False? Answers</vt:lpstr>
      <vt:lpstr>True or false?</vt:lpstr>
      <vt:lpstr> Quotes</vt:lpstr>
      <vt:lpstr>The Stand –Up Kid</vt:lpstr>
      <vt:lpstr>Group Work:</vt:lpstr>
      <vt:lpstr>What stigma feels like</vt:lpstr>
      <vt:lpstr>What can you do to help a friend?</vt:lpstr>
      <vt:lpstr>60 second Challenge!!</vt:lpstr>
      <vt:lpstr>What can you do to help a friend?</vt:lpstr>
      <vt:lpstr>PowerPoint Presentation</vt:lpstr>
      <vt:lpstr>PowerPoint Presentation</vt:lpstr>
      <vt:lpstr>Plenary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Bishop Veseys Grammar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scientific ways  to beat the onset of  panic in an exam</dc:title>
  <dc:creator>H Hodkinson</dc:creator>
  <cp:lastModifiedBy>Service Birmingham</cp:lastModifiedBy>
  <cp:revision>22</cp:revision>
  <cp:lastPrinted>2017-04-06T12:04:40Z</cp:lastPrinted>
  <dcterms:created xsi:type="dcterms:W3CDTF">2016-06-13T08:44:03Z</dcterms:created>
  <dcterms:modified xsi:type="dcterms:W3CDTF">2018-11-19T13:51:57Z</dcterms:modified>
</cp:coreProperties>
</file>