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318" r:id="rId5"/>
    <p:sldId id="319" r:id="rId6"/>
    <p:sldId id="322" r:id="rId7"/>
    <p:sldId id="323" r:id="rId8"/>
    <p:sldId id="325" r:id="rId9"/>
    <p:sldId id="326" r:id="rId10"/>
    <p:sldId id="327" r:id="rId11"/>
    <p:sldId id="328" r:id="rId12"/>
    <p:sldId id="329" r:id="rId13"/>
    <p:sldId id="330" r:id="rId14"/>
    <p:sldId id="257" r:id="rId15"/>
    <p:sldId id="258" r:id="rId16"/>
    <p:sldId id="261" r:id="rId17"/>
    <p:sldId id="274" r:id="rId18"/>
    <p:sldId id="278" r:id="rId19"/>
    <p:sldId id="272" r:id="rId20"/>
    <p:sldId id="317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7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10" r:id="rId40"/>
    <p:sldId id="311" r:id="rId41"/>
    <p:sldId id="312" r:id="rId42"/>
    <p:sldId id="314" r:id="rId43"/>
    <p:sldId id="315" r:id="rId44"/>
    <p:sldId id="31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7DBE7-BDCF-48FD-A6D5-D210B0569C46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02D5C-DDD1-4C23-934C-6D3768B8B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0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baseline="0" dirty="0"/>
              <a:t>About 3FF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History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Vision – educating, equipping, humanising, encounters, building trust, building relationships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/>
              <a:t>Core Programmes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F7F9-0F31-7146-9A7E-44984A767AD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8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interactive and immersive training session helps participants to explore </a:t>
            </a:r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role of the facilitator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community engagement work.  The training assumes participants have experience of basic facilitation so that the emphasis of the day is in sharpening and developing these </a:t>
            </a:r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 for work with diverse groups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a range of faith and cultural backgrounds.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this session training participants will: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</a:t>
            </a:r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 of a facilitator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interfaith and intercommunal settings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</a:t>
            </a:r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principles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taken into consideration when undertaking facilitation in interfaith and intercultural settings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better equipped to </a:t>
            </a:r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and prepare for interfaith and intercommunal encounters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their work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how to create </a:t>
            </a:r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welcoming environments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inclusive spaces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those of all beliefs and cultures can thrive and navigate tensions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importance of </a:t>
            </a:r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sensitive and effective language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order to build trust and counter suspicion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 range of skills and techniques to </a:t>
            </a:r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 difficult and challenging moments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occur in a facilitated session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F7F9-0F31-7146-9A7E-44984A767AD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2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3538" lvl="0" indent="-363538">
              <a:spcAft>
                <a:spcPts val="800"/>
              </a:spcAft>
              <a:defRPr/>
            </a:pPr>
            <a:r>
              <a:rPr lang="en-GB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Additional training opportunities</a:t>
            </a:r>
          </a:p>
          <a:p>
            <a:pPr marL="363538" lvl="0" indent="-363538">
              <a:spcAft>
                <a:spcPts val="800"/>
              </a:spcAft>
              <a:defRPr/>
            </a:pP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charset="0"/>
            </a:endParaRPr>
          </a:p>
          <a:p>
            <a:pPr marL="363538" lvl="0" indent="-363538">
              <a:spcAft>
                <a:spcPts val="800"/>
              </a:spcAft>
              <a:defRPr/>
            </a:pPr>
            <a:r>
              <a:rPr lang="en-GB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Connect with us</a:t>
            </a:r>
          </a:p>
          <a:p>
            <a:pPr marL="363538" lvl="0" indent="-363538">
              <a:spcAft>
                <a:spcPts val="800"/>
              </a:spcAft>
              <a:defRPr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	Facebook (</a:t>
            </a:r>
            <a:r>
              <a:rPr lang="en-GB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threefaithsforum</a:t>
            </a: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)</a:t>
            </a:r>
          </a:p>
          <a:p>
            <a:pPr marL="363538" lvl="0" indent="-363538">
              <a:spcAft>
                <a:spcPts val="800"/>
              </a:spcAft>
              <a:defRPr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	Twitter (@</a:t>
            </a:r>
            <a:r>
              <a:rPr lang="en-GB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threefaiths</a:t>
            </a: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)</a:t>
            </a:r>
          </a:p>
          <a:p>
            <a:pPr marL="363538" lvl="0" indent="-363538">
              <a:spcAft>
                <a:spcPts val="800"/>
              </a:spcAft>
              <a:defRPr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	Twitter (@</a:t>
            </a:r>
            <a:r>
              <a:rPr lang="en-GB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tamandawalker</a:t>
            </a: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F7F9-0F31-7146-9A7E-44984A767AD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9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D8C7-68EC-41BE-9FA5-B43EC9BF0FC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FACF-3C04-46F1-93AD-1571FB0A6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7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D8C7-68EC-41BE-9FA5-B43EC9BF0FC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FACF-3C04-46F1-93AD-1571FB0A6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3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D8C7-68EC-41BE-9FA5-B43EC9BF0FC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FACF-3C04-46F1-93AD-1571FB0A6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4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D8C7-68EC-41BE-9FA5-B43EC9BF0FC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FACF-3C04-46F1-93AD-1571FB0A6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9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D8C7-68EC-41BE-9FA5-B43EC9BF0FC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FACF-3C04-46F1-93AD-1571FB0A6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9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D8C7-68EC-41BE-9FA5-B43EC9BF0FC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FACF-3C04-46F1-93AD-1571FB0A6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8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D8C7-68EC-41BE-9FA5-B43EC9BF0FC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FACF-3C04-46F1-93AD-1571FB0A6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07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D8C7-68EC-41BE-9FA5-B43EC9BF0FC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FACF-3C04-46F1-93AD-1571FB0A6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D8C7-68EC-41BE-9FA5-B43EC9BF0FC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FACF-3C04-46F1-93AD-1571FB0A6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2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D8C7-68EC-41BE-9FA5-B43EC9BF0FC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FACF-3C04-46F1-93AD-1571FB0A6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5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D8C7-68EC-41BE-9FA5-B43EC9BF0FC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FACF-3C04-46F1-93AD-1571FB0A6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6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AD8C7-68EC-41BE-9FA5-B43EC9BF0FC0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FACF-3C04-46F1-93AD-1571FB0A6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47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9910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Primary Themes</a:t>
            </a:r>
            <a:br>
              <a:rPr lang="en-GB" dirty="0" smtClean="0"/>
            </a:br>
            <a:r>
              <a:rPr lang="en-GB" dirty="0" smtClean="0"/>
              <a:t>Mental Health</a:t>
            </a:r>
            <a:br>
              <a:rPr lang="en-GB" dirty="0" smtClean="0"/>
            </a:br>
            <a:r>
              <a:rPr lang="en-GB" dirty="0" smtClean="0"/>
              <a:t>Faith and cohesion, FBV</a:t>
            </a:r>
            <a:br>
              <a:rPr lang="en-GB" dirty="0" smtClean="0"/>
            </a:br>
            <a:r>
              <a:rPr lang="en-GB" dirty="0" smtClean="0"/>
              <a:t>Staying safe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6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QUESTIONS…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Thank You</a:t>
            </a:r>
            <a:endParaRPr lang="en-GB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9"/>
            <a:ext cx="1625603" cy="13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362" y="3639109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9DA5"/>
                </a:solidFill>
                <a:latin typeface="Gill Sans MT" panose="020B0502020104020203" pitchFamily="34" charset="0"/>
              </a:rPr>
              <a:t>Welcome!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72" y="1152537"/>
            <a:ext cx="4656752" cy="197372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33633" y="122150"/>
            <a:ext cx="65" cy="2128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5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AEBA"/>
                </a:solidFill>
                <a:latin typeface="Gill Sans MT" pitchFamily="34" charset="0"/>
                <a:cs typeface="Arial"/>
              </a:rPr>
              <a:t>Who We 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95966" y="1523372"/>
            <a:ext cx="7729355" cy="285257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400" i="1" dirty="0">
                <a:solidFill>
                  <a:srgbClr val="7F7F7F"/>
                </a:solidFill>
                <a:latin typeface="Gill Sans MT" panose="020B0502020104020203" pitchFamily="34" charset="0"/>
                <a:cs typeface="Arial"/>
              </a:rPr>
              <a:t>3FF works to build understanding and lasting relationships between people of all faiths and beliefs</a:t>
            </a:r>
          </a:p>
          <a:p>
            <a:pPr marL="514350" indent="-514350">
              <a:buNone/>
            </a:pPr>
            <a:endParaRPr lang="en-US" sz="3400" i="1" dirty="0">
              <a:solidFill>
                <a:srgbClr val="7F7F7F"/>
              </a:solidFill>
              <a:latin typeface="Gill Sans MT" panose="020B0502020104020203" pitchFamily="34" charset="0"/>
              <a:cs typeface="Arial"/>
            </a:endParaRPr>
          </a:p>
          <a:p>
            <a:pPr marL="514350" indent="-514350">
              <a:buNone/>
            </a:pPr>
            <a:endParaRPr lang="en-US" sz="3400" dirty="0">
              <a:solidFill>
                <a:srgbClr val="7F7F7F"/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874349" y="4413620"/>
            <a:ext cx="4073804" cy="127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 defTabSz="457200">
              <a:spcBef>
                <a:spcPct val="20000"/>
              </a:spcBef>
              <a:defRPr/>
            </a:pPr>
            <a:r>
              <a:rPr lang="en-US" sz="3200" i="1" dirty="0">
                <a:solidFill>
                  <a:srgbClr val="FF0000"/>
                </a:solidFill>
                <a:cs typeface="Arial"/>
              </a:rPr>
              <a:t>Add image</a:t>
            </a:r>
          </a:p>
          <a:p>
            <a:pPr marL="514350" indent="-514350" defTabSz="457200">
              <a:spcBef>
                <a:spcPct val="20000"/>
              </a:spcBef>
              <a:defRPr/>
            </a:pPr>
            <a:endParaRPr lang="en-US" sz="3200" i="1" dirty="0">
              <a:solidFill>
                <a:srgbClr val="7F7F7F"/>
              </a:solidFill>
              <a:cs typeface="Arial"/>
            </a:endParaRPr>
          </a:p>
          <a:p>
            <a:pPr marL="514350" indent="-514350" defTabSz="457200">
              <a:spcBef>
                <a:spcPct val="20000"/>
              </a:spcBef>
              <a:defRPr/>
            </a:pPr>
            <a:endParaRPr lang="en-US" sz="3200" dirty="0">
              <a:solidFill>
                <a:srgbClr val="7F7F7F"/>
              </a:solidFill>
              <a:cs typeface="Arial"/>
            </a:endParaRPr>
          </a:p>
        </p:txBody>
      </p:sp>
      <p:pic>
        <p:nvPicPr>
          <p:cNvPr id="1026" name="Picture 2" descr="\\3ff-externalhdd\3FF-Share\Photos and Videos\Schools Linking\CPD\2014.01.15 Teacher Training 2014\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8855" y="3242295"/>
            <a:ext cx="4695470" cy="3129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4" y="6343650"/>
            <a:ext cx="12144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79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18" y="6015856"/>
            <a:ext cx="1691284" cy="71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1295720" y="1289409"/>
            <a:ext cx="9643524" cy="461644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We believe that young people should feel confident communicating and collaborating with anybody, regardless of their faith, belief, culture or background. Our Schools Programmes help young people to:</a:t>
            </a:r>
          </a:p>
          <a:p>
            <a:pPr marL="0" indent="0">
              <a:buNone/>
            </a:pP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Learn how different people </a:t>
            </a:r>
            <a:r>
              <a:rPr lang="en-GB" sz="2400" dirty="0">
                <a:solidFill>
                  <a:srgbClr val="009DA5"/>
                </a:solidFill>
              </a:rPr>
              <a:t>understand and live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their faiths and beliefs</a:t>
            </a: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Dispel common myths and stereotypes</a:t>
            </a: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Understand the </a:t>
            </a:r>
            <a:r>
              <a:rPr lang="en-GB" sz="2400" dirty="0">
                <a:solidFill>
                  <a:srgbClr val="009DA5"/>
                </a:solidFill>
              </a:rPr>
              <a:t>diversity within and between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different traditions</a:t>
            </a: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Become more able to </a:t>
            </a:r>
            <a:r>
              <a:rPr lang="en-GB" sz="2400" dirty="0">
                <a:solidFill>
                  <a:srgbClr val="009DA5"/>
                </a:solidFill>
              </a:rPr>
              <a:t>ask and answer questions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in a sensitive way</a:t>
            </a: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Learn to </a:t>
            </a:r>
            <a:r>
              <a:rPr lang="en-GB" sz="2400" dirty="0">
                <a:solidFill>
                  <a:srgbClr val="009DA5"/>
                </a:solidFill>
              </a:rPr>
              <a:t>understand and share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their own faiths and beliefs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028090" y="146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4AEBA"/>
                </a:solidFill>
                <a:latin typeface="Gill Sans MT" pitchFamily="34" charset="0"/>
                <a:cs typeface="Arial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15670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4"/>
            <a:ext cx="5221266" cy="676808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009DA5"/>
                </a:solidFill>
                <a:latin typeface="Gill Sans MT" panose="020B0502020104020203" pitchFamily="34" charset="0"/>
              </a:rPr>
              <a:t>School Linking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10" y="1317072"/>
            <a:ext cx="5294962" cy="473139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500" i="0" dirty="0">
                <a:solidFill>
                  <a:srgbClr val="009DA5"/>
                </a:solidFill>
                <a:effectLst/>
                <a:latin typeface="Gill Sans MT" panose="020B0502020104020203" pitchFamily="34" charset="0"/>
              </a:rPr>
              <a:t>3FF’s School Linking programme provides opportunities for young people of different faiths and beliefs to meet and create long-lasting bonds of understanding and friendship.</a:t>
            </a:r>
          </a:p>
          <a:p>
            <a:pPr marL="0" indent="0">
              <a:buNone/>
            </a:pPr>
            <a:r>
              <a:rPr lang="en-GB" sz="2500" dirty="0">
                <a:latin typeface="Gill Sans MT" panose="020B0502020104020203" pitchFamily="34" charset="0"/>
              </a:rPr>
              <a:t/>
            </a:r>
            <a:br>
              <a:rPr lang="en-GB" sz="2500" dirty="0">
                <a:latin typeface="Gill Sans MT" panose="020B0502020104020203" pitchFamily="34" charset="0"/>
              </a:rPr>
            </a:br>
            <a:r>
              <a:rPr lang="en-GB" sz="2500" b="1" i="0" dirty="0">
                <a:solidFill>
                  <a:srgbClr val="717073"/>
                </a:solidFill>
                <a:effectLst/>
                <a:latin typeface="Gill Sans MT" panose="020B0502020104020203" pitchFamily="34" charset="0"/>
              </a:rPr>
              <a:t>Students on the Linking programme:</a:t>
            </a:r>
            <a:endParaRPr lang="en-GB" sz="2500" b="0" i="0" dirty="0">
              <a:solidFill>
                <a:srgbClr val="717073"/>
              </a:solidFill>
              <a:effectLst/>
              <a:latin typeface="Gill Sans MT" panose="020B0502020104020203" pitchFamily="34" charset="0"/>
            </a:endParaRPr>
          </a:p>
          <a:p>
            <a:r>
              <a:rPr lang="en-GB" sz="2500" b="0" i="0" dirty="0">
                <a:solidFill>
                  <a:srgbClr val="717073"/>
                </a:solidFill>
                <a:effectLst/>
                <a:latin typeface="Gill Sans MT" panose="020B0502020104020203" pitchFamily="34" charset="0"/>
              </a:rPr>
              <a:t>Take part in engaging and memorable link experiences throughout the academic year</a:t>
            </a:r>
          </a:p>
          <a:p>
            <a:r>
              <a:rPr lang="en-GB" sz="2500" b="0" i="0" dirty="0">
                <a:solidFill>
                  <a:srgbClr val="717073"/>
                </a:solidFill>
                <a:effectLst/>
                <a:latin typeface="Gill Sans MT" panose="020B0502020104020203" pitchFamily="34" charset="0"/>
              </a:rPr>
              <a:t>Deepen knowledge and understanding of different beliefs by engaging directly with students from different backgrounds</a:t>
            </a:r>
          </a:p>
          <a:p>
            <a:r>
              <a:rPr lang="en-GB" sz="2500" b="0" i="0" dirty="0">
                <a:solidFill>
                  <a:srgbClr val="717073"/>
                </a:solidFill>
                <a:effectLst/>
                <a:latin typeface="Gill Sans MT" panose="020B0502020104020203" pitchFamily="34" charset="0"/>
              </a:rPr>
              <a:t>Develop skills of communication, empathy and reflection</a:t>
            </a:r>
          </a:p>
          <a:p>
            <a:pPr marL="0" indent="0">
              <a:buNone/>
            </a:pPr>
            <a:r>
              <a:rPr lang="en-GB" sz="2500" b="1" i="0" dirty="0">
                <a:solidFill>
                  <a:srgbClr val="717073"/>
                </a:solidFill>
                <a:effectLst/>
                <a:latin typeface="Gill Sans MT" panose="020B0502020104020203" pitchFamily="34" charset="0"/>
              </a:rPr>
              <a:t>Teachers on the linking programme:</a:t>
            </a:r>
            <a:endParaRPr lang="en-GB" sz="2500" b="0" i="0" dirty="0">
              <a:solidFill>
                <a:srgbClr val="717073"/>
              </a:solidFill>
              <a:effectLst/>
              <a:latin typeface="Gill Sans MT" panose="020B0502020104020203" pitchFamily="34" charset="0"/>
            </a:endParaRPr>
          </a:p>
          <a:p>
            <a:r>
              <a:rPr lang="en-GB" sz="2500" b="0" i="0" dirty="0">
                <a:solidFill>
                  <a:srgbClr val="717073"/>
                </a:solidFill>
                <a:effectLst/>
                <a:latin typeface="Gill Sans MT" panose="020B0502020104020203" pitchFamily="34" charset="0"/>
              </a:rPr>
              <a:t>Build long-lasting links with local schools</a:t>
            </a:r>
          </a:p>
          <a:p>
            <a:r>
              <a:rPr lang="en-GB" sz="2500" b="0" i="0" dirty="0">
                <a:solidFill>
                  <a:srgbClr val="717073"/>
                </a:solidFill>
                <a:effectLst/>
                <a:latin typeface="Gill Sans MT" panose="020B0502020104020203" pitchFamily="34" charset="0"/>
              </a:rPr>
              <a:t>Receive expert interfaith guidance on the provision of SMSC in their school</a:t>
            </a:r>
          </a:p>
          <a:p>
            <a:r>
              <a:rPr lang="en-GB" sz="2500" b="0" i="0" dirty="0">
                <a:solidFill>
                  <a:srgbClr val="717073"/>
                </a:solidFill>
                <a:effectLst/>
                <a:latin typeface="Gill Sans MT" panose="020B0502020104020203" pitchFamily="34" charset="0"/>
              </a:rPr>
              <a:t>Network with other teachers and education professionals through our programme of Continued Professional Development.</a:t>
            </a:r>
          </a:p>
          <a:p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610" y="5529043"/>
            <a:ext cx="1387425" cy="5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9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009DA5"/>
                </a:solidFill>
                <a:latin typeface="Gill Sans MT" panose="020B0502020104020203" pitchFamily="34" charset="0"/>
              </a:rPr>
              <a:t>Education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4" y="1862356"/>
            <a:ext cx="5234795" cy="403241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To succeed in today's complex and diverse world, young people need to be able to communicate sensitively and effectively with anyone, regardless of beliefs or background. Our award-winning workshops fulfil an essential role in preparing young people to succeed in the wider world.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Our activities are proven to help young people build </a:t>
            </a:r>
            <a:r>
              <a:rPr lang="en-GB" sz="1800" dirty="0">
                <a:solidFill>
                  <a:srgbClr val="009DA5"/>
                </a:solidFill>
                <a:latin typeface="Gill Sans MT" panose="020B0502020104020203" pitchFamily="34" charset="0"/>
              </a:rPr>
              <a:t>religious literacy, empathy, and skills for dialogue and communication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. Our workshops also support the RE, PSHE and citizenship curricula, as well as the provision of SMSC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778" y="5539673"/>
            <a:ext cx="1362258" cy="5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FF-logo-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687506"/>
            <a:ext cx="2765778" cy="11704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4AEBA"/>
                </a:solidFill>
                <a:latin typeface="Gill Sans MT" pitchFamily="34" charset="0"/>
                <a:cs typeface="Arial"/>
              </a:rPr>
              <a:t>Keep In Touch…</a:t>
            </a:r>
            <a:endParaRPr lang="en-US" dirty="0">
              <a:solidFill>
                <a:srgbClr val="44AEBA"/>
              </a:solidFill>
              <a:latin typeface="Gill Sans MT" pitchFamily="34" charset="0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65880" y="902369"/>
            <a:ext cx="8686800" cy="4099337"/>
          </a:xfrm>
        </p:spPr>
        <p:txBody>
          <a:bodyPr>
            <a:normAutofit/>
          </a:bodyPr>
          <a:lstStyle/>
          <a:p>
            <a:pPr marL="914400" lvl="1" indent="-514350" algn="ctr">
              <a:buNone/>
            </a:pPr>
            <a:endParaRPr lang="en-US" sz="3200" i="1" dirty="0">
              <a:solidFill>
                <a:srgbClr val="7F7F7F"/>
              </a:solidFill>
              <a:latin typeface="Gill Sans MT" panose="020B0502020104020203" pitchFamily="34" charset="0"/>
              <a:cs typeface="Arial"/>
            </a:endParaRPr>
          </a:p>
          <a:p>
            <a:pPr marL="914400" lvl="1" indent="-514350" algn="ctr">
              <a:buNone/>
            </a:pPr>
            <a:endParaRPr lang="en-US" sz="3200" i="1" dirty="0">
              <a:solidFill>
                <a:srgbClr val="7F7F7F"/>
              </a:solidFill>
              <a:latin typeface="Gill Sans MT" panose="020B0502020104020203" pitchFamily="34" charset="0"/>
              <a:cs typeface="Arial"/>
            </a:endParaRPr>
          </a:p>
          <a:p>
            <a:pPr marL="914400" lvl="1" indent="-514350" algn="ctr">
              <a:buNone/>
            </a:pPr>
            <a:r>
              <a:rPr lang="en-US" sz="3200" dirty="0">
                <a:solidFill>
                  <a:srgbClr val="7F7F7F"/>
                </a:solidFill>
                <a:latin typeface="Gill Sans MT" panose="020B0502020104020203" pitchFamily="34" charset="0"/>
                <a:cs typeface="Arial"/>
              </a:rPr>
              <a:t>www.3ff.org.uk</a:t>
            </a:r>
          </a:p>
          <a:p>
            <a:pPr marL="914400" lvl="1" indent="-514350" algn="ctr">
              <a:buNone/>
            </a:pPr>
            <a:endParaRPr lang="en-GB" sz="3200" dirty="0">
              <a:solidFill>
                <a:srgbClr val="7F7F7F"/>
              </a:solidFill>
              <a:latin typeface="Gill Sans MT" panose="020B0502020104020203" pitchFamily="34" charset="0"/>
              <a:cs typeface="Arial"/>
            </a:endParaRPr>
          </a:p>
          <a:p>
            <a:pPr marL="914400" lvl="1" indent="-514350" algn="ctr">
              <a:buNone/>
            </a:pPr>
            <a:r>
              <a:rPr lang="en-GB" sz="3200" dirty="0">
                <a:solidFill>
                  <a:srgbClr val="7F7F7F"/>
                </a:solidFill>
                <a:latin typeface="Gill Sans MT" panose="020B0502020104020203" pitchFamily="34" charset="0"/>
                <a:cs typeface="Arial"/>
              </a:rPr>
              <a:t>rich@3ff.org.uk </a:t>
            </a:r>
            <a:endParaRPr lang="en-US" sz="3200" dirty="0">
              <a:solidFill>
                <a:srgbClr val="7F7F7F"/>
              </a:solidFill>
              <a:latin typeface="Gill Sans MT" panose="020B0502020104020203" pitchFamily="34" charset="0"/>
              <a:cs typeface="Arial"/>
            </a:endParaRPr>
          </a:p>
          <a:p>
            <a:pPr marL="514350" indent="-514350">
              <a:buNone/>
            </a:pPr>
            <a:endParaRPr lang="en-US" i="1" dirty="0">
              <a:solidFill>
                <a:srgbClr val="7F7F7F"/>
              </a:solidFill>
              <a:latin typeface="Gill Sans MT" panose="020B0502020104020203" pitchFamily="34" charset="0"/>
              <a:cs typeface="Arial"/>
            </a:endParaRPr>
          </a:p>
          <a:p>
            <a:pPr marL="514350" indent="-514350" algn="ctr">
              <a:buNone/>
            </a:pPr>
            <a:endParaRPr lang="en-US" dirty="0">
              <a:solidFill>
                <a:srgbClr val="7F7F7F"/>
              </a:solidFill>
              <a:latin typeface="Gill Sans MT" panose="020B0502020104020203" pitchFamily="34" charset="0"/>
              <a:cs typeface="Arial"/>
            </a:endParaRPr>
          </a:p>
        </p:txBody>
      </p:sp>
      <p:pic>
        <p:nvPicPr>
          <p:cNvPr id="2050" name="Picture 2" descr="C:\Documents and Settings\Tamanda\Desktop\IMAGES\twitter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8969" y="4634465"/>
            <a:ext cx="650359" cy="650359"/>
          </a:xfrm>
          <a:prstGeom prst="rect">
            <a:avLst/>
          </a:prstGeom>
          <a:noFill/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3637006" y="4648113"/>
            <a:ext cx="3585818" cy="572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 defTabSz="457200">
              <a:spcBef>
                <a:spcPct val="20000"/>
              </a:spcBef>
              <a:defRPr/>
            </a:pPr>
            <a:r>
              <a:rPr lang="en-US" sz="2000" i="1" dirty="0">
                <a:solidFill>
                  <a:srgbClr val="7F7F7F"/>
                </a:solidFill>
                <a:cs typeface="Arial"/>
              </a:rPr>
              <a:t>Or follow us on social media…</a:t>
            </a:r>
          </a:p>
          <a:p>
            <a:pPr marL="514350" indent="-514350" defTabSz="457200">
              <a:spcBef>
                <a:spcPct val="20000"/>
              </a:spcBef>
              <a:defRPr/>
            </a:pPr>
            <a:endParaRPr lang="en-US" sz="3200" i="1" dirty="0">
              <a:solidFill>
                <a:srgbClr val="7F7F7F"/>
              </a:solidFill>
              <a:cs typeface="Arial"/>
            </a:endParaRPr>
          </a:p>
          <a:p>
            <a:pPr marL="514350" indent="-514350" defTabSz="457200">
              <a:spcBef>
                <a:spcPct val="20000"/>
              </a:spcBef>
              <a:defRPr/>
            </a:pPr>
            <a:endParaRPr lang="en-US" sz="3200" dirty="0">
              <a:solidFill>
                <a:srgbClr val="7F7F7F"/>
              </a:solidFill>
              <a:cs typeface="Arial"/>
            </a:endParaRPr>
          </a:p>
        </p:txBody>
      </p:sp>
      <p:pic>
        <p:nvPicPr>
          <p:cNvPr id="2051" name="Picture 3" descr="C:\Documents and Settings\Tamanda\Desktop\IMAGES\fb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36" y="4661761"/>
            <a:ext cx="600384" cy="600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705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resource adapted by Waverley Primary School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770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827" y="1580877"/>
            <a:ext cx="10972800" cy="698344"/>
          </a:xfrm>
        </p:spPr>
        <p:txBody>
          <a:bodyPr/>
          <a:lstStyle/>
          <a:p>
            <a:r>
              <a:rPr lang="en-GB" dirty="0"/>
              <a:t>Feedback on Talking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620" y="1954930"/>
            <a:ext cx="10972800" cy="48233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16 November 2017</a:t>
            </a:r>
          </a:p>
          <a:p>
            <a:pPr algn="ctr"/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Shahista Zamir</a:t>
            </a:r>
          </a:p>
          <a:p>
            <a:pPr algn="ctr"/>
            <a:r>
              <a:rPr lang="en-GB" b="1" i="1" dirty="0">
                <a:solidFill>
                  <a:srgbClr val="0070C0"/>
                </a:solidFill>
              </a:rPr>
              <a:t>Middle Leader (PSHE)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96" y="5175659"/>
            <a:ext cx="4297443" cy="111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" b="89944" l="0" r="98218">
                        <a14:foregroundMark x1="4884" y1="16814" x2="4884" y2="16814"/>
                        <a14:foregroundMark x1="18482" y1="8769" x2="18482" y2="8769"/>
                        <a14:foregroundMark x1="32079" y1="9332" x2="32079" y2="9332"/>
                        <a14:foregroundMark x1="31617" y1="5068" x2="31617" y2="5068"/>
                        <a14:foregroundMark x1="18284" y1="9332" x2="18284" y2="9332"/>
                        <a14:foregroundMark x1="62574" y1="7884" x2="62574" y2="7884"/>
                        <a14:foregroundMark x1="74257" y1="5068" x2="74257" y2="5068"/>
                        <a14:foregroundMark x1="88383" y1="7321" x2="88383" y2="7321"/>
                        <a14:foregroundMark x1="13333" y1="42237" x2="13333" y2="42237"/>
                        <a14:foregroundMark x1="25743" y1="40225" x2="25743" y2="40225"/>
                        <a14:foregroundMark x1="43564" y1="40225" x2="43564" y2="40225"/>
                        <a14:foregroundMark x1="63498" y1="38777" x2="63498" y2="38777"/>
                        <a14:foregroundMark x1="74521" y1="39662" x2="74521" y2="39662"/>
                        <a14:foregroundMark x1="74521" y1="39662" x2="74521" y2="39662"/>
                        <a14:foregroundMark x1="76634" y1="43926" x2="76634" y2="43926"/>
                        <a14:foregroundMark x1="87393" y1="38777" x2="87393" y2="38777"/>
                        <a14:foregroundMark x1="87657" y1="51086" x2="87657" y2="51086"/>
                        <a14:foregroundMark x1="86733" y1="48512" x2="86733" y2="48512"/>
                        <a14:foregroundMark x1="89043" y1="70796" x2="89043" y2="70796"/>
                        <a14:foregroundMark x1="71221" y1="78761" x2="71221" y2="78761"/>
                        <a14:foregroundMark x1="55314" y1="77313" x2="55314" y2="77313"/>
                        <a14:foregroundMark x1="45215" y1="77072" x2="45215" y2="77072"/>
                        <a14:foregroundMark x1="27195" y1="74819" x2="27195" y2="74819"/>
                        <a14:foregroundMark x1="12145" y1="75060" x2="12145" y2="75060"/>
                        <a14:foregroundMark x1="12145" y1="75060" x2="12145" y2="75060"/>
                        <a14:foregroundMark x1="24554" y1="75382" x2="24554" y2="75382"/>
                        <a14:foregroundMark x1="83894" y1="66774" x2="83894" y2="66774"/>
                        <a14:foregroundMark x1="82970" y1="71601" x2="82970" y2="71601"/>
                        <a14:foregroundMark x1="82970" y1="77313" x2="82970" y2="77313"/>
                        <a14:foregroundMark x1="73333" y1="52212" x2="73333" y2="52212"/>
                        <a14:foregroundMark x1="10297" y1="79646" x2="10297" y2="79646"/>
                        <a14:foregroundMark x1="78020" y1="12792" x2="78020" y2="12792"/>
                        <a14:foregroundMark x1="31881" y1="13918" x2="31881" y2="13918"/>
                        <a14:foregroundMark x1="76370" y1="44167" x2="76370" y2="4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3" y="4588043"/>
            <a:ext cx="2758837" cy="169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432" y="202722"/>
            <a:ext cx="2314472" cy="122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2E2BA6F5-42B7-4D4D-80FA-4BD3A977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" y="201914"/>
            <a:ext cx="2314472" cy="122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1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999D93-CB6B-49E2-A77C-B1E08F71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Focus of the lesson: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20124C-340A-4224-A969-C19B6B3B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Initially, ground rules were set to create a safe environment.</a:t>
            </a:r>
          </a:p>
          <a:p>
            <a:endParaRPr lang="en-GB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GB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 understand the difference between a small, everyday feeling and a big feeling. </a:t>
            </a:r>
          </a:p>
          <a:p>
            <a:r>
              <a:rPr lang="en-GB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Pupils can use the appropriate language to talk about mental health and wellbeing. </a:t>
            </a:r>
          </a:p>
          <a:p>
            <a:r>
              <a:rPr lang="en-GB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Pupils can identify the trusted adults in my life and know how to ask them for help and support. </a:t>
            </a:r>
          </a:p>
          <a:p>
            <a:r>
              <a:rPr lang="en-GB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Pupils can compare feelings. </a:t>
            </a:r>
          </a:p>
          <a:p>
            <a:r>
              <a:rPr lang="en-GB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Each pupil has improved as a listener.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400BB5-C6A2-429A-83D5-70F7820D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0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Primary Curriculum Group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At</a:t>
            </a:r>
            <a:endParaRPr lang="en-GB" dirty="0" smtClean="0"/>
          </a:p>
          <a:p>
            <a:r>
              <a:rPr lang="en-GB" dirty="0" smtClean="0"/>
              <a:t>Somerville Primary School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9"/>
            <a:ext cx="1625603" cy="13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A7706-FC3A-4C55-9914-3895D2B5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31" y="433554"/>
            <a:ext cx="8085221" cy="3216933"/>
          </a:xfrm>
        </p:spPr>
        <p:txBody>
          <a:bodyPr/>
          <a:lstStyle/>
          <a:p>
            <a:r>
              <a:rPr lang="en-GB" sz="4000" dirty="0">
                <a:solidFill>
                  <a:srgbClr val="002060"/>
                </a:solidFill>
              </a:rPr>
              <a:t>Definition of mental health clarified: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7551D3-58F4-4AB6-A834-9B8F653C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65B0DD-563B-4CB0-A4FD-0E62F208BDDF}"/>
              </a:ext>
            </a:extLst>
          </p:cNvPr>
          <p:cNvSpPr/>
          <p:nvPr/>
        </p:nvSpPr>
        <p:spPr>
          <a:xfrm>
            <a:off x="2177075" y="2361031"/>
            <a:ext cx="8453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Mental Health is about our feelings, our thinking, our emotions and our moods – things you can’t really see, but that affect our lives in lots of ways.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AE3E359-C561-44EE-A641-7B22682C231D}"/>
              </a:ext>
            </a:extLst>
          </p:cNvPr>
          <p:cNvSpPr/>
          <p:nvPr/>
        </p:nvSpPr>
        <p:spPr>
          <a:xfrm>
            <a:off x="1582822" y="2042020"/>
            <a:ext cx="8769684" cy="3685013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6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8AB4B1-B701-4ABD-8C44-7D3E9FCE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50" dirty="0"/>
              <a:t>http://www.annafreud.org/what-we-do/schools-in-mind/youre-never-too-young-to-talk-mental-health/talking-mental-health-animation-teacher-toolkit/</a:t>
            </a:r>
            <a:br>
              <a:rPr lang="en-US" sz="1350" dirty="0"/>
            </a:br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158CA6-35E2-4104-A32F-9FB87C43E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Watch to [</a:t>
            </a:r>
            <a:r>
              <a:rPr lang="en-US" dirty="0"/>
              <a:t>02:50]. 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54B66B-7329-4635-BD5C-ACE0E5D5A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381" y="2165639"/>
            <a:ext cx="6441241" cy="34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0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7C902-26C3-4365-BDC6-0BAEBC84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Discussion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305AC8-6123-4E4B-9510-AA66B7D79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What did you notice in the animation?</a:t>
            </a:r>
          </a:p>
          <a:p>
            <a:r>
              <a:rPr lang="en-GB" b="1" dirty="0">
                <a:solidFill>
                  <a:srgbClr val="0070C0"/>
                </a:solidFill>
              </a:rPr>
              <a:t>*</a:t>
            </a:r>
          </a:p>
          <a:p>
            <a:r>
              <a:rPr lang="en-GB" b="1" dirty="0">
                <a:solidFill>
                  <a:srgbClr val="0070C0"/>
                </a:solidFill>
              </a:rPr>
              <a:t>*</a:t>
            </a:r>
          </a:p>
          <a:p>
            <a:r>
              <a:rPr lang="en-GB" b="1" dirty="0">
                <a:solidFill>
                  <a:srgbClr val="0070C0"/>
                </a:solidFill>
              </a:rPr>
              <a:t>*</a:t>
            </a:r>
          </a:p>
          <a:p>
            <a:r>
              <a:rPr lang="en-GB" b="1" dirty="0">
                <a:solidFill>
                  <a:srgbClr val="0070C0"/>
                </a:solidFill>
              </a:rPr>
              <a:t>‘Small everyday feelings’ – what are these?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Are there any other examples that you can give? 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8821A8-5CC7-44EC-8383-36525E2A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86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C8C1D-A74B-46A5-853F-8050BC05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8" y="2361988"/>
            <a:ext cx="10972800" cy="698344"/>
          </a:xfrm>
        </p:spPr>
        <p:txBody>
          <a:bodyPr/>
          <a:lstStyle/>
          <a:p>
            <a:r>
              <a:rPr lang="en-GB" dirty="0"/>
              <a:t>The feelings 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32C672-BD02-4F9E-B600-93E275C82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68" y="-320842"/>
            <a:ext cx="10972800" cy="4598752"/>
          </a:xfrm>
        </p:spPr>
        <p:txBody>
          <a:bodyPr/>
          <a:lstStyle/>
          <a:p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Discussion: </a:t>
            </a:r>
            <a:r>
              <a:rPr lang="en-GB" dirty="0">
                <a:solidFill>
                  <a:srgbClr val="0070C0"/>
                </a:solidFill>
              </a:rPr>
              <a:t>‘Small everyday feelings’ </a:t>
            </a:r>
            <a:r>
              <a:rPr lang="en-GB" dirty="0">
                <a:solidFill>
                  <a:srgbClr val="002060"/>
                </a:solidFill>
              </a:rPr>
              <a:t>are feelings which change according to what is happening in our day.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i="1" dirty="0">
                <a:solidFill>
                  <a:srgbClr val="002060"/>
                </a:solidFill>
              </a:rPr>
              <a:t>Are there any other examples of things people do to cope with ‘small everyday feelings’?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5B2C44-F649-45A8-8234-6F6116AF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ACA1A5-533E-455E-87DB-10C7E62F1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887623"/>
            <a:ext cx="106299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0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0"/>
            <a:ext cx="12192000" cy="6858000"/>
          </a:xfrm>
          <a:prstGeom prst="line">
            <a:avLst/>
          </a:prstGeom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1374" y="2378273"/>
            <a:ext cx="493139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What is mental health?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*when big feelings take over your life</a:t>
            </a:r>
          </a:p>
          <a:p>
            <a:pPr algn="ctr"/>
            <a:r>
              <a:rPr lang="en-GB" dirty="0"/>
              <a:t>*make you think or feel negative emotions about yourself or your life</a:t>
            </a:r>
          </a:p>
          <a:p>
            <a:pPr algn="ctr"/>
            <a:r>
              <a:rPr lang="en-GB" dirty="0"/>
              <a:t>*needs looking after or problems can happen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0119" y="7384"/>
            <a:ext cx="746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are small feelings?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12101" y="1881870"/>
            <a:ext cx="3525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do I deal</a:t>
            </a:r>
          </a:p>
          <a:p>
            <a:pPr algn="ctr"/>
            <a:r>
              <a:rPr lang="en-GB" dirty="0"/>
              <a:t>with small feelings?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*talk about them</a:t>
            </a:r>
          </a:p>
          <a:p>
            <a:pPr algn="ctr"/>
            <a:r>
              <a:rPr lang="en-GB" dirty="0"/>
              <a:t>*write them down</a:t>
            </a:r>
          </a:p>
          <a:p>
            <a:pPr algn="ctr"/>
            <a:r>
              <a:rPr lang="en-GB" dirty="0"/>
              <a:t>*draw pictures</a:t>
            </a:r>
          </a:p>
          <a:p>
            <a:pPr algn="ctr"/>
            <a:r>
              <a:rPr lang="en-GB" dirty="0"/>
              <a:t>*take a bath</a:t>
            </a:r>
          </a:p>
          <a:p>
            <a:pPr algn="ctr"/>
            <a:r>
              <a:rPr lang="en-GB" dirty="0"/>
              <a:t>*eat comfort food</a:t>
            </a:r>
          </a:p>
          <a:p>
            <a:pPr algn="ctr"/>
            <a:r>
              <a:rPr lang="en-GB" dirty="0"/>
              <a:t>*be with your friends, family and loved ones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4709" y="5172134"/>
            <a:ext cx="7460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are big feelings?</a:t>
            </a:r>
          </a:p>
          <a:p>
            <a:pPr algn="ctr"/>
            <a:r>
              <a:rPr lang="en-GB" dirty="0"/>
              <a:t>*always worrying</a:t>
            </a:r>
          </a:p>
          <a:p>
            <a:pPr algn="ctr"/>
            <a:r>
              <a:rPr lang="en-GB" dirty="0"/>
              <a:t>*feeling very anger</a:t>
            </a:r>
          </a:p>
          <a:p>
            <a:pPr algn="ctr"/>
            <a:r>
              <a:rPr lang="en-GB" dirty="0"/>
              <a:t>*being so scared all the time</a:t>
            </a:r>
          </a:p>
          <a:p>
            <a:pPr algn="ctr"/>
            <a:r>
              <a:rPr lang="en-GB" dirty="0"/>
              <a:t>*extreme sadness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56111" y="1273225"/>
            <a:ext cx="38213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How do I deal</a:t>
            </a:r>
          </a:p>
          <a:p>
            <a:pPr algn="ctr"/>
            <a:r>
              <a:rPr lang="en-GB" sz="1600" b="1" dirty="0"/>
              <a:t>with big feelings?</a:t>
            </a:r>
          </a:p>
          <a:p>
            <a:pPr algn="ctr"/>
            <a:endParaRPr lang="en-GB" sz="1600" b="1" dirty="0"/>
          </a:p>
          <a:p>
            <a:pPr algn="ctr"/>
            <a:r>
              <a:rPr lang="en-GB" sz="1600" b="1" dirty="0"/>
              <a:t>*identify exactly what makes you feel this way</a:t>
            </a:r>
          </a:p>
          <a:p>
            <a:pPr algn="ctr"/>
            <a:r>
              <a:rPr lang="en-GB" sz="1600" b="1" dirty="0"/>
              <a:t>*act brave</a:t>
            </a:r>
          </a:p>
          <a:p>
            <a:pPr algn="ctr"/>
            <a:r>
              <a:rPr lang="en-GB" sz="1600" b="1" dirty="0"/>
              <a:t>*don’t avoid what makes you upset</a:t>
            </a:r>
          </a:p>
          <a:p>
            <a:pPr algn="ctr"/>
            <a:r>
              <a:rPr lang="en-GB" sz="1600" b="1" dirty="0"/>
              <a:t>*deep breaths</a:t>
            </a:r>
          </a:p>
          <a:p>
            <a:pPr algn="ctr"/>
            <a:r>
              <a:rPr lang="en-GB" sz="1600" b="1" dirty="0"/>
              <a:t>*brain holiday</a:t>
            </a:r>
          </a:p>
          <a:p>
            <a:pPr algn="ctr"/>
            <a:r>
              <a:rPr lang="en-GB" sz="1600" b="1" dirty="0"/>
              <a:t>*paint, write a letter</a:t>
            </a:r>
          </a:p>
          <a:p>
            <a:pPr algn="ctr"/>
            <a:r>
              <a:rPr lang="en-GB" sz="1600" b="1" dirty="0"/>
              <a:t>*exercise</a:t>
            </a:r>
          </a:p>
          <a:p>
            <a:pPr algn="ctr"/>
            <a:r>
              <a:rPr lang="en-GB" sz="1600" b="1" dirty="0"/>
              <a:t>*do what you like</a:t>
            </a:r>
          </a:p>
          <a:p>
            <a:pPr algn="ctr"/>
            <a:r>
              <a:rPr lang="en-GB" sz="1600" b="1" dirty="0"/>
              <a:t>*talk to someone who can help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*communicate</a:t>
            </a:r>
          </a:p>
        </p:txBody>
      </p:sp>
      <p:pic>
        <p:nvPicPr>
          <p:cNvPr id="1026" name="Picture 2" descr="Image result for emoj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37" y="376717"/>
            <a:ext cx="2390692" cy="17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40391" y="84329"/>
            <a:ext cx="226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FF0000"/>
                </a:solidFill>
              </a:rPr>
              <a:t>Year 4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87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5B9B60-5BE5-41DE-9417-752E33FB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8B4D04-1AE9-4053-BEC5-9A6F10414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EDE9107-AD5C-4EE2-BA28-9F6F0E8B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B5C4F1-240C-422D-8BE3-9FF48B110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514350"/>
            <a:ext cx="114935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43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E95504-48E8-4B9F-9D2D-2EE5DE8E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647463-2CD0-4905-B589-3213D325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928480-1C8E-4BBA-99F2-0EEAD491E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5" y="565447"/>
            <a:ext cx="11642765" cy="5936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55" y="38474"/>
            <a:ext cx="226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FF0000"/>
                </a:solidFill>
              </a:rPr>
              <a:t>Year 5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11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8" y="202721"/>
            <a:ext cx="6497440" cy="32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07" y="3004295"/>
            <a:ext cx="6988261" cy="373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40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A7706-FC3A-4C55-9914-3895D2B5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2. Talking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89E91A-D381-4E7B-A787-8A7E251B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http://www.annafreud.org/what-we-do/schools-in-mind/youre-never-too-young-to-talk-mental-health/talking-mental-health-animation-teacher-toolkit/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7551D3-58F4-4AB6-A834-9B8F653C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46B1D00-97A2-4EEA-8445-6B316B026887}"/>
              </a:ext>
            </a:extLst>
          </p:cNvPr>
          <p:cNvSpPr/>
          <p:nvPr/>
        </p:nvSpPr>
        <p:spPr>
          <a:xfrm>
            <a:off x="344568" y="21139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Watch to [</a:t>
            </a:r>
            <a:r>
              <a:rPr lang="en-US" dirty="0"/>
              <a:t>03:31]. 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D27362-1327-42EC-AD08-E39D9A20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465" y="2113900"/>
            <a:ext cx="6441241" cy="34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13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A7706-FC3A-4C55-9914-3895D2B5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0" y="457125"/>
            <a:ext cx="10823075" cy="3216933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Discuss: </a:t>
            </a:r>
            <a:br>
              <a:rPr lang="en-US" b="0" dirty="0"/>
            </a:br>
            <a:r>
              <a:rPr lang="en-US" sz="3200" b="0" dirty="0">
                <a:solidFill>
                  <a:srgbClr val="7030A0"/>
                </a:solidFill>
              </a:rPr>
              <a:t/>
            </a:r>
            <a:br>
              <a:rPr lang="en-US" sz="3200" b="0" dirty="0">
                <a:solidFill>
                  <a:srgbClr val="7030A0"/>
                </a:solidFill>
              </a:rPr>
            </a:br>
            <a:r>
              <a:rPr lang="en-GB" sz="3200" b="0" dirty="0">
                <a:solidFill>
                  <a:srgbClr val="7030A0"/>
                </a:solidFill>
              </a:rPr>
              <a:t>Sometimes our feelings get too big for us to manage on our own. </a:t>
            </a:r>
            <a:br>
              <a:rPr lang="en-GB" sz="3200" b="0" dirty="0">
                <a:solidFill>
                  <a:srgbClr val="7030A0"/>
                </a:solidFill>
              </a:rPr>
            </a:br>
            <a:r>
              <a:rPr lang="en-GB" sz="3200" b="0" dirty="0">
                <a:solidFill>
                  <a:srgbClr val="7030A0"/>
                </a:solidFill>
              </a:rPr>
              <a:t/>
            </a:r>
            <a:br>
              <a:rPr lang="en-GB" sz="3200" b="0" dirty="0">
                <a:solidFill>
                  <a:srgbClr val="7030A0"/>
                </a:solidFill>
              </a:rPr>
            </a:br>
            <a:r>
              <a:rPr lang="en-GB" sz="3200" b="0" dirty="0">
                <a:solidFill>
                  <a:srgbClr val="7030A0"/>
                </a:solidFill>
              </a:rPr>
              <a:t>What can we do when our feelings become too much/get too big? </a:t>
            </a:r>
            <a:br>
              <a:rPr lang="en-GB" sz="3200" b="0" dirty="0">
                <a:solidFill>
                  <a:srgbClr val="7030A0"/>
                </a:solidFill>
              </a:rPr>
            </a:br>
            <a:r>
              <a:rPr lang="en-US" b="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7551D3-58F4-4AB6-A834-9B8F653C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4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Good Practice at Somerville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Statutory and non-statutory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9"/>
            <a:ext cx="1625603" cy="13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1A869-4EEB-4DF0-B98E-B5A06374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9038E7-8A0F-4224-958E-C8484BF6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u="sng" dirty="0">
                <a:solidFill>
                  <a:srgbClr val="7030A0"/>
                </a:solidFill>
              </a:rPr>
              <a:t>Aim: There are ways for you to talk about your feelings and identify people to talk to. 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After watching the clip, what is the key message of the clip?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 </a:t>
            </a:r>
          </a:p>
          <a:p>
            <a:r>
              <a:rPr lang="en-GB" dirty="0">
                <a:solidFill>
                  <a:srgbClr val="7030A0"/>
                </a:solidFill>
              </a:rPr>
              <a:t>2. What is happening for Jay? 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3. What could Jay do? 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07642B-9B47-41CC-8719-1C2CE0A5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94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5685A2-31B0-49F9-BCEA-887C9EB5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8" y="258378"/>
            <a:ext cx="10972800" cy="69834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Activity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D0F0A86-C288-4197-9798-DF635A29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C0A4BA4-878B-418C-8A34-AD7FCC88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537" y="3253570"/>
            <a:ext cx="8379883" cy="34226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F3EEFD-5A73-4E9C-87E7-CCE9EAA92F59}"/>
              </a:ext>
            </a:extLst>
          </p:cNvPr>
          <p:cNvSpPr/>
          <p:nvPr/>
        </p:nvSpPr>
        <p:spPr>
          <a:xfrm>
            <a:off x="344568" y="973848"/>
            <a:ext cx="11247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Use the cut up sentence starters in pairs to roleplay talking to someone about a problem or a worry. One person to use the sentence starter to help them begin the conversation. 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Talk about issues at school, for example, “I am worried that I can’t do my homework”, “I am worried that my friend doesn’t like me anymore, “I am worried about a test a school”. </a:t>
            </a:r>
            <a:br>
              <a:rPr lang="en-GB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88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C6717A-64A8-485C-836A-6FD9E700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46" y="318137"/>
            <a:ext cx="4831684" cy="698344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Activity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F0338A-EE68-4223-BBAE-EA36864C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69" y="1046513"/>
            <a:ext cx="5088041" cy="4598752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Complete your Circle of Support sheet. </a:t>
            </a:r>
          </a:p>
          <a:p>
            <a:r>
              <a:rPr lang="en-GB" dirty="0">
                <a:solidFill>
                  <a:schemeClr val="accent1"/>
                </a:solidFill>
              </a:rPr>
              <a:t>Identify who the trusted people are in your life who you can talk to when you are feeling worried. </a:t>
            </a:r>
          </a:p>
          <a:p>
            <a:r>
              <a:rPr lang="en-GB" dirty="0">
                <a:solidFill>
                  <a:schemeClr val="accent1"/>
                </a:solidFill>
              </a:rPr>
              <a:t>Write or draw them on the worksheet. On the sheet, place the people who you would speak to first, closest to you.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b="1" u="sng" dirty="0">
                <a:solidFill>
                  <a:schemeClr val="accent1"/>
                </a:solidFill>
              </a:rPr>
              <a:t>This activity should be kept private. There is no need to discuss what you have put down afterwards.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4257F8-8A9C-4156-8247-08BFFE71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0CF3D0-DCA4-48A3-8485-A87B7D96B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609" y="318138"/>
            <a:ext cx="6404811" cy="62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34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9" y="1650057"/>
            <a:ext cx="5761593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99" y="1807055"/>
            <a:ext cx="5714839" cy="44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655" y="38474"/>
            <a:ext cx="226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FF0000"/>
                </a:solidFill>
              </a:rPr>
              <a:t>Year 4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829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A7706-FC3A-4C55-9914-3895D2B5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3. Listening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89E91A-D381-4E7B-A787-8A7E251B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http://www.annafreud.org/what-we-do/schools-in-mind/youre-never-too-young-to-talk-mental-health/talking-mental-health-animation-teacher-toolkit/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7551D3-58F4-4AB6-A834-9B8F653C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46B1D00-97A2-4EEA-8445-6B316B026887}"/>
              </a:ext>
            </a:extLst>
          </p:cNvPr>
          <p:cNvSpPr/>
          <p:nvPr/>
        </p:nvSpPr>
        <p:spPr>
          <a:xfrm>
            <a:off x="344569" y="2113901"/>
            <a:ext cx="3826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accent4"/>
              </a:solidFill>
            </a:endParaRPr>
          </a:p>
          <a:p>
            <a:r>
              <a:rPr lang="en-GB" sz="2400" b="1" dirty="0">
                <a:solidFill>
                  <a:schemeClr val="accent4"/>
                </a:solidFill>
              </a:rPr>
              <a:t>Who do we talk to and when do we decide to talk will be different for everyone. </a:t>
            </a:r>
          </a:p>
          <a:p>
            <a:endParaRPr lang="en-GB" sz="2400" b="1" dirty="0">
              <a:solidFill>
                <a:schemeClr val="accent4"/>
              </a:solidFill>
            </a:endParaRPr>
          </a:p>
          <a:p>
            <a:r>
              <a:rPr lang="en-GB" sz="2400" b="1" dirty="0">
                <a:solidFill>
                  <a:schemeClr val="accent4"/>
                </a:solidFill>
              </a:rPr>
              <a:t>Let’s see what Jay will do. </a:t>
            </a:r>
          </a:p>
          <a:p>
            <a:r>
              <a:rPr lang="en-US" sz="2400" b="1" dirty="0">
                <a:solidFill>
                  <a:schemeClr val="accent4"/>
                </a:solidFill>
              </a:rPr>
              <a:t>	</a:t>
            </a:r>
          </a:p>
          <a:p>
            <a:r>
              <a:rPr lang="en-US" sz="2400" b="1" dirty="0">
                <a:solidFill>
                  <a:schemeClr val="accent4"/>
                </a:solidFill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D27362-1327-42EC-AD08-E39D9A20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128" y="2447971"/>
            <a:ext cx="6441241" cy="34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84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5F8603-5CAC-4E83-B956-4917BE7C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8" y="84381"/>
            <a:ext cx="10972800" cy="698344"/>
          </a:xfrm>
        </p:spPr>
        <p:txBody>
          <a:bodyPr/>
          <a:lstStyle/>
          <a:p>
            <a:pPr algn="ctr"/>
            <a:r>
              <a:rPr lang="en-GB" dirty="0"/>
              <a:t>3. Listening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B01D3B-63A8-4C3A-A56F-95F398D2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68" y="551893"/>
            <a:ext cx="10972800" cy="4598752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schemeClr val="accent4"/>
                </a:solidFill>
                <a:highlight>
                  <a:srgbClr val="FFFFFF"/>
                </a:highlight>
              </a:rPr>
              <a:t>Jay needs someone to listen to her. How can we be good listeners when people want to tell us about how they are feeling? </a:t>
            </a:r>
          </a:p>
          <a:p>
            <a:r>
              <a:rPr lang="en-GB" sz="2000" dirty="0">
                <a:highlight>
                  <a:srgbClr val="FFFFFF"/>
                </a:highlight>
              </a:rPr>
              <a:t>Stand in two lines, with children facing a partner. </a:t>
            </a:r>
          </a:p>
          <a:p>
            <a:r>
              <a:rPr lang="en-GB" sz="2000" dirty="0">
                <a:highlight>
                  <a:srgbClr val="FFFFFF"/>
                </a:highlight>
              </a:rPr>
              <a:t>• Using the cards, you are to act out the instruction on the cards for 30 seconds at a time. </a:t>
            </a:r>
          </a:p>
          <a:p>
            <a:r>
              <a:rPr lang="en-GB" sz="2000" dirty="0">
                <a:highlight>
                  <a:srgbClr val="FFFFFF"/>
                </a:highlight>
              </a:rPr>
              <a:t>• Tell your partner after each one:</a:t>
            </a:r>
          </a:p>
          <a:p>
            <a:r>
              <a:rPr lang="en-GB" sz="2000" dirty="0">
                <a:highlight>
                  <a:srgbClr val="FFFFFF"/>
                </a:highlight>
              </a:rPr>
              <a:t>How did it feel? </a:t>
            </a:r>
          </a:p>
          <a:p>
            <a:r>
              <a:rPr lang="en-GB" sz="2000" dirty="0">
                <a:highlight>
                  <a:srgbClr val="FFFFFF"/>
                </a:highlight>
              </a:rPr>
              <a:t>Were you being listened to? </a:t>
            </a:r>
          </a:p>
          <a:p>
            <a:r>
              <a:rPr lang="en-GB" sz="2000" dirty="0">
                <a:highlight>
                  <a:srgbClr val="FFFFFF"/>
                </a:highlight>
              </a:rPr>
              <a:t>What was the other person doing that stopped them from being a good listener? </a:t>
            </a:r>
          </a:p>
          <a:p>
            <a:endParaRPr lang="en-GB" sz="2000" dirty="0">
              <a:highlight>
                <a:srgbClr val="FFFFFF"/>
              </a:highlight>
            </a:endParaRPr>
          </a:p>
          <a:p>
            <a:r>
              <a:rPr lang="en-GB" sz="2000" dirty="0">
                <a:solidFill>
                  <a:schemeClr val="accent4"/>
                </a:solidFill>
                <a:highlight>
                  <a:srgbClr val="FFFFFF"/>
                </a:highlight>
              </a:rPr>
              <a:t>Using this information, draw or write down the rules of being a good listener using the good listener worksheet. </a:t>
            </a:r>
          </a:p>
          <a:p>
            <a:r>
              <a:rPr lang="en-US" sz="2000" dirty="0">
                <a:highlight>
                  <a:srgbClr val="FFFFFF"/>
                </a:highlight>
              </a:rPr>
              <a:t>	</a:t>
            </a:r>
          </a:p>
          <a:p>
            <a:endParaRPr lang="en-US" sz="2000" dirty="0">
              <a:highlight>
                <a:srgbClr val="FFFFFF"/>
              </a:highlight>
            </a:endParaRPr>
          </a:p>
          <a:p>
            <a:endParaRPr lang="en-GB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729BDA-283B-451D-AD95-0EF0E4A4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1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2588F1-A899-4D3D-A3C7-2962A46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8" y="84381"/>
            <a:ext cx="10972800" cy="698344"/>
          </a:xfrm>
        </p:spPr>
        <p:txBody>
          <a:bodyPr/>
          <a:lstStyle/>
          <a:p>
            <a:pPr algn="ctr"/>
            <a:r>
              <a:rPr lang="en-GB" u="sng" dirty="0">
                <a:solidFill>
                  <a:schemeClr val="accent4"/>
                </a:solidFill>
              </a:rPr>
              <a:t>Plenary</a:t>
            </a:r>
            <a:endParaRPr lang="en-US" u="sng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5F50CF-2906-482F-BA25-37516BFAA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95" y="433553"/>
            <a:ext cx="10972800" cy="459875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GB" b="1" dirty="0">
                <a:solidFill>
                  <a:schemeClr val="accent4"/>
                </a:solidFill>
              </a:rPr>
              <a:t>What happened for Jay in the end?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“If your feelings are getting too big to cope with on your own, talking to someone you trust might really help.”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Let’s recap what we have learnt today about the following: </a:t>
            </a:r>
          </a:p>
          <a:p>
            <a:r>
              <a:rPr lang="en-GB" dirty="0">
                <a:solidFill>
                  <a:srgbClr val="0070C0"/>
                </a:solidFill>
              </a:rPr>
              <a:t>• What is mental health? </a:t>
            </a:r>
          </a:p>
          <a:p>
            <a:r>
              <a:rPr lang="en-US" dirty="0">
                <a:solidFill>
                  <a:srgbClr val="0070C0"/>
                </a:solidFill>
              </a:rPr>
              <a:t>• Talking about mental health </a:t>
            </a:r>
          </a:p>
          <a:p>
            <a:r>
              <a:rPr lang="en-US" dirty="0">
                <a:solidFill>
                  <a:srgbClr val="0070C0"/>
                </a:solidFill>
              </a:rPr>
              <a:t>• Being a good listener </a:t>
            </a:r>
          </a:p>
          <a:p>
            <a:r>
              <a:rPr lang="en-GB" dirty="0">
                <a:solidFill>
                  <a:srgbClr val="0070C0"/>
                </a:solidFill>
              </a:rPr>
              <a:t>• Who to talk to about our feelings 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FB4088-FE1A-4D9A-8726-55CB049D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7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5B902-6C6E-4F9A-8B7C-DCED3EC2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Benefits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0507D3-BBD1-4853-99E9-E17885307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69" y="1395685"/>
            <a:ext cx="5045580" cy="45987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Identification of potential safeguarding matters.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Further mental health lessons are being planned to meet the needs of the learners.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Children felt ‘listened to’.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Safer class environment.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Children’s emotional needs were explored and discussed.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9B19C06-E6FE-44EB-AB8B-BF80D060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DCED92-C236-499E-B2D6-D4CBBBDF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8" y="433553"/>
            <a:ext cx="6004427" cy="61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4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23" y="216275"/>
            <a:ext cx="10972800" cy="69834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Year 5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633BD2F7-A611-489F-BA06-F3F740708109}"/>
              </a:ext>
            </a:extLst>
          </p:cNvPr>
          <p:cNvSpPr/>
          <p:nvPr/>
        </p:nvSpPr>
        <p:spPr>
          <a:xfrm>
            <a:off x="470569" y="1138989"/>
            <a:ext cx="3422316" cy="1347537"/>
          </a:xfrm>
          <a:custGeom>
            <a:avLst/>
            <a:gdLst>
              <a:gd name="connsiteX0" fmla="*/ 0 w 2566737"/>
              <a:gd name="connsiteY0" fmla="*/ 0 h 1347537"/>
              <a:gd name="connsiteX1" fmla="*/ 0 w 2566737"/>
              <a:gd name="connsiteY1" fmla="*/ 0 h 1347537"/>
              <a:gd name="connsiteX2" fmla="*/ 2566737 w 2566737"/>
              <a:gd name="connsiteY2" fmla="*/ 1347537 h 134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6737" h="1347537">
                <a:moveTo>
                  <a:pt x="0" y="0"/>
                </a:moveTo>
                <a:lnTo>
                  <a:pt x="0" y="0"/>
                </a:lnTo>
                <a:lnTo>
                  <a:pt x="2566737" y="1347537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CC385DE-308E-49DC-BAAF-AF88F42268AA}"/>
              </a:ext>
            </a:extLst>
          </p:cNvPr>
          <p:cNvSpPr/>
          <p:nvPr/>
        </p:nvSpPr>
        <p:spPr>
          <a:xfrm>
            <a:off x="4237452" y="689091"/>
            <a:ext cx="3871495" cy="187692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I’ve learnt the difference between mental health and physical health.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="" xmlns:a16="http://schemas.microsoft.com/office/drawing/2014/main" id="{54151CF7-BE8F-48EF-A419-4033C0ED9AD6}"/>
              </a:ext>
            </a:extLst>
          </p:cNvPr>
          <p:cNvSpPr/>
          <p:nvPr/>
        </p:nvSpPr>
        <p:spPr>
          <a:xfrm>
            <a:off x="245978" y="2225624"/>
            <a:ext cx="3871495" cy="187692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I’ve learnt to share my feelings those who I trust.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="" xmlns:a16="http://schemas.microsoft.com/office/drawing/2014/main" id="{0F7A9442-473A-47D7-80D4-C5462CF3DAC0}"/>
              </a:ext>
            </a:extLst>
          </p:cNvPr>
          <p:cNvSpPr/>
          <p:nvPr/>
        </p:nvSpPr>
        <p:spPr>
          <a:xfrm>
            <a:off x="7709511" y="-18721"/>
            <a:ext cx="3422316" cy="134753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 could go around school for help.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="" xmlns:a16="http://schemas.microsoft.com/office/drawing/2014/main" id="{A62804E7-AB67-44F4-976F-427B99187EAA}"/>
              </a:ext>
            </a:extLst>
          </p:cNvPr>
          <p:cNvSpPr/>
          <p:nvPr/>
        </p:nvSpPr>
        <p:spPr>
          <a:xfrm>
            <a:off x="0" y="4547938"/>
            <a:ext cx="4609432" cy="187692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 like this lesson because now I know what to do when someone is talking [about their feelings].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="" xmlns:a16="http://schemas.microsoft.com/office/drawing/2014/main" id="{70B56189-ED98-4F0D-B09F-8FC1DBD4AB7E}"/>
              </a:ext>
            </a:extLst>
          </p:cNvPr>
          <p:cNvSpPr/>
          <p:nvPr/>
        </p:nvSpPr>
        <p:spPr>
          <a:xfrm>
            <a:off x="4519785" y="2634137"/>
            <a:ext cx="3871495" cy="187692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 learnt how to cope with big feelings and small feelings.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="" xmlns:a16="http://schemas.microsoft.com/office/drawing/2014/main" id="{08C728EB-77C8-40ED-B3CB-2816E4B1E8C0}"/>
              </a:ext>
            </a:extLst>
          </p:cNvPr>
          <p:cNvSpPr/>
          <p:nvPr/>
        </p:nvSpPr>
        <p:spPr>
          <a:xfrm>
            <a:off x="344569" y="124327"/>
            <a:ext cx="3871495" cy="187692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 learnt how to be a good listener.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="" xmlns:a16="http://schemas.microsoft.com/office/drawing/2014/main" id="{B0CD6D8A-FFC5-4FAD-AF7B-B16A360D026D}"/>
              </a:ext>
            </a:extLst>
          </p:cNvPr>
          <p:cNvSpPr/>
          <p:nvPr/>
        </p:nvSpPr>
        <p:spPr>
          <a:xfrm>
            <a:off x="9163931" y="4908884"/>
            <a:ext cx="2968751" cy="171643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 liked the video [clip].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="" xmlns:a16="http://schemas.microsoft.com/office/drawing/2014/main" id="{5E263F99-70F4-4C08-8994-FEDA2F555EF1}"/>
              </a:ext>
            </a:extLst>
          </p:cNvPr>
          <p:cNvSpPr/>
          <p:nvPr/>
        </p:nvSpPr>
        <p:spPr>
          <a:xfrm>
            <a:off x="4790952" y="4583722"/>
            <a:ext cx="4191459" cy="204160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The lesson helped me to show my feelings and how to deal with it if I’m upset.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14C9B5B5-0B8D-42DD-B143-137F4204F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Content Placeholder 7">
            <a:extLst>
              <a:ext uri="{FF2B5EF4-FFF2-40B4-BE49-F238E27FC236}">
                <a16:creationId xmlns="" xmlns:a16="http://schemas.microsoft.com/office/drawing/2014/main" id="{0D2A6547-C258-4618-8DD3-4E35EF1E1A33}"/>
              </a:ext>
            </a:extLst>
          </p:cNvPr>
          <p:cNvSpPr txBox="1">
            <a:spLocks/>
          </p:cNvSpPr>
          <p:nvPr/>
        </p:nvSpPr>
        <p:spPr>
          <a:xfrm>
            <a:off x="8327418" y="3087543"/>
            <a:ext cx="3549129" cy="1772631"/>
          </a:xfrm>
          <a:prstGeom prst="wedgeEllipseCallou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 sz="22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86000" indent="-23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>
                <a:solidFill>
                  <a:schemeClr val="accent6"/>
                </a:solidFill>
              </a:rPr>
              <a:t>I learnt how to express my feelings.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="" xmlns:a16="http://schemas.microsoft.com/office/drawing/2014/main" id="{8BFA120E-1DA5-43DF-A51D-7059F330BD43}"/>
              </a:ext>
            </a:extLst>
          </p:cNvPr>
          <p:cNvSpPr/>
          <p:nvPr/>
        </p:nvSpPr>
        <p:spPr>
          <a:xfrm>
            <a:off x="7871096" y="1278142"/>
            <a:ext cx="3946045" cy="176069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 liked the circle of trust and we didn’t have to share personal stuff.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52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67" y="1078619"/>
            <a:ext cx="11492852" cy="459875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Well structured lesson 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Clarity with instructions: a list of resources needed at every stage of lesson and the duration of clip to show.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A topic which engaged and developed children’s understanding of the topic.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Finger print with real voices was abstract yet powerful.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Children commented on how they benefitted immensely from discussing this topic.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Children demonstrated greater understanding of different feelings which are felt by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Children were made to feel that it’s acceptable to have ranging feelings and explored strategies to cope.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0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5413" y="222207"/>
            <a:ext cx="10972800" cy="1143000"/>
          </a:xfrm>
        </p:spPr>
        <p:txBody>
          <a:bodyPr/>
          <a:lstStyle/>
          <a:p>
            <a:r>
              <a:rPr lang="en-GB" dirty="0" smtClean="0"/>
              <a:t>Model Safeguarding Policy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now renamed as Safeguarding and Child Protection Policy.</a:t>
            </a:r>
          </a:p>
          <a:p>
            <a:r>
              <a:rPr lang="en-GB" dirty="0" smtClean="0"/>
              <a:t>A Codicil Insert had to be presented to GB to be reviewed and ratified, with the name of Chair of Governors and Safeguarding Lead Governor.</a:t>
            </a:r>
          </a:p>
          <a:p>
            <a:r>
              <a:rPr lang="en-GB" dirty="0" smtClean="0"/>
              <a:t>Remember other policies in relation to Safeguarding: No Platform, KCSIE, Working together to Safeguard Children, Staff Conduct, The Prevent Duty, Children Missing </a:t>
            </a:r>
            <a:r>
              <a:rPr lang="en-GB" dirty="0"/>
              <a:t>E</a:t>
            </a:r>
            <a:r>
              <a:rPr lang="en-GB" dirty="0" smtClean="0"/>
              <a:t>ducation…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9"/>
            <a:ext cx="1625603" cy="13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639538-8100-41AF-9F0A-1CF48666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Even better if...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98C440-EA02-400C-B609-25E61E86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="" xmlns:a16="http://schemas.microsoft.com/office/drawing/2014/main" id="{28CB9047-AD03-4205-B75C-EA012270A09B}"/>
              </a:ext>
            </a:extLst>
          </p:cNvPr>
          <p:cNvSpPr txBox="1">
            <a:spLocks/>
          </p:cNvSpPr>
          <p:nvPr/>
        </p:nvSpPr>
        <p:spPr>
          <a:xfrm>
            <a:off x="498871" y="1395686"/>
            <a:ext cx="3094561" cy="1404569"/>
          </a:xfrm>
          <a:prstGeom prst="wedgeEllipseCallou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 sz="22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86000" indent="-23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i="1" dirty="0">
                <a:solidFill>
                  <a:schemeClr val="accent6"/>
                </a:solidFill>
              </a:rPr>
              <a:t>I wish we had more time.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0CB99DD-5F5C-4B38-97EE-7BFC2527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059" y="825535"/>
            <a:ext cx="3869159" cy="147585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 wish that this can happen everyday.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="" xmlns:a16="http://schemas.microsoft.com/office/drawing/2014/main" id="{6EDF15F3-6D44-40B9-BF58-3293AEA55314}"/>
              </a:ext>
            </a:extLst>
          </p:cNvPr>
          <p:cNvSpPr/>
          <p:nvPr/>
        </p:nvSpPr>
        <p:spPr>
          <a:xfrm>
            <a:off x="324838" y="3502386"/>
            <a:ext cx="3571551" cy="212965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 want to know where to get help if I’m not at school, who should I go to?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="" xmlns:a16="http://schemas.microsoft.com/office/drawing/2014/main" id="{5397E143-E9B0-4CC8-A7FC-F22075771615}"/>
              </a:ext>
            </a:extLst>
          </p:cNvPr>
          <p:cNvSpPr/>
          <p:nvPr/>
        </p:nvSpPr>
        <p:spPr>
          <a:xfrm>
            <a:off x="4392153" y="2637949"/>
            <a:ext cx="3216971" cy="129522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 wish to learn more.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="" xmlns:a16="http://schemas.microsoft.com/office/drawing/2014/main" id="{A258FD26-543F-4906-BC77-69C8342E38B3}"/>
              </a:ext>
            </a:extLst>
          </p:cNvPr>
          <p:cNvSpPr/>
          <p:nvPr/>
        </p:nvSpPr>
        <p:spPr>
          <a:xfrm>
            <a:off x="8078833" y="2825255"/>
            <a:ext cx="3571551" cy="212965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 want to explore where I can get help from outside of school for big feelings?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="" xmlns:a16="http://schemas.microsoft.com/office/drawing/2014/main" id="{6CDF8D14-536C-4D2B-9DB5-53CF884128D2}"/>
              </a:ext>
            </a:extLst>
          </p:cNvPr>
          <p:cNvSpPr/>
          <p:nvPr/>
        </p:nvSpPr>
        <p:spPr>
          <a:xfrm>
            <a:off x="8211531" y="451375"/>
            <a:ext cx="3571551" cy="212965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 wish we could discuss things more.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="" xmlns:a16="http://schemas.microsoft.com/office/drawing/2014/main" id="{A398B74D-047C-4789-8BCF-18F1B3A85B66}"/>
              </a:ext>
            </a:extLst>
          </p:cNvPr>
          <p:cNvSpPr/>
          <p:nvPr/>
        </p:nvSpPr>
        <p:spPr>
          <a:xfrm>
            <a:off x="4392154" y="4100954"/>
            <a:ext cx="3571551" cy="212965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accent6"/>
                </a:solidFill>
              </a:rPr>
              <a:t>I wish everyone was happy.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80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68" y="202721"/>
            <a:ext cx="10972800" cy="698344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67" y="741713"/>
            <a:ext cx="11492852" cy="498196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Video clip to include real faces to show what different emotions look like.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Video clip to show clips of cartoons or popular children’s shows to showcase everyday ‘little’ and ‘big’ feelings as well.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Differentiated resources (sentence prompts, images for low attaining children).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More guidance on support strategies outside of school, including a handout.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More guidance required on what can be done after the session for teachers.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Handout for children to take home for parents and carers.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Expectation of outcomes – Is there a scale (can these even be measurable)?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8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Whole School Involvement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We have 7 trained DSLs in school </a:t>
            </a:r>
          </a:p>
          <a:p>
            <a:r>
              <a:rPr lang="en-GB" sz="2800" dirty="0" smtClean="0"/>
              <a:t>WRAP trainer –SPOC</a:t>
            </a:r>
          </a:p>
          <a:p>
            <a:r>
              <a:rPr lang="en-GB" sz="2800" dirty="0" smtClean="0"/>
              <a:t>RSRT trained</a:t>
            </a:r>
          </a:p>
          <a:p>
            <a:r>
              <a:rPr lang="en-GB" sz="2800" dirty="0" smtClean="0"/>
              <a:t>Attended a range of FREE training provided by BSCB: Serious Case reviews, FGM, DV, CSE</a:t>
            </a:r>
          </a:p>
          <a:p>
            <a:r>
              <a:rPr lang="en-GB" sz="2800" dirty="0" smtClean="0"/>
              <a:t>Spotlight</a:t>
            </a:r>
          </a:p>
          <a:p>
            <a:r>
              <a:rPr lang="en-GB" sz="2800" dirty="0" smtClean="0"/>
              <a:t>My Concern</a:t>
            </a:r>
          </a:p>
          <a:p>
            <a:r>
              <a:rPr lang="en-GB" sz="2800" dirty="0" smtClean="0"/>
              <a:t>Malachi (Early Help)</a:t>
            </a:r>
          </a:p>
          <a:p>
            <a:r>
              <a:rPr lang="en-GB" sz="2800" dirty="0" smtClean="0"/>
              <a:t>Safety Improvement Group (Mike)</a:t>
            </a:r>
          </a:p>
          <a:p>
            <a:r>
              <a:rPr lang="en-GB" sz="2800" dirty="0" smtClean="0"/>
              <a:t>E-safety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9"/>
            <a:ext cx="1625603" cy="13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 School continued…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British Values</a:t>
            </a:r>
          </a:p>
          <a:p>
            <a:r>
              <a:rPr lang="en-GB" dirty="0" smtClean="0"/>
              <a:t>Family Skills for Parents-12 </a:t>
            </a:r>
            <a:r>
              <a:rPr lang="en-GB" smtClean="0"/>
              <a:t>wks</a:t>
            </a:r>
            <a:endParaRPr lang="en-GB" dirty="0" smtClean="0"/>
          </a:p>
          <a:p>
            <a:r>
              <a:rPr lang="en-GB" dirty="0" smtClean="0"/>
              <a:t>RRSA working party (Karen)</a:t>
            </a:r>
          </a:p>
          <a:p>
            <a:r>
              <a:rPr lang="en-GB" dirty="0" smtClean="0"/>
              <a:t>IIP (Investors in Pupils)- NQT</a:t>
            </a:r>
          </a:p>
          <a:p>
            <a:r>
              <a:rPr lang="en-GB" dirty="0" smtClean="0"/>
              <a:t>Magic Breakfast</a:t>
            </a:r>
          </a:p>
          <a:p>
            <a:r>
              <a:rPr lang="en-GB" dirty="0" smtClean="0"/>
              <a:t>Vetting Visitors (Record of Self-Employed Status)</a:t>
            </a:r>
          </a:p>
          <a:p>
            <a:r>
              <a:rPr lang="en-GB" dirty="0" smtClean="0"/>
              <a:t>SCR –termly internal audit and annual external audit by Ellen Osborne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9"/>
            <a:ext cx="1625603" cy="13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 School cont’d…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305 Cubs</a:t>
            </a:r>
          </a:p>
          <a:p>
            <a:r>
              <a:rPr lang="en-GB" dirty="0" smtClean="0"/>
              <a:t>Fire Marshal</a:t>
            </a:r>
          </a:p>
          <a:p>
            <a:r>
              <a:rPr lang="en-GB" dirty="0" smtClean="0"/>
              <a:t>Restraint Training-Team Teach</a:t>
            </a:r>
          </a:p>
          <a:p>
            <a:r>
              <a:rPr lang="en-GB" dirty="0" smtClean="0"/>
              <a:t>Paediatric First Aiders</a:t>
            </a:r>
          </a:p>
          <a:p>
            <a:r>
              <a:rPr lang="en-GB" dirty="0" smtClean="0"/>
              <a:t>Defibrillator Training</a:t>
            </a:r>
          </a:p>
          <a:p>
            <a:r>
              <a:rPr lang="en-GB" dirty="0" smtClean="0"/>
              <a:t>Children’s Society – research</a:t>
            </a:r>
          </a:p>
          <a:p>
            <a:r>
              <a:rPr lang="en-GB" dirty="0" smtClean="0"/>
              <a:t>Risk Assessments: EVC ratios and Y1 to Y6 residential</a:t>
            </a:r>
          </a:p>
          <a:p>
            <a:r>
              <a:rPr lang="en-GB" dirty="0" smtClean="0"/>
              <a:t>SRE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9"/>
            <a:ext cx="1625603" cy="13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Birmingham Section 175 Safeguarding Self-Assessment Tool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Apparently it is straightforward…</a:t>
            </a:r>
          </a:p>
          <a:p>
            <a:r>
              <a:rPr lang="en-GB" dirty="0" smtClean="0"/>
              <a:t>Previous one is available and you can copy/paste but it is a different format with new sections</a:t>
            </a:r>
          </a:p>
          <a:p>
            <a:r>
              <a:rPr lang="en-GB" dirty="0" smtClean="0"/>
              <a:t>Improvement Action has to have something in it otherwise doesn’t let you move on</a:t>
            </a:r>
          </a:p>
          <a:p>
            <a:r>
              <a:rPr lang="en-GB" dirty="0" smtClean="0"/>
              <a:t>Goddard requirements???</a:t>
            </a:r>
          </a:p>
          <a:p>
            <a:r>
              <a:rPr lang="en-GB" dirty="0" smtClean="0"/>
              <a:t>Ensure others are involved and it is discussed in your GB meeting (minutes)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9"/>
            <a:ext cx="1625603" cy="13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Together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in isolation</a:t>
            </a:r>
          </a:p>
          <a:p>
            <a:r>
              <a:rPr lang="en-GB" dirty="0" smtClean="0"/>
              <a:t>Support colleagues</a:t>
            </a:r>
          </a:p>
          <a:p>
            <a:r>
              <a:rPr lang="en-GB" dirty="0" smtClean="0"/>
              <a:t>Birmingham and Solihull Women’s Aid  -support with lessons, staff briefings FGM, DV, Forced Marriages </a:t>
            </a:r>
            <a:r>
              <a:rPr lang="en-GB" dirty="0" err="1" smtClean="0"/>
              <a:t>Bhavna</a:t>
            </a:r>
            <a:r>
              <a:rPr lang="en-GB" dirty="0" smtClean="0"/>
              <a:t> </a:t>
            </a:r>
            <a:r>
              <a:rPr lang="en-GB" dirty="0" err="1" smtClean="0"/>
              <a:t>Somia</a:t>
            </a:r>
            <a:r>
              <a:rPr lang="en-GB" dirty="0" smtClean="0"/>
              <a:t> Outreach Development Worker (0121 685 8687)</a:t>
            </a:r>
          </a:p>
          <a:p>
            <a:r>
              <a:rPr lang="en-GB" dirty="0" smtClean="0"/>
              <a:t>NSPCC-assemblies and workshops tracey.hulston@nspcc.org.uk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9"/>
            <a:ext cx="1625603" cy="13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6" ma:contentTypeDescription="Create a new document." ma:contentTypeScope="" ma:versionID="daf7bc354657cbf6a570ec5a3b52524f">
  <xsd:schema xmlns:xsd="http://www.w3.org/2001/XMLSchema" xmlns:xs="http://www.w3.org/2001/XMLSchema" xmlns:p="http://schemas.microsoft.com/office/2006/metadata/properties" xmlns:ns2="210d88b8-1c87-439f-848d-ad442d2f6fd5" xmlns:ns3="http://schemas.microsoft.com/sharepoint/v4" targetNamespace="http://schemas.microsoft.com/office/2006/metadata/properties" ma:root="true" ma:fieldsID="3f9a0a043b002752c4585e7486207264" ns2:_="" ns3:_="">
    <xsd:import namespace="210d88b8-1c87-439f-848d-ad442d2f6fd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B7696-16B0-4E5B-99AA-9308CE34E82A}">
  <ds:schemaRefs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210d88b8-1c87-439f-848d-ad442d2f6fd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0DC413-3FBB-4E80-89DE-3301A176C4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B1B226-03BE-438A-8615-1ED2293DF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0d88b8-1c87-439f-848d-ad442d2f6fd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1894</Words>
  <Application>Microsoft Office PowerPoint</Application>
  <PresentationFormat>Custom</PresentationFormat>
  <Paragraphs>292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     Primary Themes Mental Health Faith and cohesion, FBV Staying safe </vt:lpstr>
      <vt:lpstr>Primary Curriculum Group Meeting</vt:lpstr>
      <vt:lpstr>Good Practice at Somerville</vt:lpstr>
      <vt:lpstr>Model Safeguarding Policy</vt:lpstr>
      <vt:lpstr>Whole School Involvement</vt:lpstr>
      <vt:lpstr>Whole School continued…</vt:lpstr>
      <vt:lpstr>Whole School cont’d…</vt:lpstr>
      <vt:lpstr>Birmingham Section 175 Safeguarding Self-Assessment Tool</vt:lpstr>
      <vt:lpstr>Working Together</vt:lpstr>
      <vt:lpstr>ANY QUESTIONS…</vt:lpstr>
      <vt:lpstr>PowerPoint Presentation</vt:lpstr>
      <vt:lpstr>Who We Are</vt:lpstr>
      <vt:lpstr>PowerPoint Presentation</vt:lpstr>
      <vt:lpstr>School Linking</vt:lpstr>
      <vt:lpstr>Education Workshops</vt:lpstr>
      <vt:lpstr>Keep In Touch…</vt:lpstr>
      <vt:lpstr>Primary resource adapted by Waverley Primary School </vt:lpstr>
      <vt:lpstr>Feedback on Talking Mental Health</vt:lpstr>
      <vt:lpstr>Focus of the lesson:</vt:lpstr>
      <vt:lpstr>Definition of mental health clarified:</vt:lpstr>
      <vt:lpstr>http://www.annafreud.org/what-we-do/schools-in-mind/youre-never-too-young-to-talk-mental-health/talking-mental-health-animation-teacher-toolkit/ </vt:lpstr>
      <vt:lpstr>Discussion</vt:lpstr>
      <vt:lpstr>The feelings map</vt:lpstr>
      <vt:lpstr>PowerPoint Presentation</vt:lpstr>
      <vt:lpstr>PowerPoint Presentation</vt:lpstr>
      <vt:lpstr>PowerPoint Presentation</vt:lpstr>
      <vt:lpstr>PowerPoint Presentation</vt:lpstr>
      <vt:lpstr>2. Talking</vt:lpstr>
      <vt:lpstr>Discuss:   Sometimes our feelings get too big for us to manage on our own.   What can we do when our feelings become too much/get too big?   </vt:lpstr>
      <vt:lpstr>PowerPoint Presentation</vt:lpstr>
      <vt:lpstr>Activity</vt:lpstr>
      <vt:lpstr>Activity</vt:lpstr>
      <vt:lpstr>PowerPoint Presentation</vt:lpstr>
      <vt:lpstr>3. Listening</vt:lpstr>
      <vt:lpstr>3. Listening</vt:lpstr>
      <vt:lpstr>Plenary</vt:lpstr>
      <vt:lpstr>Benefits</vt:lpstr>
      <vt:lpstr>Year 5 feedback</vt:lpstr>
      <vt:lpstr>Strengths</vt:lpstr>
      <vt:lpstr>Even better if...</vt:lpstr>
      <vt:lpstr>Suggestions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Tuijten</dc:creator>
  <cp:lastModifiedBy>Service Birmingham</cp:lastModifiedBy>
  <cp:revision>36</cp:revision>
  <dcterms:created xsi:type="dcterms:W3CDTF">2016-06-16T15:13:15Z</dcterms:created>
  <dcterms:modified xsi:type="dcterms:W3CDTF">2018-12-10T11:12:03Z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</Properties>
</file>