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108"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1D088-CDBF-4B23-A996-16BB101B1045}" type="datetimeFigureOut">
              <a:rPr lang="en-US" smtClean="0"/>
              <a:t>11/19/2018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43F48-28D4-4E8A-96BF-C9BFE8A03B43}" type="slidenum">
              <a:rPr lang="en-US" smtClean="0"/>
              <a:t>‹#›</a:t>
            </a:fld>
            <a:endParaRPr lang="en-US"/>
          </a:p>
        </p:txBody>
      </p:sp>
    </p:spTree>
    <p:extLst>
      <p:ext uri="{BB962C8B-B14F-4D97-AF65-F5344CB8AC3E}">
        <p14:creationId xmlns:p14="http://schemas.microsoft.com/office/powerpoint/2010/main" val="76835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5C2A7-0D87-4C2A-9113-30A7A1C08BE0}" type="slidenum">
              <a:rPr lang="en-GB" smtClean="0"/>
              <a:t>2</a:t>
            </a:fld>
            <a:endParaRPr lang="en-GB"/>
          </a:p>
        </p:txBody>
      </p:sp>
    </p:spTree>
    <p:extLst>
      <p:ext uri="{BB962C8B-B14F-4D97-AF65-F5344CB8AC3E}">
        <p14:creationId xmlns:p14="http://schemas.microsoft.com/office/powerpoint/2010/main" val="123362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5C2A7-0D87-4C2A-9113-30A7A1C08BE0}" type="slidenum">
              <a:rPr lang="en-GB" smtClean="0"/>
              <a:t>5</a:t>
            </a:fld>
            <a:endParaRPr lang="en-GB"/>
          </a:p>
        </p:txBody>
      </p:sp>
    </p:spTree>
    <p:extLst>
      <p:ext uri="{BB962C8B-B14F-4D97-AF65-F5344CB8AC3E}">
        <p14:creationId xmlns:p14="http://schemas.microsoft.com/office/powerpoint/2010/main" val="201833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57147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29596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5802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6887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0845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9AA3E-892B-4788-9E4A-6F91BB570B8B}"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424846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9AA3E-892B-4788-9E4A-6F91BB570B8B}"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0713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9AA3E-892B-4788-9E4A-6F91BB570B8B}"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66979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9AA3E-892B-4788-9E4A-6F91BB570B8B}"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1273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AA3E-892B-4788-9E4A-6F91BB570B8B}"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428351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AA3E-892B-4788-9E4A-6F91BB570B8B}"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0624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9AA3E-892B-4788-9E4A-6F91BB570B8B}" type="datetimeFigureOut">
              <a:rPr lang="en-US" smtClean="0"/>
              <a:t>11/19/2018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1A5DB-1AA8-4465-BA23-BBD2826EF6D8}" type="slidenum">
              <a:rPr lang="en-US" smtClean="0"/>
              <a:t>‹#›</a:t>
            </a:fld>
            <a:endParaRPr lang="en-US"/>
          </a:p>
        </p:txBody>
      </p:sp>
    </p:spTree>
    <p:extLst>
      <p:ext uri="{BB962C8B-B14F-4D97-AF65-F5344CB8AC3E}">
        <p14:creationId xmlns:p14="http://schemas.microsoft.com/office/powerpoint/2010/main" val="35460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yisha.ali@birmingham.gov.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wO6yRKlDKLA" TargetMode="External"/><Relationship Id="rId5" Type="http://schemas.openxmlformats.org/officeDocument/2006/relationships/hyperlink" Target="https://www.youtube.com/watch?v=h_Xh5MXA7yY" TargetMode="External"/><Relationship Id="rId4" Type="http://schemas.openxmlformats.org/officeDocument/2006/relationships/hyperlink" Target="http://www.karmanirvana.org.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z6PuDs8DXAhUBvRQKHVuQCXYQjRwIBw&amp;url=http://www.expectrespectsurvey.com/&amp;psig=AOvVaw1d75VXlGs0xnX0SP_DUoY7&amp;ust=1510829072126764"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5944"/>
            <a:ext cx="9144000" cy="2387600"/>
          </a:xfrm>
        </p:spPr>
        <p:txBody>
          <a:bodyPr/>
          <a:lstStyle/>
          <a:p>
            <a:r>
              <a:rPr lang="en-US" dirty="0" smtClean="0">
                <a:latin typeface="Georgia" panose="02040502050405020303" pitchFamily="18" charset="0"/>
              </a:rPr>
              <a:t>Primary Curriculum Group Meeting</a:t>
            </a:r>
            <a:endParaRPr lang="en-US" dirty="0">
              <a:latin typeface="Georgia" panose="02040502050405020303" pitchFamily="18" charset="0"/>
            </a:endParaRPr>
          </a:p>
        </p:txBody>
      </p:sp>
      <p:sp>
        <p:nvSpPr>
          <p:cNvPr id="3" name="Subtitle 2"/>
          <p:cNvSpPr>
            <a:spLocks noGrp="1"/>
          </p:cNvSpPr>
          <p:nvPr>
            <p:ph type="subTitle" idx="1"/>
          </p:nvPr>
        </p:nvSpPr>
        <p:spPr/>
        <p:txBody>
          <a:bodyPr>
            <a:normAutofit lnSpcReduction="10000"/>
          </a:bodyPr>
          <a:lstStyle/>
          <a:p>
            <a:r>
              <a:rPr lang="en-US" dirty="0" smtClean="0"/>
              <a:t>Thursday 16</a:t>
            </a:r>
            <a:r>
              <a:rPr lang="en-US" baseline="30000" dirty="0" smtClean="0"/>
              <a:t>th</a:t>
            </a:r>
            <a:r>
              <a:rPr lang="en-US" dirty="0" smtClean="0"/>
              <a:t> November 2017</a:t>
            </a:r>
          </a:p>
          <a:p>
            <a:r>
              <a:rPr lang="en-US" dirty="0" smtClean="0"/>
              <a:t>Adderley </a:t>
            </a:r>
            <a:r>
              <a:rPr lang="en-US" dirty="0"/>
              <a:t>P</a:t>
            </a:r>
            <a:r>
              <a:rPr lang="en-US" dirty="0" smtClean="0"/>
              <a:t>rimary School </a:t>
            </a:r>
          </a:p>
          <a:p>
            <a:r>
              <a:rPr lang="en-US" b="1" dirty="0" smtClean="0"/>
              <a:t>Ayisha Ali- </a:t>
            </a:r>
            <a:r>
              <a:rPr lang="en-US" b="1" dirty="0"/>
              <a:t>E</a:t>
            </a:r>
            <a:r>
              <a:rPr lang="en-US" b="1" dirty="0" smtClean="0"/>
              <a:t>ducation </a:t>
            </a:r>
            <a:r>
              <a:rPr lang="en-US" b="1" dirty="0"/>
              <a:t>R</a:t>
            </a:r>
            <a:r>
              <a:rPr lang="en-US" b="1" dirty="0" smtClean="0"/>
              <a:t>esilience </a:t>
            </a:r>
          </a:p>
          <a:p>
            <a:r>
              <a:rPr lang="en-US" dirty="0" smtClean="0">
                <a:hlinkClick r:id="rId2"/>
              </a:rPr>
              <a:t>ayisha.ali@birmingham.gov.uk</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29032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129" y="1632259"/>
            <a:ext cx="10515600" cy="4351338"/>
          </a:xfrm>
        </p:spPr>
        <p:txBody>
          <a:bodyPr/>
          <a:lstStyle/>
          <a:p>
            <a:pPr marL="0" indent="0">
              <a:buNone/>
            </a:pPr>
            <a:endParaRPr lang="en-US" dirty="0" smtClean="0"/>
          </a:p>
          <a:p>
            <a:pPr marL="0" indent="0">
              <a:buNone/>
            </a:pPr>
            <a:endParaRPr lang="en-US" dirty="0" smtClean="0"/>
          </a:p>
          <a:p>
            <a:pPr marL="0" indent="0">
              <a:buNone/>
            </a:pPr>
            <a:endParaRPr lang="en-US" dirty="0"/>
          </a:p>
        </p:txBody>
      </p:sp>
      <p:sp>
        <p:nvSpPr>
          <p:cNvPr id="2" name="TextBox 1"/>
          <p:cNvSpPr txBox="1"/>
          <p:nvPr/>
        </p:nvSpPr>
        <p:spPr>
          <a:xfrm>
            <a:off x="1135296" y="1841157"/>
            <a:ext cx="9811265"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latin typeface="Georgia" panose="02040502050405020303" pitchFamily="18" charset="0"/>
              </a:rPr>
              <a:t>What are curriculum group meetings?</a:t>
            </a:r>
          </a:p>
          <a:p>
            <a:pPr marL="285750" indent="-285750">
              <a:buFont typeface="Wingdings" panose="05000000000000000000" pitchFamily="2" charset="2"/>
              <a:buChar char="q"/>
            </a:pPr>
            <a:r>
              <a:rPr lang="en-US" sz="3200" dirty="0" smtClean="0">
                <a:latin typeface="Georgia" panose="02040502050405020303" pitchFamily="18" charset="0"/>
              </a:rPr>
              <a:t>Where do they take place?</a:t>
            </a:r>
          </a:p>
          <a:p>
            <a:pPr marL="285750" indent="-285750">
              <a:buFont typeface="Wingdings" panose="05000000000000000000" pitchFamily="2" charset="2"/>
              <a:buChar char="q"/>
            </a:pPr>
            <a:r>
              <a:rPr lang="en-US" sz="3200" dirty="0" smtClean="0">
                <a:latin typeface="Georgia" panose="02040502050405020303" pitchFamily="18" charset="0"/>
              </a:rPr>
              <a:t>When do they take place?</a:t>
            </a:r>
          </a:p>
          <a:p>
            <a:pPr marL="285750" indent="-285750">
              <a:buFont typeface="Wingdings" panose="05000000000000000000" pitchFamily="2" charset="2"/>
              <a:buChar char="q"/>
            </a:pPr>
            <a:r>
              <a:rPr lang="en-US" sz="3200" dirty="0" smtClean="0">
                <a:latin typeface="Georgia" panose="02040502050405020303" pitchFamily="18" charset="0"/>
              </a:rPr>
              <a:t>Why do we have curriculum group meetings?</a:t>
            </a:r>
          </a:p>
          <a:p>
            <a:pPr marL="285750" indent="-285750">
              <a:buFont typeface="Wingdings" panose="05000000000000000000" pitchFamily="2" charset="2"/>
              <a:buChar char="q"/>
            </a:pPr>
            <a:r>
              <a:rPr lang="en-US" sz="3200" dirty="0" smtClean="0">
                <a:latin typeface="Georgia" panose="02040502050405020303" pitchFamily="18" charset="0"/>
              </a:rPr>
              <a:t>How do we support schools?</a:t>
            </a:r>
            <a:endParaRPr lang="en-US" sz="3200" dirty="0">
              <a:latin typeface="Georgia" panose="02040502050405020303" pitchFamily="18" charset="0"/>
            </a:endParaRPr>
          </a:p>
        </p:txBody>
      </p:sp>
      <p:sp>
        <p:nvSpPr>
          <p:cNvPr id="9" name="TextBox 8"/>
          <p:cNvSpPr txBox="1"/>
          <p:nvPr/>
        </p:nvSpPr>
        <p:spPr>
          <a:xfrm>
            <a:off x="976184" y="469557"/>
            <a:ext cx="8217243" cy="1077218"/>
          </a:xfrm>
          <a:prstGeom prst="rect">
            <a:avLst/>
          </a:prstGeom>
          <a:noFill/>
        </p:spPr>
        <p:txBody>
          <a:bodyPr wrap="square" rtlCol="0">
            <a:spAutoFit/>
          </a:bodyPr>
          <a:lstStyle/>
          <a:p>
            <a:r>
              <a:rPr lang="en-US" sz="3200" dirty="0" smtClean="0">
                <a:latin typeface="Georgia" panose="02040502050405020303" pitchFamily="18" charset="0"/>
              </a:rPr>
              <a:t>Birmingham City Council- Curriculum Groups</a:t>
            </a:r>
            <a:endParaRPr lang="en-US" sz="3200" dirty="0">
              <a:latin typeface="Georgia" panose="02040502050405020303" pitchFamily="18" charset="0"/>
            </a:endParaRPr>
          </a:p>
        </p:txBody>
      </p:sp>
    </p:spTree>
    <p:extLst>
      <p:ext uri="{BB962C8B-B14F-4D97-AF65-F5344CB8AC3E}">
        <p14:creationId xmlns:p14="http://schemas.microsoft.com/office/powerpoint/2010/main" val="18274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Georgia" panose="02040502050405020303" pitchFamily="18" charset="0"/>
              </a:rPr>
              <a:t>Key themes identified from Section 175- 2017</a:t>
            </a:r>
            <a:endParaRPr lang="en-GB" sz="4000" dirty="0">
              <a:latin typeface="Georgia" panose="02040502050405020303"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77" t="21272" r="13652" b="19298"/>
          <a:stretch/>
        </p:blipFill>
        <p:spPr bwMode="auto">
          <a:xfrm>
            <a:off x="2358189" y="1556084"/>
            <a:ext cx="7283116" cy="434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513" t="20230" r="12664" b="19682"/>
          <a:stretch/>
        </p:blipFill>
        <p:spPr bwMode="auto">
          <a:xfrm>
            <a:off x="1564105" y="1262018"/>
            <a:ext cx="9158726" cy="544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58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Primary Autumn Curriculum Group themes</a:t>
            </a:r>
            <a:endParaRPr lang="en-US" b="1" dirty="0">
              <a:latin typeface="Georgia" panose="02040502050405020303" pitchFamily="18" charset="0"/>
            </a:endParaRPr>
          </a:p>
        </p:txBody>
      </p:sp>
      <p:sp>
        <p:nvSpPr>
          <p:cNvPr id="3" name="Content Placeholder 2"/>
          <p:cNvSpPr>
            <a:spLocks noGrp="1"/>
          </p:cNvSpPr>
          <p:nvPr>
            <p:ph idx="1"/>
          </p:nvPr>
        </p:nvSpPr>
        <p:spPr>
          <a:xfrm>
            <a:off x="838200" y="2162509"/>
            <a:ext cx="10515600" cy="4351338"/>
          </a:xfrm>
        </p:spPr>
        <p:txBody>
          <a:bodyPr/>
          <a:lstStyle/>
          <a:p>
            <a:pPr marL="857250" indent="-857250">
              <a:buFont typeface="+mj-lt"/>
              <a:buAutoNum type="romanUcPeriod"/>
            </a:pPr>
            <a:r>
              <a:rPr lang="en-US" sz="3600" dirty="0" smtClean="0"/>
              <a:t>Child Sexual Exploitation </a:t>
            </a:r>
          </a:p>
          <a:p>
            <a:pPr marL="857250" indent="-857250">
              <a:buFont typeface="+mj-lt"/>
              <a:buAutoNum type="romanUcPeriod"/>
            </a:pPr>
            <a:r>
              <a:rPr lang="en-US" sz="3600" dirty="0" smtClean="0"/>
              <a:t>Honour based Violence/Domestic abuse</a:t>
            </a:r>
          </a:p>
          <a:p>
            <a:pPr marL="857250" indent="-857250">
              <a:buFont typeface="+mj-lt"/>
              <a:buAutoNum type="romanUcPeriod"/>
            </a:pPr>
            <a:r>
              <a:rPr lang="en-US" sz="3600" dirty="0" smtClean="0"/>
              <a:t>Mental Health </a:t>
            </a:r>
          </a:p>
          <a:p>
            <a:endParaRPr lang="en-US" dirty="0"/>
          </a:p>
        </p:txBody>
      </p:sp>
    </p:spTree>
    <p:extLst>
      <p:ext uri="{BB962C8B-B14F-4D97-AF65-F5344CB8AC3E}">
        <p14:creationId xmlns:p14="http://schemas.microsoft.com/office/powerpoint/2010/main" val="2352650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Primary CSE resources</a:t>
            </a:r>
            <a:endParaRPr lang="en-US" dirty="0">
              <a:latin typeface="Georgia" panose="02040502050405020303" pitchFamily="18" charset="0"/>
            </a:endParaRPr>
          </a:p>
        </p:txBody>
      </p:sp>
      <p:sp>
        <p:nvSpPr>
          <p:cNvPr id="3" name="Content Placeholder 2"/>
          <p:cNvSpPr>
            <a:spLocks noGrp="1"/>
          </p:cNvSpPr>
          <p:nvPr>
            <p:ph idx="1"/>
          </p:nvPr>
        </p:nvSpPr>
        <p:spPr>
          <a:xfrm>
            <a:off x="838200" y="1485748"/>
            <a:ext cx="10946130" cy="4351338"/>
          </a:xfrm>
        </p:spPr>
        <p:txBody>
          <a:bodyPr/>
          <a:lstStyle/>
          <a:p>
            <a:pPr marL="571500" indent="-571500">
              <a:buFont typeface="+mj-lt"/>
              <a:buAutoNum type="romanUcPeriod"/>
            </a:pPr>
            <a:r>
              <a:rPr lang="en-US" dirty="0"/>
              <a:t>Loudmouth-http://www.loudmouth.co.uk</a:t>
            </a:r>
            <a:r>
              <a:rPr lang="en-US" dirty="0" smtClean="0"/>
              <a:t>/</a:t>
            </a:r>
          </a:p>
          <a:p>
            <a:pPr marL="571500" indent="-571500">
              <a:buFont typeface="+mj-lt"/>
              <a:buAutoNum type="romanUcPeriod"/>
            </a:pPr>
            <a:r>
              <a:rPr lang="en-US" dirty="0" smtClean="0"/>
              <a:t>Parkfield </a:t>
            </a:r>
            <a:r>
              <a:rPr lang="en-US" dirty="0"/>
              <a:t>P</a:t>
            </a:r>
            <a:r>
              <a:rPr lang="en-US" dirty="0" smtClean="0"/>
              <a:t>rimary School resource Yr. 1-Yr. 6 by Andy Moffat</a:t>
            </a:r>
          </a:p>
          <a:p>
            <a:pPr marL="571500" indent="-571500">
              <a:buFont typeface="+mj-lt"/>
              <a:buAutoNum type="romanUcPeriod"/>
            </a:pPr>
            <a:r>
              <a:rPr lang="en-US" dirty="0" smtClean="0"/>
              <a:t>Barnado’s </a:t>
            </a:r>
            <a:r>
              <a:rPr lang="en-US" dirty="0"/>
              <a:t>-http://www.barnardosrealloverocks.org.uk</a:t>
            </a:r>
            <a:r>
              <a:rPr lang="en-US" dirty="0" smtClean="0"/>
              <a:t>/</a:t>
            </a:r>
          </a:p>
          <a:p>
            <a:pPr marL="571500" indent="-571500">
              <a:buFont typeface="+mj-lt"/>
              <a:buAutoNum type="romanUcPeriod"/>
            </a:pPr>
            <a:endParaRPr lang="en-US" dirty="0" smtClean="0"/>
          </a:p>
          <a:p>
            <a:pPr marL="0" indent="0">
              <a:buNone/>
            </a:pPr>
            <a:endParaRPr lang="en-US" dirty="0" smtClean="0"/>
          </a:p>
          <a:p>
            <a:pPr marL="0" indent="0">
              <a:buNone/>
            </a:pPr>
            <a:endParaRPr 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8" t="19348" r="66347" b="15300"/>
          <a:stretch/>
        </p:blipFill>
        <p:spPr bwMode="auto">
          <a:xfrm>
            <a:off x="1138989" y="3321571"/>
            <a:ext cx="2309286" cy="3188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4" name="Picture 3"/>
          <p:cNvPicPr>
            <a:picLocks noChangeAspect="1"/>
          </p:cNvPicPr>
          <p:nvPr/>
        </p:nvPicPr>
        <p:blipFill rotWithShape="1">
          <a:blip r:embed="rId4"/>
          <a:srcRect l="19220" t="8333" r="19759" b="9260"/>
          <a:stretch/>
        </p:blipFill>
        <p:spPr>
          <a:xfrm>
            <a:off x="7273926" y="3368201"/>
            <a:ext cx="3577390" cy="28051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5"/>
          <a:srcRect l="37237" t="13333" r="37105" b="23275"/>
          <a:stretch/>
        </p:blipFill>
        <p:spPr>
          <a:xfrm>
            <a:off x="4046893" y="3321571"/>
            <a:ext cx="2294020" cy="3188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0471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603"/>
            <a:ext cx="10515600" cy="1325563"/>
          </a:xfrm>
        </p:spPr>
        <p:txBody>
          <a:bodyPr>
            <a:normAutofit/>
          </a:bodyPr>
          <a:lstStyle/>
          <a:p>
            <a:r>
              <a:rPr lang="en-US" sz="3200" dirty="0" smtClean="0">
                <a:latin typeface="Georgia" panose="02040502050405020303" pitchFamily="18" charset="0"/>
              </a:rPr>
              <a:t>Primary Honour Based Violence resource</a:t>
            </a:r>
            <a:endParaRPr lang="en-US" sz="3200" dirty="0">
              <a:latin typeface="Georgia" panose="02040502050405020303" pitchFamily="18" charset="0"/>
            </a:endParaRPr>
          </a:p>
        </p:txBody>
      </p:sp>
      <p:sp>
        <p:nvSpPr>
          <p:cNvPr id="3" name="Content Placeholder 2"/>
          <p:cNvSpPr>
            <a:spLocks noGrp="1"/>
          </p:cNvSpPr>
          <p:nvPr>
            <p:ph idx="1"/>
          </p:nvPr>
        </p:nvSpPr>
        <p:spPr/>
        <p:txBody>
          <a:bodyPr/>
          <a:lstStyle/>
          <a:p>
            <a:pPr marL="0" indent="0">
              <a:buNone/>
            </a:pPr>
            <a:endParaRPr lang="en-US" dirty="0"/>
          </a:p>
          <a:p>
            <a:pPr marL="571500" indent="-571500">
              <a:buFont typeface="+mj-lt"/>
              <a:buAutoNum type="romanUcPeriod"/>
            </a:pPr>
            <a:endParaRPr lang="en-US" dirty="0" smtClean="0"/>
          </a:p>
          <a:p>
            <a:pPr marL="0" indent="0">
              <a:buNone/>
            </a:pPr>
            <a:endParaRPr lang="en-US" dirty="0"/>
          </a:p>
        </p:txBody>
      </p:sp>
      <p:pic>
        <p:nvPicPr>
          <p:cNvPr id="4" name="Picture 3"/>
          <p:cNvPicPr>
            <a:picLocks noChangeAspect="1"/>
          </p:cNvPicPr>
          <p:nvPr/>
        </p:nvPicPr>
        <p:blipFill rotWithShape="1">
          <a:blip r:embed="rId2"/>
          <a:srcRect l="20658" t="26433" r="56052" b="16491"/>
          <a:stretch/>
        </p:blipFill>
        <p:spPr>
          <a:xfrm>
            <a:off x="8736631" y="1690688"/>
            <a:ext cx="2393824" cy="3068806"/>
          </a:xfrm>
          <a:prstGeom prst="rect">
            <a:avLst/>
          </a:prstGeom>
        </p:spPr>
      </p:pic>
      <p:pic>
        <p:nvPicPr>
          <p:cNvPr id="5" name="Picture 4"/>
          <p:cNvPicPr>
            <a:picLocks noChangeAspect="1"/>
          </p:cNvPicPr>
          <p:nvPr/>
        </p:nvPicPr>
        <p:blipFill>
          <a:blip r:embed="rId3"/>
          <a:stretch>
            <a:fillRect/>
          </a:stretch>
        </p:blipFill>
        <p:spPr>
          <a:xfrm>
            <a:off x="8502316" y="0"/>
            <a:ext cx="3514725" cy="1295400"/>
          </a:xfrm>
          <a:prstGeom prst="rect">
            <a:avLst/>
          </a:prstGeom>
        </p:spPr>
      </p:pic>
      <p:sp>
        <p:nvSpPr>
          <p:cNvPr id="6" name="Rectangle 5"/>
          <p:cNvSpPr/>
          <p:nvPr/>
        </p:nvSpPr>
        <p:spPr>
          <a:xfrm>
            <a:off x="838200" y="1524166"/>
            <a:ext cx="7664116" cy="3970318"/>
          </a:xfrm>
          <a:prstGeom prst="rect">
            <a:avLst/>
          </a:prstGeom>
        </p:spPr>
        <p:txBody>
          <a:bodyPr wrap="square">
            <a:spAutoFit/>
          </a:bodyPr>
          <a:lstStyle/>
          <a:p>
            <a:r>
              <a:rPr lang="en-US" b="1" u="sng" dirty="0"/>
              <a:t>Raising Awareness Through </a:t>
            </a:r>
            <a:r>
              <a:rPr lang="en-US" b="1" u="sng" dirty="0" smtClean="0"/>
              <a:t>Education</a:t>
            </a:r>
          </a:p>
          <a:p>
            <a:endParaRPr lang="en-US" b="1" u="sng" dirty="0"/>
          </a:p>
          <a:p>
            <a:r>
              <a:rPr lang="en-US" dirty="0"/>
              <a:t>Raising awareness of honour-based abuse and forced marriage in education, particularly secondary schools is essential to preventing it. Many teenage victims are confused by what their family and community demands of them and what they feel is wrong.  Teachers are often unaware of these issues and nervous about how to manage them.</a:t>
            </a:r>
          </a:p>
          <a:p>
            <a:endParaRPr lang="en-US" dirty="0"/>
          </a:p>
          <a:p>
            <a:r>
              <a:rPr lang="en-US" dirty="0"/>
              <a:t>Karma Nirvana’s staff and survivors regularly speak in schools, 6th form colleges and universities delivering assemblies, lectures and workshops across the UK.  We also offer teacher training on how to recognise honour-based abuse and best practice in handling it.</a:t>
            </a:r>
          </a:p>
          <a:p>
            <a:endParaRPr lang="en-US" dirty="0"/>
          </a:p>
          <a:p>
            <a:r>
              <a:rPr lang="en-US" dirty="0"/>
              <a:t>  </a:t>
            </a:r>
          </a:p>
        </p:txBody>
      </p:sp>
      <p:sp>
        <p:nvSpPr>
          <p:cNvPr id="7" name="Rounded Rectangular Callout 6"/>
          <p:cNvSpPr/>
          <p:nvPr/>
        </p:nvSpPr>
        <p:spPr>
          <a:xfrm>
            <a:off x="4844716" y="5435694"/>
            <a:ext cx="6914147" cy="1295400"/>
          </a:xfrm>
          <a:prstGeom prst="wedgeRoundRectCallout">
            <a:avLst>
              <a:gd name="adj1" fmla="val 47005"/>
              <a:gd name="adj2" fmla="val -10639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“I wanted to thank you from the bottom of my heart for the time and advice you gave to one of my pupils earlier today. As a school nurse, I felt a huge gratitude that I was able to advise the girl to contact you and to talk through her current issues. This service is invaluable. I am aware of the charity, as representatives came to ‘XXX Girls High School to discuss the work of Karma Nirvana.</a:t>
            </a:r>
          </a:p>
        </p:txBody>
      </p:sp>
      <p:sp>
        <p:nvSpPr>
          <p:cNvPr id="8" name="Rectangle 7"/>
          <p:cNvSpPr/>
          <p:nvPr/>
        </p:nvSpPr>
        <p:spPr>
          <a:xfrm>
            <a:off x="543875" y="6353001"/>
            <a:ext cx="3384773" cy="646331"/>
          </a:xfrm>
          <a:prstGeom prst="rect">
            <a:avLst/>
          </a:prstGeom>
        </p:spPr>
        <p:txBody>
          <a:bodyPr wrap="none">
            <a:spAutoFit/>
          </a:bodyPr>
          <a:lstStyle/>
          <a:p>
            <a:r>
              <a:rPr lang="en-US" dirty="0">
                <a:hlinkClick r:id="rId4"/>
              </a:rPr>
              <a:t>http://www.karmanirvana.org.uk</a:t>
            </a:r>
            <a:r>
              <a:rPr lang="en-US" dirty="0" smtClean="0">
                <a:hlinkClick r:id="rId4"/>
              </a:rPr>
              <a:t>/</a:t>
            </a:r>
            <a:endParaRPr lang="en-US" dirty="0" smtClean="0"/>
          </a:p>
          <a:p>
            <a:endParaRPr lang="en-US" dirty="0"/>
          </a:p>
        </p:txBody>
      </p:sp>
      <p:sp>
        <p:nvSpPr>
          <p:cNvPr id="9" name="Rectangle 8"/>
          <p:cNvSpPr/>
          <p:nvPr/>
        </p:nvSpPr>
        <p:spPr>
          <a:xfrm>
            <a:off x="543875" y="4865333"/>
            <a:ext cx="5041573" cy="646331"/>
          </a:xfrm>
          <a:prstGeom prst="rect">
            <a:avLst/>
          </a:prstGeom>
        </p:spPr>
        <p:txBody>
          <a:bodyPr wrap="none">
            <a:spAutoFit/>
          </a:bodyPr>
          <a:lstStyle/>
          <a:p>
            <a:r>
              <a:rPr lang="en-GB" dirty="0">
                <a:hlinkClick r:id="rId5"/>
              </a:rPr>
              <a:t>https://</a:t>
            </a:r>
            <a:r>
              <a:rPr lang="en-GB" dirty="0" smtClean="0">
                <a:hlinkClick r:id="rId5"/>
              </a:rPr>
              <a:t>www.youtube.com/watch?v=h_Xh5MXA7yY</a:t>
            </a:r>
            <a:endParaRPr lang="en-GB" dirty="0" smtClean="0"/>
          </a:p>
          <a:p>
            <a:endParaRPr lang="en-GB" dirty="0"/>
          </a:p>
        </p:txBody>
      </p:sp>
      <p:sp>
        <p:nvSpPr>
          <p:cNvPr id="10" name="Rectangle 9"/>
          <p:cNvSpPr/>
          <p:nvPr/>
        </p:nvSpPr>
        <p:spPr>
          <a:xfrm>
            <a:off x="543875" y="5494484"/>
            <a:ext cx="3793967" cy="923330"/>
          </a:xfrm>
          <a:prstGeom prst="rect">
            <a:avLst/>
          </a:prstGeom>
        </p:spPr>
        <p:txBody>
          <a:bodyPr wrap="square">
            <a:spAutoFit/>
          </a:bodyPr>
          <a:lstStyle/>
          <a:p>
            <a:r>
              <a:rPr lang="en-GB" dirty="0">
                <a:hlinkClick r:id="rId6"/>
              </a:rPr>
              <a:t>https://</a:t>
            </a:r>
            <a:r>
              <a:rPr lang="en-GB" dirty="0" smtClean="0">
                <a:hlinkClick r:id="rId6"/>
              </a:rPr>
              <a:t>www.youtube.com/watch?v=wO6yRKlDKLA</a:t>
            </a:r>
            <a:endParaRPr lang="en-GB" dirty="0" smtClean="0"/>
          </a:p>
          <a:p>
            <a:endParaRPr lang="en-GB" dirty="0"/>
          </a:p>
        </p:txBody>
      </p:sp>
    </p:spTree>
    <p:extLst>
      <p:ext uri="{BB962C8B-B14F-4D97-AF65-F5344CB8AC3E}">
        <p14:creationId xmlns:p14="http://schemas.microsoft.com/office/powerpoint/2010/main" val="3146343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718" y="263559"/>
            <a:ext cx="10515600" cy="1325563"/>
          </a:xfrm>
        </p:spPr>
        <p:txBody>
          <a:bodyPr/>
          <a:lstStyle/>
          <a:p>
            <a:r>
              <a:rPr lang="en-GB" dirty="0" smtClean="0">
                <a:latin typeface="Georgia" panose="02040502050405020303" pitchFamily="18" charset="0"/>
              </a:rPr>
              <a:t>Women’s Aid Primary resource</a:t>
            </a:r>
            <a:endParaRPr lang="en-GB" dirty="0">
              <a:latin typeface="Georgia" panose="02040502050405020303" pitchFamily="18" charset="0"/>
            </a:endParaRPr>
          </a:p>
        </p:txBody>
      </p:sp>
      <p:sp>
        <p:nvSpPr>
          <p:cNvPr id="4" name="Rectangle 3"/>
          <p:cNvSpPr/>
          <p:nvPr/>
        </p:nvSpPr>
        <p:spPr>
          <a:xfrm>
            <a:off x="746234" y="1589122"/>
            <a:ext cx="6616264" cy="4524315"/>
          </a:xfrm>
          <a:prstGeom prst="rect">
            <a:avLst/>
          </a:prstGeom>
        </p:spPr>
        <p:txBody>
          <a:bodyPr wrap="square">
            <a:spAutoFit/>
          </a:bodyPr>
          <a:lstStyle/>
          <a:p>
            <a:r>
              <a:rPr lang="en-GB" b="1" dirty="0"/>
              <a:t>The Expect </a:t>
            </a:r>
            <a:r>
              <a:rPr lang="en-GB" b="1" dirty="0" smtClean="0"/>
              <a:t>Respect</a:t>
            </a:r>
          </a:p>
          <a:p>
            <a:endParaRPr lang="en-GB" b="1" dirty="0"/>
          </a:p>
          <a:p>
            <a:r>
              <a:rPr lang="en-GB" dirty="0"/>
              <a:t> Educational Toolkit</a:t>
            </a:r>
          </a:p>
          <a:p>
            <a:endParaRPr lang="en-GB" dirty="0"/>
          </a:p>
          <a:p>
            <a:r>
              <a:rPr lang="en-GB" dirty="0"/>
              <a:t>The Expect Respect Educational Toolkit consists of one easy to use ‘Core’ lesson for each year group from reception to year 13 and is based on themes that have been found to be effective in tackling domestic abuse.</a:t>
            </a:r>
          </a:p>
          <a:p>
            <a:endParaRPr lang="en-GB" dirty="0"/>
          </a:p>
          <a:p>
            <a:r>
              <a:rPr lang="en-GB" dirty="0"/>
              <a:t>Although the Expect Respect Education Toolkit is targeted for use by teachers within schools, it can just as easily be used by a range of other professionals working with children and young people in a variety of settings such as youth clubs or play schemes. You do not need to download the whole toolkit. You can just download the introductory section and the year that is appropriate to the age group you are working with.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91" t="23707" r="34913" b="18535"/>
          <a:stretch/>
        </p:blipFill>
        <p:spPr bwMode="auto">
          <a:xfrm>
            <a:off x="8537467" y="1476819"/>
            <a:ext cx="2302649" cy="319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expect respec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0593" y="4674281"/>
            <a:ext cx="4596399" cy="184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32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Primary Mental health resource </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11184" t="7953" r="12237" b="5263"/>
          <a:stretch/>
        </p:blipFill>
        <p:spPr>
          <a:xfrm>
            <a:off x="1716505" y="1554762"/>
            <a:ext cx="6545178" cy="41722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a:stretch>
            <a:fillRect/>
          </a:stretch>
        </p:blipFill>
        <p:spPr>
          <a:xfrm>
            <a:off x="8739940" y="4367464"/>
            <a:ext cx="2476500" cy="1524000"/>
          </a:xfrm>
          <a:prstGeom prst="rect">
            <a:avLst/>
          </a:prstGeom>
        </p:spPr>
      </p:pic>
    </p:spTree>
    <p:extLst>
      <p:ext uri="{BB962C8B-B14F-4D97-AF65-F5344CB8AC3E}">
        <p14:creationId xmlns:p14="http://schemas.microsoft.com/office/powerpoint/2010/main" val="45083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Network</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How can you develop opportunities for collaborative work?</a:t>
            </a:r>
          </a:p>
          <a:p>
            <a:pPr marL="571500" indent="-571500">
              <a:buFont typeface="+mj-lt"/>
              <a:buAutoNum type="romanUcPeriod"/>
            </a:pPr>
            <a:endParaRPr lang="en-US" dirty="0"/>
          </a:p>
          <a:p>
            <a:pPr marL="571500" indent="-571500">
              <a:buFont typeface="+mj-lt"/>
              <a:buAutoNum type="romanUcPeriod"/>
            </a:pPr>
            <a:r>
              <a:rPr lang="en-US" dirty="0" smtClean="0"/>
              <a:t>Do you want to showcase best practice?</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47715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Words>
  <Application>Microsoft Office PowerPoint</Application>
  <PresentationFormat>Custom</PresentationFormat>
  <Paragraphs>53</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Primary Curriculum Group Meeting</vt:lpstr>
      <vt:lpstr>PowerPoint Presentation</vt:lpstr>
      <vt:lpstr>Key themes identified from Section 175- 2017</vt:lpstr>
      <vt:lpstr>Primary Autumn Curriculum Group themes</vt:lpstr>
      <vt:lpstr>Primary CSE resources</vt:lpstr>
      <vt:lpstr>Primary Honour Based Violence resource</vt:lpstr>
      <vt:lpstr>Women’s Aid Primary resource</vt:lpstr>
      <vt:lpstr>Primary Mental health resource </vt:lpstr>
      <vt:lpstr>Network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Ayisha M</dc:creator>
  <cp:lastModifiedBy>Service Birmingham</cp:lastModifiedBy>
  <cp:revision>2</cp:revision>
  <dcterms:created xsi:type="dcterms:W3CDTF">2017-11-15T17:51:37Z</dcterms:created>
  <dcterms:modified xsi:type="dcterms:W3CDTF">2018-11-19T13:15:09Z</dcterms:modified>
</cp:coreProperties>
</file>