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87" r:id="rId2"/>
    <p:sldId id="256" r:id="rId3"/>
    <p:sldId id="266" r:id="rId4"/>
    <p:sldId id="267" r:id="rId5"/>
    <p:sldId id="270" r:id="rId6"/>
    <p:sldId id="282" r:id="rId7"/>
    <p:sldId id="281" r:id="rId8"/>
    <p:sldId id="283" r:id="rId9"/>
    <p:sldId id="272" r:id="rId10"/>
    <p:sldId id="285" r:id="rId11"/>
    <p:sldId id="284" r:id="rId12"/>
    <p:sldId id="286" r:id="rId13"/>
    <p:sldId id="278" r:id="rId14"/>
    <p:sldId id="28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9" autoAdjust="0"/>
  </p:normalViewPr>
  <p:slideViewPr>
    <p:cSldViewPr>
      <p:cViewPr>
        <p:scale>
          <a:sx n="60" d="100"/>
          <a:sy n="60" d="100"/>
        </p:scale>
        <p:origin x="-78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8B08D-2228-4855-B810-7DC38E0C3851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B5FCFF1-D288-4A7D-8476-195032FD409C}">
      <dgm:prSet phldrT="[Text]" custT="1"/>
      <dgm:spPr/>
      <dgm:t>
        <a:bodyPr/>
        <a:lstStyle/>
        <a:p>
          <a:r>
            <a:rPr lang="en-GB" sz="2000" dirty="0" smtClean="0"/>
            <a:t>Curriculum</a:t>
          </a:r>
        </a:p>
        <a:p>
          <a:r>
            <a:rPr lang="en-GB" sz="2000" dirty="0" smtClean="0"/>
            <a:t>Map</a:t>
          </a:r>
          <a:endParaRPr lang="en-GB" sz="2000" dirty="0"/>
        </a:p>
      </dgm:t>
    </dgm:pt>
    <dgm:pt modelId="{EDCC43DC-6BB1-4319-9FDD-32DF14E8AD5D}" type="parTrans" cxnId="{2281E7F2-B207-4563-B619-FEE3EF697752}">
      <dgm:prSet/>
      <dgm:spPr/>
      <dgm:t>
        <a:bodyPr/>
        <a:lstStyle/>
        <a:p>
          <a:endParaRPr lang="en-GB"/>
        </a:p>
      </dgm:t>
    </dgm:pt>
    <dgm:pt modelId="{8681CB97-07A7-4397-A3E4-663DC16494F3}" type="sibTrans" cxnId="{2281E7F2-B207-4563-B619-FEE3EF697752}">
      <dgm:prSet/>
      <dgm:spPr/>
      <dgm:t>
        <a:bodyPr/>
        <a:lstStyle/>
        <a:p>
          <a:endParaRPr lang="en-GB"/>
        </a:p>
      </dgm:t>
    </dgm:pt>
    <dgm:pt modelId="{03C4BE28-6E0C-4F53-9E3F-011F213DE989}">
      <dgm:prSet phldrT="[Text]" custT="1"/>
      <dgm:spPr/>
      <dgm:t>
        <a:bodyPr/>
        <a:lstStyle/>
        <a:p>
          <a:r>
            <a:rPr lang="en-GB" sz="2400" dirty="0" smtClean="0"/>
            <a:t>British Values</a:t>
          </a:r>
          <a:endParaRPr lang="en-GB" sz="2400" dirty="0"/>
        </a:p>
      </dgm:t>
    </dgm:pt>
    <dgm:pt modelId="{B687691E-38AC-4A60-88C0-96D17AB97E8C}" type="parTrans" cxnId="{1227BF1A-007E-4B05-84DD-74D809785A93}">
      <dgm:prSet/>
      <dgm:spPr/>
      <dgm:t>
        <a:bodyPr/>
        <a:lstStyle/>
        <a:p>
          <a:endParaRPr lang="en-GB"/>
        </a:p>
      </dgm:t>
    </dgm:pt>
    <dgm:pt modelId="{6A6D8218-787F-4EC6-9D63-A93D764108E7}" type="sibTrans" cxnId="{1227BF1A-007E-4B05-84DD-74D809785A93}">
      <dgm:prSet/>
      <dgm:spPr/>
      <dgm:t>
        <a:bodyPr/>
        <a:lstStyle/>
        <a:p>
          <a:endParaRPr lang="en-GB"/>
        </a:p>
      </dgm:t>
    </dgm:pt>
    <dgm:pt modelId="{B75B4DD4-440D-4E06-B90B-32BC1946FAD8}">
      <dgm:prSet phldrT="[Text]" custT="1"/>
      <dgm:spPr/>
      <dgm:t>
        <a:bodyPr/>
        <a:lstStyle/>
        <a:p>
          <a:r>
            <a:rPr lang="en-GB" sz="2400" dirty="0" smtClean="0"/>
            <a:t>SMSC</a:t>
          </a:r>
          <a:endParaRPr lang="en-GB" sz="1200" dirty="0"/>
        </a:p>
      </dgm:t>
    </dgm:pt>
    <dgm:pt modelId="{8BA6CC41-105F-42A2-A34F-F025D688E8FC}" type="parTrans" cxnId="{EBF00EC7-F0D2-456C-89A8-34901E911B7B}">
      <dgm:prSet/>
      <dgm:spPr/>
      <dgm:t>
        <a:bodyPr/>
        <a:lstStyle/>
        <a:p>
          <a:endParaRPr lang="en-GB"/>
        </a:p>
      </dgm:t>
    </dgm:pt>
    <dgm:pt modelId="{69B65128-6A48-4491-833A-6C1F97C23740}" type="sibTrans" cxnId="{EBF00EC7-F0D2-456C-89A8-34901E911B7B}">
      <dgm:prSet/>
      <dgm:spPr/>
      <dgm:t>
        <a:bodyPr/>
        <a:lstStyle/>
        <a:p>
          <a:endParaRPr lang="en-GB"/>
        </a:p>
      </dgm:t>
    </dgm:pt>
    <dgm:pt modelId="{A44698DA-9E55-47BF-B348-C22B281AC80B}">
      <dgm:prSet phldrT="[Text]" custT="1"/>
      <dgm:spPr/>
      <dgm:t>
        <a:bodyPr/>
        <a:lstStyle/>
        <a:p>
          <a:r>
            <a:rPr lang="en-GB" sz="1800" dirty="0" smtClean="0"/>
            <a:t>Children’s Rights</a:t>
          </a:r>
          <a:endParaRPr lang="en-GB" sz="1800" dirty="0"/>
        </a:p>
      </dgm:t>
    </dgm:pt>
    <dgm:pt modelId="{C5AF2DD1-A3B5-4516-94DF-AF820B935AC3}" type="parTrans" cxnId="{0B94E80F-E832-4707-AFDD-D10C953C6777}">
      <dgm:prSet/>
      <dgm:spPr/>
      <dgm:t>
        <a:bodyPr/>
        <a:lstStyle/>
        <a:p>
          <a:endParaRPr lang="en-GB"/>
        </a:p>
      </dgm:t>
    </dgm:pt>
    <dgm:pt modelId="{E2889B05-EACC-41AD-BB58-1FF29509D473}" type="sibTrans" cxnId="{0B94E80F-E832-4707-AFDD-D10C953C6777}">
      <dgm:prSet/>
      <dgm:spPr/>
      <dgm:t>
        <a:bodyPr/>
        <a:lstStyle/>
        <a:p>
          <a:endParaRPr lang="en-GB"/>
        </a:p>
      </dgm:t>
    </dgm:pt>
    <dgm:pt modelId="{C823C4F8-C634-49FF-92D1-3BEF0CF430F2}">
      <dgm:prSet phldrT="[Text]" custT="1"/>
      <dgm:spPr/>
      <dgm:t>
        <a:bodyPr/>
        <a:lstStyle/>
        <a:p>
          <a:r>
            <a:rPr lang="en-GB" sz="2000" dirty="0" smtClean="0"/>
            <a:t>Safe-guarding</a:t>
          </a:r>
          <a:endParaRPr lang="en-GB" sz="2000" dirty="0"/>
        </a:p>
      </dgm:t>
    </dgm:pt>
    <dgm:pt modelId="{D8951428-7123-4084-8648-7EDA8535258B}" type="parTrans" cxnId="{C0ACBBE9-60D9-45C0-BB20-03B03DE2B7A0}">
      <dgm:prSet/>
      <dgm:spPr/>
      <dgm:t>
        <a:bodyPr/>
        <a:lstStyle/>
        <a:p>
          <a:endParaRPr lang="en-GB"/>
        </a:p>
      </dgm:t>
    </dgm:pt>
    <dgm:pt modelId="{3FFF7557-FAB0-4C58-9942-F53B241023F5}" type="sibTrans" cxnId="{C0ACBBE9-60D9-45C0-BB20-03B03DE2B7A0}">
      <dgm:prSet/>
      <dgm:spPr/>
      <dgm:t>
        <a:bodyPr/>
        <a:lstStyle/>
        <a:p>
          <a:endParaRPr lang="en-GB"/>
        </a:p>
      </dgm:t>
    </dgm:pt>
    <dgm:pt modelId="{984257E9-E23A-49C1-806B-2217788017C1}">
      <dgm:prSet custT="1"/>
      <dgm:spPr/>
      <dgm:t>
        <a:bodyPr/>
        <a:lstStyle/>
        <a:p>
          <a:r>
            <a:rPr lang="en-GB" sz="2800" dirty="0" smtClean="0"/>
            <a:t>PSHE</a:t>
          </a:r>
          <a:endParaRPr lang="en-GB" sz="2800" dirty="0"/>
        </a:p>
      </dgm:t>
    </dgm:pt>
    <dgm:pt modelId="{1F7401AE-EC3F-4D1E-8BBE-816328125AAD}" type="parTrans" cxnId="{A64E5C67-D570-47CC-A33A-14D2F8B93361}">
      <dgm:prSet/>
      <dgm:spPr/>
      <dgm:t>
        <a:bodyPr/>
        <a:lstStyle/>
        <a:p>
          <a:endParaRPr lang="en-GB"/>
        </a:p>
      </dgm:t>
    </dgm:pt>
    <dgm:pt modelId="{75E2AFC3-CEA5-4A58-8AEF-D0B9699BA3D3}" type="sibTrans" cxnId="{A64E5C67-D570-47CC-A33A-14D2F8B93361}">
      <dgm:prSet/>
      <dgm:spPr/>
      <dgm:t>
        <a:bodyPr/>
        <a:lstStyle/>
        <a:p>
          <a:endParaRPr lang="en-GB"/>
        </a:p>
      </dgm:t>
    </dgm:pt>
    <dgm:pt modelId="{D62D9DB9-F976-4DBD-BDA4-4346F471DB04}" type="pres">
      <dgm:prSet presAssocID="{8B78B08D-2228-4855-B810-7DC38E0C38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BAC712-A8E8-42E4-A5BD-B77903D0C318}" type="pres">
      <dgm:prSet presAssocID="{8B5FCFF1-D288-4A7D-8476-195032FD409C}" presName="centerShape" presStyleLbl="node0" presStyleIdx="0" presStyleCnt="1"/>
      <dgm:spPr/>
      <dgm:t>
        <a:bodyPr/>
        <a:lstStyle/>
        <a:p>
          <a:endParaRPr lang="en-GB"/>
        </a:p>
      </dgm:t>
    </dgm:pt>
    <dgm:pt modelId="{78CBEF48-C07D-4B16-B0A8-06FE20CB2D2D}" type="pres">
      <dgm:prSet presAssocID="{03C4BE28-6E0C-4F53-9E3F-011F213DE989}" presName="node" presStyleLbl="node1" presStyleIdx="0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D61E1-A52F-4F3D-ADC1-8F5877A1B674}" type="pres">
      <dgm:prSet presAssocID="{03C4BE28-6E0C-4F53-9E3F-011F213DE989}" presName="dummy" presStyleCnt="0"/>
      <dgm:spPr/>
    </dgm:pt>
    <dgm:pt modelId="{84AC5C81-A329-4776-BA1C-1295C31002D3}" type="pres">
      <dgm:prSet presAssocID="{6A6D8218-787F-4EC6-9D63-A93D764108E7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C457F9B-377C-4A96-9233-D0766209DD2B}" type="pres">
      <dgm:prSet presAssocID="{B75B4DD4-440D-4E06-B90B-32BC1946FAD8}" presName="node" presStyleLbl="node1" presStyleIdx="1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1C7A35-9743-46B7-BA0E-4EAF0CE71525}" type="pres">
      <dgm:prSet presAssocID="{B75B4DD4-440D-4E06-B90B-32BC1946FAD8}" presName="dummy" presStyleCnt="0"/>
      <dgm:spPr/>
    </dgm:pt>
    <dgm:pt modelId="{0DE3C009-53F5-45F6-8E90-49430580EFF4}" type="pres">
      <dgm:prSet presAssocID="{69B65128-6A48-4491-833A-6C1F97C23740}" presName="sibTrans" presStyleLbl="sibTrans2D1" presStyleIdx="1" presStyleCnt="5"/>
      <dgm:spPr/>
      <dgm:t>
        <a:bodyPr/>
        <a:lstStyle/>
        <a:p>
          <a:endParaRPr lang="en-GB"/>
        </a:p>
      </dgm:t>
    </dgm:pt>
    <dgm:pt modelId="{F7B9346B-44EE-496E-8C06-A3DA6EC05EF1}" type="pres">
      <dgm:prSet presAssocID="{A44698DA-9E55-47BF-B348-C22B281AC80B}" presName="node" presStyleLbl="node1" presStyleIdx="2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443A21-398A-43E8-AF32-E3509586CBBC}" type="pres">
      <dgm:prSet presAssocID="{A44698DA-9E55-47BF-B348-C22B281AC80B}" presName="dummy" presStyleCnt="0"/>
      <dgm:spPr/>
    </dgm:pt>
    <dgm:pt modelId="{B289C339-058E-48D6-BD79-6B122D535F60}" type="pres">
      <dgm:prSet presAssocID="{E2889B05-EACC-41AD-BB58-1FF29509D473}" presName="sibTrans" presStyleLbl="sibTrans2D1" presStyleIdx="2" presStyleCnt="5"/>
      <dgm:spPr/>
      <dgm:t>
        <a:bodyPr/>
        <a:lstStyle/>
        <a:p>
          <a:endParaRPr lang="en-GB"/>
        </a:p>
      </dgm:t>
    </dgm:pt>
    <dgm:pt modelId="{42CD3571-F086-47D2-BE86-EB13F7411A59}" type="pres">
      <dgm:prSet presAssocID="{C823C4F8-C634-49FF-92D1-3BEF0CF430F2}" presName="node" presStyleLbl="node1" presStyleIdx="3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26DAEF-E85D-4F80-9269-0EA14057D871}" type="pres">
      <dgm:prSet presAssocID="{C823C4F8-C634-49FF-92D1-3BEF0CF430F2}" presName="dummy" presStyleCnt="0"/>
      <dgm:spPr/>
    </dgm:pt>
    <dgm:pt modelId="{9B009E90-09D5-4683-90FC-848C7F9D3E24}" type="pres">
      <dgm:prSet presAssocID="{3FFF7557-FAB0-4C58-9942-F53B241023F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12CA944B-ABF3-4582-AC0D-F7A4FCBB0DE4}" type="pres">
      <dgm:prSet presAssocID="{984257E9-E23A-49C1-806B-2217788017C1}" presName="node" presStyleLbl="node1" presStyleIdx="4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73069-A358-4B04-8D37-4917BA015FE8}" type="pres">
      <dgm:prSet presAssocID="{984257E9-E23A-49C1-806B-2217788017C1}" presName="dummy" presStyleCnt="0"/>
      <dgm:spPr/>
    </dgm:pt>
    <dgm:pt modelId="{9EAE4C7F-2157-49E6-9AAA-17B98566B5FA}" type="pres">
      <dgm:prSet presAssocID="{75E2AFC3-CEA5-4A58-8AEF-D0B9699BA3D3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1227BF1A-007E-4B05-84DD-74D809785A93}" srcId="{8B5FCFF1-D288-4A7D-8476-195032FD409C}" destId="{03C4BE28-6E0C-4F53-9E3F-011F213DE989}" srcOrd="0" destOrd="0" parTransId="{B687691E-38AC-4A60-88C0-96D17AB97E8C}" sibTransId="{6A6D8218-787F-4EC6-9D63-A93D764108E7}"/>
    <dgm:cxn modelId="{513532F9-6353-492C-89B6-0B2C468579DE}" type="presOf" srcId="{03C4BE28-6E0C-4F53-9E3F-011F213DE989}" destId="{78CBEF48-C07D-4B16-B0A8-06FE20CB2D2D}" srcOrd="0" destOrd="0" presId="urn:microsoft.com/office/officeart/2005/8/layout/radial6"/>
    <dgm:cxn modelId="{35632467-5AC3-41BF-BD56-1DBDBF5D7827}" type="presOf" srcId="{A44698DA-9E55-47BF-B348-C22B281AC80B}" destId="{F7B9346B-44EE-496E-8C06-A3DA6EC05EF1}" srcOrd="0" destOrd="0" presId="urn:microsoft.com/office/officeart/2005/8/layout/radial6"/>
    <dgm:cxn modelId="{DED67FE0-17A1-417C-B04D-AFCC64143DFA}" type="presOf" srcId="{75E2AFC3-CEA5-4A58-8AEF-D0B9699BA3D3}" destId="{9EAE4C7F-2157-49E6-9AAA-17B98566B5FA}" srcOrd="0" destOrd="0" presId="urn:microsoft.com/office/officeart/2005/8/layout/radial6"/>
    <dgm:cxn modelId="{A64E5C67-D570-47CC-A33A-14D2F8B93361}" srcId="{8B5FCFF1-D288-4A7D-8476-195032FD409C}" destId="{984257E9-E23A-49C1-806B-2217788017C1}" srcOrd="4" destOrd="0" parTransId="{1F7401AE-EC3F-4D1E-8BBE-816328125AAD}" sibTransId="{75E2AFC3-CEA5-4A58-8AEF-D0B9699BA3D3}"/>
    <dgm:cxn modelId="{A6F8CF8E-8C90-4198-A786-AFDC35D11DFC}" type="presOf" srcId="{8B5FCFF1-D288-4A7D-8476-195032FD409C}" destId="{81BAC712-A8E8-42E4-A5BD-B77903D0C318}" srcOrd="0" destOrd="0" presId="urn:microsoft.com/office/officeart/2005/8/layout/radial6"/>
    <dgm:cxn modelId="{3BDB06DF-1F5E-4754-87EC-D466FA5860C0}" type="presOf" srcId="{E2889B05-EACC-41AD-BB58-1FF29509D473}" destId="{B289C339-058E-48D6-BD79-6B122D535F60}" srcOrd="0" destOrd="0" presId="urn:microsoft.com/office/officeart/2005/8/layout/radial6"/>
    <dgm:cxn modelId="{F4C0C16A-1E15-4CD7-A6EC-A7F601487A5B}" type="presOf" srcId="{C823C4F8-C634-49FF-92D1-3BEF0CF430F2}" destId="{42CD3571-F086-47D2-BE86-EB13F7411A59}" srcOrd="0" destOrd="0" presId="urn:microsoft.com/office/officeart/2005/8/layout/radial6"/>
    <dgm:cxn modelId="{F6D6F705-65F5-4BD8-B943-563E2BA3F36B}" type="presOf" srcId="{984257E9-E23A-49C1-806B-2217788017C1}" destId="{12CA944B-ABF3-4582-AC0D-F7A4FCBB0DE4}" srcOrd="0" destOrd="0" presId="urn:microsoft.com/office/officeart/2005/8/layout/radial6"/>
    <dgm:cxn modelId="{C0ACBBE9-60D9-45C0-BB20-03B03DE2B7A0}" srcId="{8B5FCFF1-D288-4A7D-8476-195032FD409C}" destId="{C823C4F8-C634-49FF-92D1-3BEF0CF430F2}" srcOrd="3" destOrd="0" parTransId="{D8951428-7123-4084-8648-7EDA8535258B}" sibTransId="{3FFF7557-FAB0-4C58-9942-F53B241023F5}"/>
    <dgm:cxn modelId="{CA7BABDB-CB1C-45C5-8821-A6DAF3FA333C}" type="presOf" srcId="{69B65128-6A48-4491-833A-6C1F97C23740}" destId="{0DE3C009-53F5-45F6-8E90-49430580EFF4}" srcOrd="0" destOrd="0" presId="urn:microsoft.com/office/officeart/2005/8/layout/radial6"/>
    <dgm:cxn modelId="{7BC64E09-41C1-4973-B1D2-B512009901FF}" type="presOf" srcId="{B75B4DD4-440D-4E06-B90B-32BC1946FAD8}" destId="{3C457F9B-377C-4A96-9233-D0766209DD2B}" srcOrd="0" destOrd="0" presId="urn:microsoft.com/office/officeart/2005/8/layout/radial6"/>
    <dgm:cxn modelId="{BE8FA588-C9B8-4F30-886B-FB1992CE5330}" type="presOf" srcId="{6A6D8218-787F-4EC6-9D63-A93D764108E7}" destId="{84AC5C81-A329-4776-BA1C-1295C31002D3}" srcOrd="0" destOrd="0" presId="urn:microsoft.com/office/officeart/2005/8/layout/radial6"/>
    <dgm:cxn modelId="{0535C6A5-02A3-4819-9142-CE37BB24C90F}" type="presOf" srcId="{8B78B08D-2228-4855-B810-7DC38E0C3851}" destId="{D62D9DB9-F976-4DBD-BDA4-4346F471DB04}" srcOrd="0" destOrd="0" presId="urn:microsoft.com/office/officeart/2005/8/layout/radial6"/>
    <dgm:cxn modelId="{0B94E80F-E832-4707-AFDD-D10C953C6777}" srcId="{8B5FCFF1-D288-4A7D-8476-195032FD409C}" destId="{A44698DA-9E55-47BF-B348-C22B281AC80B}" srcOrd="2" destOrd="0" parTransId="{C5AF2DD1-A3B5-4516-94DF-AF820B935AC3}" sibTransId="{E2889B05-EACC-41AD-BB58-1FF29509D473}"/>
    <dgm:cxn modelId="{EBF00EC7-F0D2-456C-89A8-34901E911B7B}" srcId="{8B5FCFF1-D288-4A7D-8476-195032FD409C}" destId="{B75B4DD4-440D-4E06-B90B-32BC1946FAD8}" srcOrd="1" destOrd="0" parTransId="{8BA6CC41-105F-42A2-A34F-F025D688E8FC}" sibTransId="{69B65128-6A48-4491-833A-6C1F97C23740}"/>
    <dgm:cxn modelId="{2281E7F2-B207-4563-B619-FEE3EF697752}" srcId="{8B78B08D-2228-4855-B810-7DC38E0C3851}" destId="{8B5FCFF1-D288-4A7D-8476-195032FD409C}" srcOrd="0" destOrd="0" parTransId="{EDCC43DC-6BB1-4319-9FDD-32DF14E8AD5D}" sibTransId="{8681CB97-07A7-4397-A3E4-663DC16494F3}"/>
    <dgm:cxn modelId="{5E58F63B-51E0-4B74-80CF-7BA9C373CB6F}" type="presOf" srcId="{3FFF7557-FAB0-4C58-9942-F53B241023F5}" destId="{9B009E90-09D5-4683-90FC-848C7F9D3E24}" srcOrd="0" destOrd="0" presId="urn:microsoft.com/office/officeart/2005/8/layout/radial6"/>
    <dgm:cxn modelId="{04DA1C8C-8DCD-4ED9-8C9C-CA96B22210A5}" type="presParOf" srcId="{D62D9DB9-F976-4DBD-BDA4-4346F471DB04}" destId="{81BAC712-A8E8-42E4-A5BD-B77903D0C318}" srcOrd="0" destOrd="0" presId="urn:microsoft.com/office/officeart/2005/8/layout/radial6"/>
    <dgm:cxn modelId="{2F955659-39B7-4E20-B055-C173AC2EC82B}" type="presParOf" srcId="{D62D9DB9-F976-4DBD-BDA4-4346F471DB04}" destId="{78CBEF48-C07D-4B16-B0A8-06FE20CB2D2D}" srcOrd="1" destOrd="0" presId="urn:microsoft.com/office/officeart/2005/8/layout/radial6"/>
    <dgm:cxn modelId="{474D7DAF-E8FF-4780-B514-62BAB9603221}" type="presParOf" srcId="{D62D9DB9-F976-4DBD-BDA4-4346F471DB04}" destId="{F61D61E1-A52F-4F3D-ADC1-8F5877A1B674}" srcOrd="2" destOrd="0" presId="urn:microsoft.com/office/officeart/2005/8/layout/radial6"/>
    <dgm:cxn modelId="{D0A66FE0-C352-4EFE-9A33-E387E452C4D1}" type="presParOf" srcId="{D62D9DB9-F976-4DBD-BDA4-4346F471DB04}" destId="{84AC5C81-A329-4776-BA1C-1295C31002D3}" srcOrd="3" destOrd="0" presId="urn:microsoft.com/office/officeart/2005/8/layout/radial6"/>
    <dgm:cxn modelId="{140C9413-6713-4CAB-8FBB-2141A63B44E6}" type="presParOf" srcId="{D62D9DB9-F976-4DBD-BDA4-4346F471DB04}" destId="{3C457F9B-377C-4A96-9233-D0766209DD2B}" srcOrd="4" destOrd="0" presId="urn:microsoft.com/office/officeart/2005/8/layout/radial6"/>
    <dgm:cxn modelId="{A607714C-2F7C-4FA7-9B5A-460248841C21}" type="presParOf" srcId="{D62D9DB9-F976-4DBD-BDA4-4346F471DB04}" destId="{D31C7A35-9743-46B7-BA0E-4EAF0CE71525}" srcOrd="5" destOrd="0" presId="urn:microsoft.com/office/officeart/2005/8/layout/radial6"/>
    <dgm:cxn modelId="{5CFB72B3-F3EF-445C-8040-1BE1DC8A69CD}" type="presParOf" srcId="{D62D9DB9-F976-4DBD-BDA4-4346F471DB04}" destId="{0DE3C009-53F5-45F6-8E90-49430580EFF4}" srcOrd="6" destOrd="0" presId="urn:microsoft.com/office/officeart/2005/8/layout/radial6"/>
    <dgm:cxn modelId="{4A53A624-6EE9-41BF-AFA5-C8E0FB34CB0A}" type="presParOf" srcId="{D62D9DB9-F976-4DBD-BDA4-4346F471DB04}" destId="{F7B9346B-44EE-496E-8C06-A3DA6EC05EF1}" srcOrd="7" destOrd="0" presId="urn:microsoft.com/office/officeart/2005/8/layout/radial6"/>
    <dgm:cxn modelId="{19456488-EC14-4A63-8F18-FBBBF245626E}" type="presParOf" srcId="{D62D9DB9-F976-4DBD-BDA4-4346F471DB04}" destId="{76443A21-398A-43E8-AF32-E3509586CBBC}" srcOrd="8" destOrd="0" presId="urn:microsoft.com/office/officeart/2005/8/layout/radial6"/>
    <dgm:cxn modelId="{12E649A9-E6FF-41EC-BF83-D6A8421EF78C}" type="presParOf" srcId="{D62D9DB9-F976-4DBD-BDA4-4346F471DB04}" destId="{B289C339-058E-48D6-BD79-6B122D535F60}" srcOrd="9" destOrd="0" presId="urn:microsoft.com/office/officeart/2005/8/layout/radial6"/>
    <dgm:cxn modelId="{1E608285-D0C0-4807-BCD8-12500568E479}" type="presParOf" srcId="{D62D9DB9-F976-4DBD-BDA4-4346F471DB04}" destId="{42CD3571-F086-47D2-BE86-EB13F7411A59}" srcOrd="10" destOrd="0" presId="urn:microsoft.com/office/officeart/2005/8/layout/radial6"/>
    <dgm:cxn modelId="{ED476A94-3166-4BD9-90FA-959BA02DCBB3}" type="presParOf" srcId="{D62D9DB9-F976-4DBD-BDA4-4346F471DB04}" destId="{2026DAEF-E85D-4F80-9269-0EA14057D871}" srcOrd="11" destOrd="0" presId="urn:microsoft.com/office/officeart/2005/8/layout/radial6"/>
    <dgm:cxn modelId="{975AE7B6-E053-417A-B7C5-7E1E6C541768}" type="presParOf" srcId="{D62D9DB9-F976-4DBD-BDA4-4346F471DB04}" destId="{9B009E90-09D5-4683-90FC-848C7F9D3E24}" srcOrd="12" destOrd="0" presId="urn:microsoft.com/office/officeart/2005/8/layout/radial6"/>
    <dgm:cxn modelId="{CA054639-2545-424C-A58E-C73CC3DBFD1D}" type="presParOf" srcId="{D62D9DB9-F976-4DBD-BDA4-4346F471DB04}" destId="{12CA944B-ABF3-4582-AC0D-F7A4FCBB0DE4}" srcOrd="13" destOrd="0" presId="urn:microsoft.com/office/officeart/2005/8/layout/radial6"/>
    <dgm:cxn modelId="{14171D51-092A-47C4-9DF4-EB5EBF1C0C84}" type="presParOf" srcId="{D62D9DB9-F976-4DBD-BDA4-4346F471DB04}" destId="{26273069-A358-4B04-8D37-4917BA015FE8}" srcOrd="14" destOrd="0" presId="urn:microsoft.com/office/officeart/2005/8/layout/radial6"/>
    <dgm:cxn modelId="{80A43EC6-DDD4-416A-A8CB-D6462CBF3C1D}" type="presParOf" srcId="{D62D9DB9-F976-4DBD-BDA4-4346F471DB04}" destId="{9EAE4C7F-2157-49E6-9AAA-17B98566B5F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4C7F-2157-49E6-9AAA-17B98566B5FA}">
      <dsp:nvSpPr>
        <dsp:cNvPr id="0" name=""/>
        <dsp:cNvSpPr/>
      </dsp:nvSpPr>
      <dsp:spPr>
        <a:xfrm>
          <a:off x="550349" y="826255"/>
          <a:ext cx="4371909" cy="437190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09E90-09D5-4683-90FC-848C7F9D3E24}">
      <dsp:nvSpPr>
        <dsp:cNvPr id="0" name=""/>
        <dsp:cNvSpPr/>
      </dsp:nvSpPr>
      <dsp:spPr>
        <a:xfrm>
          <a:off x="550349" y="826255"/>
          <a:ext cx="4371909" cy="437190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9C339-058E-48D6-BD79-6B122D535F60}">
      <dsp:nvSpPr>
        <dsp:cNvPr id="0" name=""/>
        <dsp:cNvSpPr/>
      </dsp:nvSpPr>
      <dsp:spPr>
        <a:xfrm>
          <a:off x="550349" y="826255"/>
          <a:ext cx="4371909" cy="437190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3C009-53F5-45F6-8E90-49430580EFF4}">
      <dsp:nvSpPr>
        <dsp:cNvPr id="0" name=""/>
        <dsp:cNvSpPr/>
      </dsp:nvSpPr>
      <dsp:spPr>
        <a:xfrm>
          <a:off x="550349" y="826255"/>
          <a:ext cx="4371909" cy="437190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5C81-A329-4776-BA1C-1295C31002D3}">
      <dsp:nvSpPr>
        <dsp:cNvPr id="0" name=""/>
        <dsp:cNvSpPr/>
      </dsp:nvSpPr>
      <dsp:spPr>
        <a:xfrm>
          <a:off x="550349" y="826255"/>
          <a:ext cx="4371909" cy="437190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AC712-A8E8-42E4-A5BD-B77903D0C318}">
      <dsp:nvSpPr>
        <dsp:cNvPr id="0" name=""/>
        <dsp:cNvSpPr/>
      </dsp:nvSpPr>
      <dsp:spPr>
        <a:xfrm>
          <a:off x="1730231" y="2006137"/>
          <a:ext cx="2012145" cy="2012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Curriculum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Map</a:t>
          </a:r>
          <a:endParaRPr lang="en-GB" sz="2000" kern="1200" dirty="0"/>
        </a:p>
      </dsp:txBody>
      <dsp:txXfrm>
        <a:off x="2024903" y="2300809"/>
        <a:ext cx="1422801" cy="1422801"/>
      </dsp:txXfrm>
    </dsp:sp>
    <dsp:sp modelId="{78CBEF48-C07D-4B16-B0A8-06FE20CB2D2D}">
      <dsp:nvSpPr>
        <dsp:cNvPr id="0" name=""/>
        <dsp:cNvSpPr/>
      </dsp:nvSpPr>
      <dsp:spPr>
        <a:xfrm>
          <a:off x="1961628" y="102285"/>
          <a:ext cx="1549351" cy="15493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British Values</a:t>
          </a:r>
          <a:endParaRPr lang="en-GB" sz="2400" kern="1200" dirty="0"/>
        </a:p>
      </dsp:txBody>
      <dsp:txXfrm>
        <a:off x="2188525" y="329182"/>
        <a:ext cx="1095557" cy="1095557"/>
      </dsp:txXfrm>
    </dsp:sp>
    <dsp:sp modelId="{3C457F9B-377C-4A96-9233-D0766209DD2B}">
      <dsp:nvSpPr>
        <dsp:cNvPr id="0" name=""/>
        <dsp:cNvSpPr/>
      </dsp:nvSpPr>
      <dsp:spPr>
        <a:xfrm>
          <a:off x="3992370" y="1577706"/>
          <a:ext cx="1549351" cy="1549351"/>
        </a:xfrm>
        <a:prstGeom prst="ellipse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SMSC</a:t>
          </a:r>
          <a:endParaRPr lang="en-GB" sz="1200" kern="1200" dirty="0"/>
        </a:p>
      </dsp:txBody>
      <dsp:txXfrm>
        <a:off x="4219267" y="1804603"/>
        <a:ext cx="1095557" cy="1095557"/>
      </dsp:txXfrm>
    </dsp:sp>
    <dsp:sp modelId="{F7B9346B-44EE-496E-8C06-A3DA6EC05EF1}">
      <dsp:nvSpPr>
        <dsp:cNvPr id="0" name=""/>
        <dsp:cNvSpPr/>
      </dsp:nvSpPr>
      <dsp:spPr>
        <a:xfrm>
          <a:off x="3216695" y="3964986"/>
          <a:ext cx="1549351" cy="1549351"/>
        </a:xfrm>
        <a:prstGeom prst="ellipse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Children’s Rights</a:t>
          </a:r>
          <a:endParaRPr lang="en-GB" sz="1800" kern="1200" dirty="0"/>
        </a:p>
      </dsp:txBody>
      <dsp:txXfrm>
        <a:off x="3443592" y="4191883"/>
        <a:ext cx="1095557" cy="1095557"/>
      </dsp:txXfrm>
    </dsp:sp>
    <dsp:sp modelId="{42CD3571-F086-47D2-BE86-EB13F7411A59}">
      <dsp:nvSpPr>
        <dsp:cNvPr id="0" name=""/>
        <dsp:cNvSpPr/>
      </dsp:nvSpPr>
      <dsp:spPr>
        <a:xfrm>
          <a:off x="706560" y="3964986"/>
          <a:ext cx="1549351" cy="1549351"/>
        </a:xfrm>
        <a:prstGeom prst="ellipse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Safe-guarding</a:t>
          </a:r>
          <a:endParaRPr lang="en-GB" sz="2000" kern="1200" dirty="0"/>
        </a:p>
      </dsp:txBody>
      <dsp:txXfrm>
        <a:off x="933457" y="4191883"/>
        <a:ext cx="1095557" cy="1095557"/>
      </dsp:txXfrm>
    </dsp:sp>
    <dsp:sp modelId="{12CA944B-ABF3-4582-AC0D-F7A4FCBB0DE4}">
      <dsp:nvSpPr>
        <dsp:cNvPr id="0" name=""/>
        <dsp:cNvSpPr/>
      </dsp:nvSpPr>
      <dsp:spPr>
        <a:xfrm>
          <a:off x="-69114" y="1577706"/>
          <a:ext cx="1549351" cy="1549351"/>
        </a:xfrm>
        <a:prstGeom prst="ellipse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PSHE</a:t>
          </a:r>
          <a:endParaRPr lang="en-GB" sz="2800" kern="1200" dirty="0"/>
        </a:p>
      </dsp:txBody>
      <dsp:txXfrm>
        <a:off x="157783" y="1804603"/>
        <a:ext cx="1095557" cy="109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ED95A-DF84-4966-8097-3CB26DBC39E8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F0B2-EE79-4B1B-905E-8C9B44EA4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1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D0E9-A865-4A80-BD1F-DC75E5D9378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8F6D-B132-4077-973C-B775B39A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0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judgements are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Effectiveness of leadership and management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(including the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curriculum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safeguarding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for pupils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of teaching, learning and assessment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development, behaviour and welfare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7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2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– we’re not doing it to pass an </a:t>
            </a:r>
            <a:r>
              <a:rPr lang="en-GB" dirty="0" err="1" smtClean="0"/>
              <a:t>ofsted</a:t>
            </a:r>
            <a:r>
              <a:rPr lang="en-GB" dirty="0" smtClean="0"/>
              <a:t> inspection – we’re doing it because we care about the children.</a:t>
            </a:r>
          </a:p>
          <a:p>
            <a:r>
              <a:rPr lang="en-GB" dirty="0" smtClean="0"/>
              <a:t>We want them</a:t>
            </a:r>
            <a:r>
              <a:rPr lang="en-GB" baseline="0" dirty="0" smtClean="0"/>
              <a:t> to feel and be safe, this includes equipping them with life skills and making sure they feel happy and positive about who they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4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– we’re not doing it to pass an </a:t>
            </a:r>
            <a:r>
              <a:rPr lang="en-GB" dirty="0" err="1" smtClean="0"/>
              <a:t>ofsted</a:t>
            </a:r>
            <a:r>
              <a:rPr lang="en-GB" dirty="0" smtClean="0"/>
              <a:t> inspection – we’re doing it because we care about the children.</a:t>
            </a:r>
          </a:p>
          <a:p>
            <a:r>
              <a:rPr lang="en-GB" dirty="0" smtClean="0"/>
              <a:t>We want them</a:t>
            </a:r>
            <a:r>
              <a:rPr lang="en-GB" baseline="0" dirty="0" smtClean="0"/>
              <a:t> to feel and be safe, this includes equipping them with life skills and making sure they feel happy and positive about who they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4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House</a:t>
            </a:r>
            <a:r>
              <a:rPr lang="en-GB" baseline="0" dirty="0" smtClean="0"/>
              <a:t> of commons reported last year that PSHE should be made statutory – change of government put it on hold. DFE still ‘considering all options’.  Still a non-statutory subject!!!</a:t>
            </a:r>
          </a:p>
          <a:p>
            <a:r>
              <a:rPr lang="en-GB" baseline="0" dirty="0" smtClean="0"/>
              <a:t>We are Duty bearers for Children’s rights.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PSHE is an important subject and supports</a:t>
            </a:r>
            <a:r>
              <a:rPr lang="en-GB" baseline="0" dirty="0" smtClean="0"/>
              <a:t> learning of other areas, such as values, rights and safeguarding.</a:t>
            </a:r>
          </a:p>
          <a:p>
            <a:r>
              <a:rPr lang="en-GB" baseline="0" dirty="0" smtClean="0"/>
              <a:t>We ensure all this areas are included in our curriculum map, alongside statutory curriculum areas.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7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Through making sure we cover the PSHE curriculum and build progress into</a:t>
            </a:r>
            <a:r>
              <a:rPr lang="en-GB" baseline="0" dirty="0" smtClean="0"/>
              <a:t> </a:t>
            </a:r>
            <a:r>
              <a:rPr lang="en-GB" dirty="0" smtClean="0"/>
              <a:t>it through mapping</a:t>
            </a:r>
          </a:p>
          <a:p>
            <a:r>
              <a:rPr lang="en-GB" dirty="0" smtClean="0"/>
              <a:t>Staff to look at PSHE curriculum and mapping.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3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Core themes - Using the PSHE</a:t>
            </a:r>
            <a:r>
              <a:rPr lang="en-GB" baseline="0" dirty="0" smtClean="0"/>
              <a:t> association curriculum for guidance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3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Curriculum map so teachers know what they should be teaching</a:t>
            </a:r>
            <a:r>
              <a:rPr lang="en-GB" baseline="0" dirty="0" smtClean="0"/>
              <a:t> and </a:t>
            </a:r>
            <a:r>
              <a:rPr lang="en-GB" dirty="0" smtClean="0"/>
              <a:t>when.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3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detailed</a:t>
            </a:r>
            <a:r>
              <a:rPr lang="en-GB" baseline="0" dirty="0" smtClean="0"/>
              <a:t> medium term planning for trickier areas.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8F6D-B132-4077-973C-B775B39A67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5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467C40-98C2-467B-8A3E-60B50282B8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16DA25-9013-4414-AB60-EFD2901ACC43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EYFS and Primary curriculum planning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7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21363" r="12716" b="11859"/>
          <a:stretch/>
        </p:blipFill>
        <p:spPr bwMode="auto">
          <a:xfrm>
            <a:off x="233111" y="764704"/>
            <a:ext cx="877681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2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23381" r="12586" b="12363"/>
          <a:stretch/>
        </p:blipFill>
        <p:spPr bwMode="auto">
          <a:xfrm>
            <a:off x="179512" y="908720"/>
            <a:ext cx="88370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3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29100" r="16466" b="10681"/>
          <a:stretch/>
        </p:blipFill>
        <p:spPr bwMode="auto">
          <a:xfrm>
            <a:off x="395536" y="908720"/>
            <a:ext cx="8308428" cy="56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1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Ensuring PSHE is outstanding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21088"/>
          </a:xfrm>
        </p:spPr>
        <p:txBody>
          <a:bodyPr>
            <a:normAutofit/>
          </a:bodyPr>
          <a:lstStyle/>
          <a:p>
            <a:r>
              <a:rPr lang="en-GB" dirty="0" smtClean="0"/>
              <a:t>A member of the SLT who is responsible for PSHE</a:t>
            </a:r>
          </a:p>
          <a:p>
            <a:r>
              <a:rPr lang="en-GB" dirty="0" smtClean="0"/>
              <a:t>Making sure it is valued within the school curriculum</a:t>
            </a:r>
          </a:p>
          <a:p>
            <a:r>
              <a:rPr lang="en-GB" dirty="0" smtClean="0"/>
              <a:t>Including PSHE as a focus for whole staff </a:t>
            </a:r>
            <a:r>
              <a:rPr lang="en-GB" dirty="0"/>
              <a:t>Inset</a:t>
            </a:r>
          </a:p>
          <a:p>
            <a:r>
              <a:rPr lang="en-GB" dirty="0" smtClean="0"/>
              <a:t>Supported by a PSHE team – distributed leadership</a:t>
            </a:r>
          </a:p>
          <a:p>
            <a:r>
              <a:rPr lang="en-GB" dirty="0" smtClean="0"/>
              <a:t>Monitoring, including collecting and moderating evidence</a:t>
            </a:r>
          </a:p>
          <a:p>
            <a:r>
              <a:rPr lang="en-GB" dirty="0" smtClean="0"/>
              <a:t>Involving parents (parent workshops)</a:t>
            </a:r>
          </a:p>
          <a:p>
            <a:r>
              <a:rPr lang="en-GB" dirty="0" smtClean="0"/>
              <a:t>Using expertise –PSHE association, NSPCC, </a:t>
            </a:r>
            <a:br>
              <a:rPr lang="en-GB" dirty="0" smtClean="0"/>
            </a:br>
            <a:r>
              <a:rPr lang="en-GB" dirty="0" smtClean="0"/>
              <a:t>Educate </a:t>
            </a:r>
            <a:r>
              <a:rPr lang="en-GB" dirty="0"/>
              <a:t>&amp; Celebrate, </a:t>
            </a:r>
            <a:r>
              <a:rPr lang="en-GB" dirty="0" smtClean="0"/>
              <a:t>PFEG, BHES.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en-GB" dirty="0" smtClean="0"/>
              <a:t>During the next 15 years…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Delivering PSHE as part </a:t>
            </a:r>
            <a:br>
              <a:rPr lang="en-GB" dirty="0" smtClean="0"/>
            </a:br>
            <a:r>
              <a:rPr lang="en-GB" dirty="0" smtClean="0"/>
              <a:t>of a creative curriculum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29200"/>
            <a:ext cx="7854696" cy="1752600"/>
          </a:xfrm>
        </p:spPr>
        <p:txBody>
          <a:bodyPr/>
          <a:lstStyle/>
          <a:p>
            <a:r>
              <a:rPr lang="en-GB" dirty="0" smtClean="0"/>
              <a:t>Nelson Mandela Community School</a:t>
            </a:r>
          </a:p>
          <a:p>
            <a:r>
              <a:rPr lang="en-GB" dirty="0" smtClean="0"/>
              <a:t>Rochelle Jeffery / November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PSHE so important?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100" b="1" dirty="0" smtClean="0">
                <a:solidFill>
                  <a:schemeClr val="accent3"/>
                </a:solidFill>
              </a:rPr>
              <a:t>OFSTED’s changing priorities</a:t>
            </a:r>
          </a:p>
          <a:p>
            <a:pPr marL="0" indent="0">
              <a:buNone/>
            </a:pPr>
            <a:r>
              <a:rPr lang="en-GB" sz="3400" b="1" dirty="0" smtClean="0"/>
              <a:t>Personal </a:t>
            </a:r>
            <a:r>
              <a:rPr lang="en-GB" sz="3400" b="1" dirty="0"/>
              <a:t>development, behaviour and </a:t>
            </a:r>
            <a:r>
              <a:rPr lang="en-GB" sz="3400" b="1" dirty="0" smtClean="0"/>
              <a:t>welfare </a:t>
            </a:r>
          </a:p>
          <a:p>
            <a:pPr marL="0" indent="0">
              <a:buNone/>
            </a:pPr>
            <a:r>
              <a:rPr lang="en-GB" sz="2900" b="1" dirty="0" smtClean="0"/>
              <a:t>(one of 4 key judgments)</a:t>
            </a:r>
            <a:endParaRPr lang="en-GB" sz="2900" dirty="0" smtClean="0"/>
          </a:p>
          <a:p>
            <a:pPr marL="0" indent="0">
              <a:buNone/>
            </a:pPr>
            <a:r>
              <a:rPr lang="en-GB" dirty="0" smtClean="0"/>
              <a:t>Inspectors </a:t>
            </a:r>
            <a:r>
              <a:rPr lang="en-GB" dirty="0"/>
              <a:t>will evaluate the extent to which the school successfully promotes and supports pupils’: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b="1" i="1" dirty="0" smtClean="0"/>
              <a:t>employability </a:t>
            </a:r>
            <a:r>
              <a:rPr lang="en-GB" b="1" i="1" dirty="0"/>
              <a:t>skills </a:t>
            </a:r>
            <a:r>
              <a:rPr lang="en-GB" i="1" dirty="0"/>
              <a:t>so that they are well prepared for the next stage of their education, employment, self-employment or training </a:t>
            </a:r>
            <a:endParaRPr lang="en-GB" dirty="0"/>
          </a:p>
          <a:p>
            <a:r>
              <a:rPr lang="en-GB" b="1" i="1" dirty="0" smtClean="0"/>
              <a:t>understanding </a:t>
            </a:r>
            <a:r>
              <a:rPr lang="en-GB" b="1" i="1" dirty="0"/>
              <a:t>of how to keep themselves safe </a:t>
            </a:r>
            <a:r>
              <a:rPr lang="en-GB" i="1" dirty="0"/>
              <a:t>from relevant risks such as abuse, sexual exploitation and extremism, including when using the internet and social media </a:t>
            </a:r>
            <a:endParaRPr lang="en-GB" dirty="0"/>
          </a:p>
          <a:p>
            <a:r>
              <a:rPr lang="en-GB" b="1" i="1" dirty="0" smtClean="0"/>
              <a:t>knowledge </a:t>
            </a:r>
            <a:r>
              <a:rPr lang="en-GB" b="1" i="1" dirty="0"/>
              <a:t>of how to keep themselves healthy, both emotionally and physically, </a:t>
            </a:r>
            <a:r>
              <a:rPr lang="en-GB" i="1" dirty="0"/>
              <a:t>including through exercising and healthy eating </a:t>
            </a:r>
            <a:endParaRPr lang="en-GB" dirty="0"/>
          </a:p>
          <a:p>
            <a:r>
              <a:rPr lang="en-GB" b="1" i="1" dirty="0" smtClean="0"/>
              <a:t>personal </a:t>
            </a:r>
            <a:r>
              <a:rPr lang="en-GB" b="1" i="1" dirty="0"/>
              <a:t>development</a:t>
            </a:r>
            <a:r>
              <a:rPr lang="en-GB" i="1" dirty="0"/>
              <a:t>, so that they are well prepared to respect others and contribute to wider society and life in Britain.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[</a:t>
            </a:r>
            <a:r>
              <a:rPr lang="en-GB" dirty="0" smtClean="0"/>
              <a:t>Common Inspection Framework - </a:t>
            </a:r>
            <a:r>
              <a:rPr lang="en-GB" dirty="0"/>
              <a:t>June 2015] </a:t>
            </a:r>
          </a:p>
        </p:txBody>
      </p:sp>
    </p:spTree>
    <p:extLst>
      <p:ext uri="{BB962C8B-B14F-4D97-AF65-F5344CB8AC3E}">
        <p14:creationId xmlns:p14="http://schemas.microsoft.com/office/powerpoint/2010/main" val="11301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ker.com/cliparts/8/1/7/0/1215441343936634121lemmling_Blank_sticky_note_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8" y="1268760"/>
            <a:ext cx="3932436" cy="58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4372" y="2019275"/>
            <a:ext cx="294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An </a:t>
            </a:r>
            <a:r>
              <a:rPr lang="en-GB" b="1" dirty="0"/>
              <a:t>example from the descriptor for grade 1: </a:t>
            </a:r>
            <a:endParaRPr lang="en-GB" dirty="0"/>
          </a:p>
          <a:p>
            <a:r>
              <a:rPr lang="en-GB" i="1" dirty="0"/>
              <a:t>Pupils can explain accurately and confidently how to keep themselves healthy. They make informed choices about healthy eating, fitness and their emotional and mental well-being. They have an age-appropriate understanding of healthy relationships and are confident in staying safe from abuse and exploitation. </a:t>
            </a:r>
            <a:endParaRPr lang="en-GB" i="1" dirty="0" smtClean="0"/>
          </a:p>
          <a:p>
            <a:endParaRPr lang="en-GB" i="1" dirty="0"/>
          </a:p>
          <a:p>
            <a:endParaRPr lang="en-GB" dirty="0"/>
          </a:p>
        </p:txBody>
      </p:sp>
      <p:pic>
        <p:nvPicPr>
          <p:cNvPr id="4" name="Picture 2" descr="http://www.clker.com/cliparts/8/1/7/0/1215441343936634121lemmling_Blank_sticky_note_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16" y="764704"/>
            <a:ext cx="39324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81650" y="1580007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"</a:t>
            </a:r>
            <a:r>
              <a:rPr lang="en-GB" i="1" dirty="0"/>
              <a:t>Are you teaching about the importance of tolerating other people and other cultures? Are you doing it through your RE lessons? Are you doing it through your PSHE programmes? </a:t>
            </a:r>
            <a:endParaRPr lang="en-GB" dirty="0"/>
          </a:p>
          <a:p>
            <a:r>
              <a:rPr lang="en-GB" i="1" dirty="0"/>
              <a:t>You can tell very quickly whether a school is doing that or not and if they’re not doing that, they’re going to fail an Ofsted inspection.”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[</a:t>
            </a:r>
            <a:r>
              <a:rPr lang="en-GB" b="1" dirty="0"/>
              <a:t>Sir Michael </a:t>
            </a:r>
            <a:r>
              <a:rPr lang="en-GB" b="1" dirty="0" smtClean="0"/>
              <a:t>Wilshaw</a:t>
            </a:r>
          </a:p>
          <a:p>
            <a:r>
              <a:rPr lang="en-GB" dirty="0" smtClean="0"/>
              <a:t>Chief Inspector]</a:t>
            </a:r>
            <a:endParaRPr lang="en-GB" i="1" dirty="0" smtClean="0"/>
          </a:p>
          <a:p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16" y="193204"/>
            <a:ext cx="83058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Supporting evidence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384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ker.com/cliparts/8/1/7/0/1215441343936634121lemmling_Blank_sticky_note_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58602"/>
            <a:ext cx="3932436" cy="58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0636" y="1515219"/>
            <a:ext cx="294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‘</a:t>
            </a:r>
            <a:r>
              <a:rPr lang="en-GB" i="1" dirty="0"/>
              <a:t>It is difficult to see how safety and safeguarding can be good if PSHE education provision is poor. </a:t>
            </a:r>
            <a:endParaRPr lang="en-GB" dirty="0"/>
          </a:p>
          <a:p>
            <a:r>
              <a:rPr lang="en-GB" i="1" dirty="0"/>
              <a:t>If pupils are kept ignorant of their human, physical and sexual rights; or how to protect themselves and others, or know where to go to for help, they are not being adequately safeguarded.’ </a:t>
            </a:r>
            <a:endParaRPr lang="en-GB" i="1" dirty="0" smtClean="0"/>
          </a:p>
          <a:p>
            <a:endParaRPr lang="en-GB" dirty="0"/>
          </a:p>
          <a:p>
            <a:r>
              <a:rPr lang="en-GB" b="1" dirty="0"/>
              <a:t>Janet Palmer </a:t>
            </a:r>
            <a:r>
              <a:rPr lang="en-GB" b="1" dirty="0" smtClean="0"/>
              <a:t> HMI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2886"/>
          <a:stretch/>
        </p:blipFill>
        <p:spPr bwMode="auto">
          <a:xfrm>
            <a:off x="251520" y="1772816"/>
            <a:ext cx="4396679" cy="47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/>
              <a:t>PSHE</a:t>
            </a:r>
            <a:r>
              <a:rPr lang="en-GB" dirty="0" smtClean="0"/>
              <a:t> and the political landscape</a:t>
            </a:r>
            <a:endParaRPr lang="en-GB" i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GB" dirty="0" smtClean="0"/>
              <a:t>CHILDREN’S RIGHTS</a:t>
            </a:r>
          </a:p>
          <a:p>
            <a:r>
              <a:rPr lang="en-GB" dirty="0" smtClean="0"/>
              <a:t>Article 17 – </a:t>
            </a:r>
            <a:r>
              <a:rPr lang="en-GB" i="1" dirty="0" smtClean="0"/>
              <a:t>the right to information to promote well-being and health </a:t>
            </a:r>
          </a:p>
          <a:p>
            <a:r>
              <a:rPr lang="en-GB" dirty="0" smtClean="0"/>
              <a:t>Article 29 – </a:t>
            </a:r>
            <a:r>
              <a:rPr lang="en-GB" i="1" dirty="0" smtClean="0"/>
              <a:t>the state must prepare children for a responsible life </a:t>
            </a:r>
          </a:p>
          <a:p>
            <a:r>
              <a:rPr lang="en-GB" dirty="0" smtClean="0"/>
              <a:t>Article 12 – </a:t>
            </a:r>
            <a:r>
              <a:rPr lang="en-GB" i="1" dirty="0" smtClean="0"/>
              <a:t>the right to express their views </a:t>
            </a:r>
          </a:p>
          <a:p>
            <a:r>
              <a:rPr lang="en-GB" dirty="0" smtClean="0"/>
              <a:t>Article 34 – </a:t>
            </a:r>
            <a:r>
              <a:rPr lang="en-GB" i="1" dirty="0" smtClean="0"/>
              <a:t>the right to protection from all forms of harm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6512756"/>
              </p:ext>
            </p:extLst>
          </p:nvPr>
        </p:nvGraphicFramePr>
        <p:xfrm>
          <a:off x="3059832" y="692696"/>
          <a:ext cx="54726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268760"/>
            <a:ext cx="8229600" cy="187220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PSHE</a:t>
            </a:r>
            <a:r>
              <a:rPr lang="en-GB" sz="4400" dirty="0" smtClean="0"/>
              <a:t> </a:t>
            </a:r>
            <a:r>
              <a:rPr lang="en-GB" sz="3600" dirty="0" smtClean="0"/>
              <a:t>alongside</a:t>
            </a:r>
          </a:p>
          <a:p>
            <a:r>
              <a:rPr lang="en-GB" sz="3600" dirty="0" smtClean="0"/>
              <a:t>other key aspects </a:t>
            </a:r>
            <a:br>
              <a:rPr lang="en-GB" sz="3600" dirty="0" smtClean="0"/>
            </a:br>
            <a:r>
              <a:rPr lang="en-GB" sz="3600" dirty="0" smtClean="0"/>
              <a:t>of the </a:t>
            </a:r>
          </a:p>
          <a:p>
            <a:r>
              <a:rPr lang="en-GB" sz="3600" dirty="0" smtClean="0"/>
              <a:t>curriculum 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218189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24407" r="12457" b="14978"/>
          <a:stretch/>
        </p:blipFill>
        <p:spPr bwMode="auto">
          <a:xfrm>
            <a:off x="179512" y="1124744"/>
            <a:ext cx="87918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0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200" b="1" dirty="0"/>
              <a:t>In our school the PSHE curriculum is delivered in a variety of ways;</a:t>
            </a:r>
          </a:p>
          <a:p>
            <a:endParaRPr lang="en-GB" sz="2900" dirty="0"/>
          </a:p>
          <a:p>
            <a:pPr lvl="0"/>
            <a:r>
              <a:rPr lang="en-GB" sz="4200" i="1" dirty="0"/>
              <a:t>As a whole school, through assemblies, but also through a strong school culture, whose values are integrated into each and every school day.</a:t>
            </a:r>
          </a:p>
          <a:p>
            <a:pPr lvl="0"/>
            <a:r>
              <a:rPr lang="en-GB" sz="4200" i="1" dirty="0"/>
              <a:t>For two terms in each academic year, through twice weekly PATHS lessons. (Promoting Alternative </a:t>
            </a:r>
            <a:r>
              <a:rPr lang="en-GB" sz="4200" i="1" dirty="0" err="1"/>
              <a:t>THinking</a:t>
            </a:r>
            <a:r>
              <a:rPr lang="en-GB" sz="4200" i="1" dirty="0"/>
              <a:t> Strategies; or PATHS as it is more widely known; is a social and emotional learning (SEL) programme for primary school children. It is an early intervention prevention programme which builds social and emotional literacy, leading to benefits such as improved self-control, greater ability to solve problems and increased educational attainment</a:t>
            </a:r>
            <a:r>
              <a:rPr lang="en-GB" sz="4200" i="1" dirty="0" smtClean="0"/>
              <a:t>.) </a:t>
            </a:r>
            <a:endParaRPr lang="en-GB" sz="4200" i="1" dirty="0"/>
          </a:p>
          <a:p>
            <a:pPr lvl="0"/>
            <a:r>
              <a:rPr lang="en-GB" sz="4200" i="1" dirty="0"/>
              <a:t>For one term in each academic year, through discrete weekly lessons which cover curriculum content that is not met by PATHS.</a:t>
            </a:r>
          </a:p>
          <a:p>
            <a:pPr lvl="0"/>
            <a:r>
              <a:rPr lang="en-GB" sz="4200" i="1" dirty="0"/>
              <a:t>Through cross-curricular links with other subjects such as Science, Geography and RE.</a:t>
            </a:r>
          </a:p>
          <a:p>
            <a:pPr lvl="0"/>
            <a:r>
              <a:rPr lang="en-GB" sz="4200" i="1" dirty="0"/>
              <a:t>Through annual focus weeks where pupils learn about subjects such as Safety, Money, Internet Safety and Road Safety</a:t>
            </a:r>
            <a:r>
              <a:rPr lang="en-GB" sz="4200" i="1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/>
          </a:bodyPr>
          <a:lstStyle/>
          <a:p>
            <a:r>
              <a:rPr lang="en-GB" dirty="0" smtClean="0"/>
              <a:t>Delivering our PSHE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933</Words>
  <Application>Microsoft Office PowerPoint</Application>
  <PresentationFormat>On-screen Show (4:3)</PresentationFormat>
  <Paragraphs>90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EYFS and Primary curriculum planning </vt:lpstr>
      <vt:lpstr>Delivering PSHE as part  of a creative curriculum </vt:lpstr>
      <vt:lpstr>Why is PSHE so important?</vt:lpstr>
      <vt:lpstr>Supporting evidence</vt:lpstr>
      <vt:lpstr>PowerPoint Presentation</vt:lpstr>
      <vt:lpstr>PowerPoint Presentation</vt:lpstr>
      <vt:lpstr>PowerPoint Presentation</vt:lpstr>
      <vt:lpstr>PowerPoint Presentation</vt:lpstr>
      <vt:lpstr>Delivering our PSHE education</vt:lpstr>
      <vt:lpstr>PowerPoint Presentation</vt:lpstr>
      <vt:lpstr>PowerPoint Presentation</vt:lpstr>
      <vt:lpstr>PowerPoint Presentation</vt:lpstr>
      <vt:lpstr>Ensuring PSHE is outstanding</vt:lpstr>
      <vt:lpstr>During the next 15 years…</vt:lpstr>
    </vt:vector>
  </TitlesOfParts>
  <Company>Nelson Mandela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Service Birmingham</cp:lastModifiedBy>
  <cp:revision>56</cp:revision>
  <cp:lastPrinted>2016-12-09T11:32:01Z</cp:lastPrinted>
  <dcterms:created xsi:type="dcterms:W3CDTF">2015-10-31T11:17:15Z</dcterms:created>
  <dcterms:modified xsi:type="dcterms:W3CDTF">2018-11-19T13:35:01Z</dcterms:modified>
</cp:coreProperties>
</file>