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60" r:id="rId4"/>
    <p:sldMasterId id="2147483696" r:id="rId5"/>
    <p:sldMasterId id="2147483702" r:id="rId6"/>
  </p:sldMasterIdLst>
  <p:notesMasterIdLst>
    <p:notesMasterId r:id="rId38"/>
  </p:notesMasterIdLst>
  <p:handoutMasterIdLst>
    <p:handoutMasterId r:id="rId39"/>
  </p:handoutMasterIdLst>
  <p:sldIdLst>
    <p:sldId id="256" r:id="rId7"/>
    <p:sldId id="305" r:id="rId8"/>
    <p:sldId id="265" r:id="rId9"/>
    <p:sldId id="326" r:id="rId10"/>
    <p:sldId id="309" r:id="rId11"/>
    <p:sldId id="310" r:id="rId12"/>
    <p:sldId id="311" r:id="rId13"/>
    <p:sldId id="327" r:id="rId14"/>
    <p:sldId id="312" r:id="rId15"/>
    <p:sldId id="329" r:id="rId16"/>
    <p:sldId id="313" r:id="rId17"/>
    <p:sldId id="316" r:id="rId18"/>
    <p:sldId id="317" r:id="rId19"/>
    <p:sldId id="330" r:id="rId20"/>
    <p:sldId id="318" r:id="rId21"/>
    <p:sldId id="319" r:id="rId22"/>
    <p:sldId id="320" r:id="rId23"/>
    <p:sldId id="331" r:id="rId24"/>
    <p:sldId id="314" r:id="rId25"/>
    <p:sldId id="315" r:id="rId26"/>
    <p:sldId id="321" r:id="rId27"/>
    <p:sldId id="332" r:id="rId28"/>
    <p:sldId id="322" r:id="rId29"/>
    <p:sldId id="323" r:id="rId30"/>
    <p:sldId id="333" r:id="rId31"/>
    <p:sldId id="324" r:id="rId32"/>
    <p:sldId id="325" r:id="rId33"/>
    <p:sldId id="307" r:id="rId34"/>
    <p:sldId id="304" r:id="rId35"/>
    <p:sldId id="274" r:id="rId36"/>
    <p:sldId id="275" r:id="rId37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84902" autoAdjust="0"/>
  </p:normalViewPr>
  <p:slideViewPr>
    <p:cSldViewPr>
      <p:cViewPr varScale="1">
        <p:scale>
          <a:sx n="62" d="100"/>
          <a:sy n="62" d="100"/>
        </p:scale>
        <p:origin x="-582" y="-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6FEA9-5719-4B45-959D-400036E6CB40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5708C-CEB8-468B-8398-D051509D87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979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E3DC7-51F1-46AB-8346-97C45158B3EE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50809-1DFA-4C44-9BFC-5D4182DAD6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9404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9785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93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045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506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04" y="16288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886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041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80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0417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936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2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5174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622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041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8504" y="16288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3067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7413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07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787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6705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3319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189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01551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392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45947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3368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982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99863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72589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8568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3936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7346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9707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01012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259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703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250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596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1965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8386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9330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065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204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950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345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123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954141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>
                <a:solidFill>
                  <a:prstClr val="black"/>
                </a:solidFill>
              </a:rPr>
              <a:pPr/>
              <a:t>13/11/2018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906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>
                <a:solidFill>
                  <a:prstClr val="black"/>
                </a:solidFill>
              </a:rPr>
              <a:pPr/>
              <a:t>13/11/2018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898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>
                <a:solidFill>
                  <a:prstClr val="black"/>
                </a:solidFill>
              </a:rPr>
              <a:pPr/>
              <a:t>13/11/2018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10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>
                <a:solidFill>
                  <a:prstClr val="black"/>
                </a:solidFill>
              </a:rPr>
              <a:pPr/>
              <a:t>13/11/2018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348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>
                <a:solidFill>
                  <a:prstClr val="black"/>
                </a:solidFill>
              </a:rPr>
              <a:pPr/>
              <a:t>13/11/2018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196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>
                <a:solidFill>
                  <a:prstClr val="black"/>
                </a:solidFill>
              </a:rPr>
              <a:pPr/>
              <a:t>13/11/2018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7618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>
                <a:solidFill>
                  <a:prstClr val="black"/>
                </a:solidFill>
              </a:rPr>
              <a:pPr/>
              <a:t>13/11/2018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025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>
                <a:solidFill>
                  <a:prstClr val="black"/>
                </a:solidFill>
              </a:rPr>
              <a:pPr/>
              <a:t>13/11/2018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544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>
                <a:solidFill>
                  <a:prstClr val="black"/>
                </a:solidFill>
              </a:rPr>
              <a:pPr/>
              <a:t>13/11/2018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72674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>
                <a:solidFill>
                  <a:prstClr val="black"/>
                </a:solidFill>
              </a:rPr>
              <a:pPr/>
              <a:t>13/11/2018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3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14985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>
                <a:solidFill>
                  <a:prstClr val="black"/>
                </a:solidFill>
              </a:rPr>
              <a:pPr/>
              <a:t>13/11/2018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539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730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704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13/11/2018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99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7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CC_Powerpoint_Master_Slide_Deck_A4-01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060" y="-8194"/>
            <a:ext cx="4529328" cy="371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186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CC_Powerpoint_Master_Slide_Deck_A4-02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074" y="0"/>
            <a:ext cx="3246120" cy="269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9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CC_Powerpoint_Master_Slide_Deck_A4-03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06035"/>
            <a:ext cx="9906000" cy="105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9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CC_Powerpoint_Master_Slide_Deck_A4-04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4563"/>
            <a:ext cx="9906000" cy="95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995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nd-slide-05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04" y="0"/>
            <a:ext cx="97249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CC_Powerpoint_Master_Slide_Deck_A4-03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06035"/>
            <a:ext cx="9906000" cy="105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97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rmingham.gov.uk/publichealth" TargetMode="External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0751" y="1634694"/>
            <a:ext cx="64656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2018 Director of Public Health Annual Report –             ‘Fulfilling Lives for Under Fives’</a:t>
            </a:r>
          </a:p>
          <a:p>
            <a:endParaRPr lang="en-GB" sz="3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Launch Event 12</a:t>
            </a:r>
            <a:r>
              <a:rPr lang="en-GB" sz="36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November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0751" y="5661248"/>
            <a:ext cx="568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Birmingham City Council – Public Health</a:t>
            </a: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12th November 2018</a:t>
            </a: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Twitter: #BDPHReport</a:t>
            </a:r>
          </a:p>
        </p:txBody>
      </p:sp>
    </p:spTree>
    <p:extLst>
      <p:ext uri="{BB962C8B-B14F-4D97-AF65-F5344CB8AC3E}">
        <p14:creationId xmlns:p14="http://schemas.microsoft.com/office/powerpoint/2010/main" val="155360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512" y="2060848"/>
            <a:ext cx="8915400" cy="1143000"/>
          </a:xfrm>
        </p:spPr>
        <p:txBody>
          <a:bodyPr/>
          <a:lstStyle/>
          <a:p>
            <a:r>
              <a:rPr lang="en-GB" sz="6000" b="1" dirty="0" smtClean="0"/>
              <a:t>Chapter 2 – Conception, Pregnancy and Neonatal </a:t>
            </a:r>
            <a:endParaRPr lang="en-GB" sz="6000" b="1" dirty="0"/>
          </a:p>
        </p:txBody>
      </p:sp>
    </p:spTree>
    <p:extLst>
      <p:ext uri="{BB962C8B-B14F-4D97-AF65-F5344CB8AC3E}">
        <p14:creationId xmlns:p14="http://schemas.microsoft.com/office/powerpoint/2010/main" val="616562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Conception, Pregnancy and Neonatal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052736"/>
            <a:ext cx="8915400" cy="5073427"/>
          </a:xfrm>
        </p:spPr>
        <p:txBody>
          <a:bodyPr/>
          <a:lstStyle/>
          <a:p>
            <a:r>
              <a:rPr lang="en-GB" dirty="0" smtClean="0"/>
              <a:t>Birmingham has </a:t>
            </a:r>
            <a:r>
              <a:rPr lang="en-GB" dirty="0"/>
              <a:t>many </a:t>
            </a:r>
            <a:r>
              <a:rPr lang="en-GB" dirty="0" smtClean="0"/>
              <a:t>poor maternity outcomes – </a:t>
            </a:r>
            <a:r>
              <a:rPr lang="en-GB" i="1" dirty="0" smtClean="0"/>
              <a:t>still births, low birth weight, neonatal death and infant mortality</a:t>
            </a:r>
          </a:p>
          <a:p>
            <a:r>
              <a:rPr lang="en-GB" dirty="0" smtClean="0"/>
              <a:t>Infant Mortality Rate (IMR) higher than England rate – 7.9/1,000 in B’Ham compared to 3.9/1,000 in England</a:t>
            </a:r>
          </a:p>
          <a:p>
            <a:r>
              <a:rPr lang="en-GB" dirty="0" smtClean="0"/>
              <a:t>Highest IMRs in Central areas of city (Hodge Hill and Ladywood)</a:t>
            </a:r>
          </a:p>
        </p:txBody>
      </p:sp>
    </p:spTree>
    <p:extLst>
      <p:ext uri="{BB962C8B-B14F-4D97-AF65-F5344CB8AC3E}">
        <p14:creationId xmlns:p14="http://schemas.microsoft.com/office/powerpoint/2010/main" val="852417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Conception, Pregnancy and Neonatal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04" y="1124744"/>
            <a:ext cx="9145016" cy="5001419"/>
          </a:xfrm>
        </p:spPr>
        <p:txBody>
          <a:bodyPr/>
          <a:lstStyle/>
          <a:p>
            <a:r>
              <a:rPr lang="en-GB" dirty="0" smtClean="0"/>
              <a:t>Main causes of infant deaths are from immaturity related conditions, congenital anomalies &amp; intrapartum events </a:t>
            </a:r>
          </a:p>
          <a:p>
            <a:r>
              <a:rPr lang="en-GB" dirty="0" smtClean="0"/>
              <a:t>Fewer women smoke during pregnancy than nationally</a:t>
            </a:r>
          </a:p>
          <a:p>
            <a:r>
              <a:rPr lang="en-GB" dirty="0" smtClean="0"/>
              <a:t>Under 18 conception rates have fallen significantly - now similar to England rate </a:t>
            </a:r>
          </a:p>
          <a:p>
            <a:r>
              <a:rPr lang="en-GB" dirty="0" smtClean="0"/>
              <a:t>Maternal mental health – 30% of women who gave birth had adjustment disorders and distress (4,900)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7439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we should and are doing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68760"/>
            <a:ext cx="8915400" cy="4857403"/>
          </a:xfrm>
        </p:spPr>
        <p:txBody>
          <a:bodyPr/>
          <a:lstStyle/>
          <a:p>
            <a:r>
              <a:rPr lang="en-GB" dirty="0" smtClean="0"/>
              <a:t>Ensure local delivery of the </a:t>
            </a:r>
            <a:r>
              <a:rPr lang="en-GB" i="1" dirty="0" smtClean="0"/>
              <a:t>NHS </a:t>
            </a:r>
            <a:r>
              <a:rPr lang="en-GB" i="1" dirty="0"/>
              <a:t>Saving Babies’ Lives </a:t>
            </a:r>
            <a:r>
              <a:rPr lang="en-GB" i="1" dirty="0" smtClean="0"/>
              <a:t>Care </a:t>
            </a:r>
            <a:r>
              <a:rPr lang="en-GB" i="1" dirty="0"/>
              <a:t>Bundle </a:t>
            </a:r>
            <a:r>
              <a:rPr lang="en-GB" i="1" dirty="0" smtClean="0"/>
              <a:t>for Reducing Stillbirth </a:t>
            </a:r>
          </a:p>
          <a:p>
            <a:r>
              <a:rPr lang="en-GB" dirty="0" smtClean="0"/>
              <a:t>Service improvements led by the Sustainability </a:t>
            </a:r>
            <a:r>
              <a:rPr lang="en-GB" dirty="0"/>
              <a:t>Transformation </a:t>
            </a:r>
            <a:r>
              <a:rPr lang="en-GB" dirty="0" smtClean="0"/>
              <a:t>Partnership Local Maternity System </a:t>
            </a:r>
            <a:r>
              <a:rPr lang="en-GB" i="1" dirty="0" smtClean="0"/>
              <a:t>should target those women with additional needs </a:t>
            </a:r>
          </a:p>
          <a:p>
            <a:r>
              <a:rPr lang="en-GB" dirty="0" smtClean="0"/>
              <a:t>Birmingham Forward Steps to establish systematic approach to support women’s nutrition &amp; physical activity needs during the postnatal period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358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04" y="1916832"/>
            <a:ext cx="8915400" cy="1143000"/>
          </a:xfrm>
        </p:spPr>
        <p:txBody>
          <a:bodyPr/>
          <a:lstStyle/>
          <a:p>
            <a:r>
              <a:rPr lang="en-GB" sz="7200" b="1" dirty="0" smtClean="0"/>
              <a:t>Chapter 3 – Early years health and care  </a:t>
            </a:r>
            <a:endParaRPr lang="en-GB" sz="7200" b="1" dirty="0"/>
          </a:p>
        </p:txBody>
      </p:sp>
    </p:spTree>
    <p:extLst>
      <p:ext uri="{BB962C8B-B14F-4D97-AF65-F5344CB8AC3E}">
        <p14:creationId xmlns:p14="http://schemas.microsoft.com/office/powerpoint/2010/main" val="1856829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78098"/>
          </a:xfrm>
        </p:spPr>
        <p:txBody>
          <a:bodyPr/>
          <a:lstStyle/>
          <a:p>
            <a:r>
              <a:rPr lang="en-GB" b="1" dirty="0" smtClean="0"/>
              <a:t>Early years </a:t>
            </a:r>
            <a:r>
              <a:rPr lang="en-GB" b="1" dirty="0"/>
              <a:t>h</a:t>
            </a:r>
            <a:r>
              <a:rPr lang="en-GB" b="1" dirty="0" smtClean="0"/>
              <a:t>ealth and care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80" y="1052736"/>
            <a:ext cx="9433048" cy="5073427"/>
          </a:xfrm>
        </p:spPr>
        <p:txBody>
          <a:bodyPr/>
          <a:lstStyle/>
          <a:p>
            <a:r>
              <a:rPr lang="en-GB" sz="2800" dirty="0" smtClean="0"/>
              <a:t>71% women started breast feeding (74% for England)</a:t>
            </a:r>
          </a:p>
          <a:p>
            <a:r>
              <a:rPr lang="en-GB" sz="2800" dirty="0" smtClean="0"/>
              <a:t>At 8 weeks this drops to 51% still breastfeeding (43% for England)</a:t>
            </a:r>
          </a:p>
          <a:p>
            <a:r>
              <a:rPr lang="en-GB" sz="2800" dirty="0" smtClean="0"/>
              <a:t>24.7% 4 year olds were overweight or obese (22.6% for England) – </a:t>
            </a:r>
            <a:r>
              <a:rPr lang="en-GB" sz="2800" i="1" dirty="0" smtClean="0"/>
              <a:t>wide variation across city</a:t>
            </a:r>
          </a:p>
          <a:p>
            <a:r>
              <a:rPr lang="en-GB" sz="2800" dirty="0" smtClean="0"/>
              <a:t>Obesity rates are higher in more deprived communities </a:t>
            </a:r>
          </a:p>
          <a:p>
            <a:r>
              <a:rPr lang="en-GB" sz="2800" dirty="0" smtClean="0"/>
              <a:t>Higher A&amp;E attendances in 0-5 year olds compared to England </a:t>
            </a:r>
          </a:p>
          <a:p>
            <a:r>
              <a:rPr lang="en-GB" sz="2800" dirty="0" smtClean="0"/>
              <a:t>Hospital admissions due to unintended &amp; deliberate injuries in 0-4 year olds is lower in B’ham than England average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46754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Early years </a:t>
            </a:r>
            <a:r>
              <a:rPr lang="en-GB" b="1" dirty="0" smtClean="0"/>
              <a:t>health </a:t>
            </a:r>
            <a:r>
              <a:rPr lang="en-GB" b="1" dirty="0"/>
              <a:t>and care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04" y="1268760"/>
            <a:ext cx="8915400" cy="4525963"/>
          </a:xfrm>
        </p:spPr>
        <p:txBody>
          <a:bodyPr/>
          <a:lstStyle/>
          <a:p>
            <a:r>
              <a:rPr lang="en-GB" dirty="0" smtClean="0"/>
              <a:t>36.2% of 2-4 year olds received the flu vaccination (compared to 38.1% for England)</a:t>
            </a:r>
          </a:p>
          <a:p>
            <a:r>
              <a:rPr lang="en-GB" dirty="0" smtClean="0"/>
              <a:t>Uptake rates vary hugely across GP practices (between 3.6-85.7% for 2 year olds) </a:t>
            </a:r>
            <a:endParaRPr lang="en-GB" dirty="0"/>
          </a:p>
          <a:p>
            <a:r>
              <a:rPr lang="en-GB" dirty="0" smtClean="0"/>
              <a:t>MMR uptake rates for 2 doses at 5 years old is 82.9% for B’ham – 87.6% for England (national target 95%) – again wide variations </a:t>
            </a:r>
          </a:p>
          <a:p>
            <a:r>
              <a:rPr lang="en-GB" dirty="0" smtClean="0"/>
              <a:t>87.5% 3 year olds are free from dental decay (88.4% England)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9999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we should and are doing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68760"/>
            <a:ext cx="8915400" cy="4857403"/>
          </a:xfrm>
        </p:spPr>
        <p:txBody>
          <a:bodyPr/>
          <a:lstStyle/>
          <a:p>
            <a:r>
              <a:rPr lang="en-GB" sz="2800" dirty="0" smtClean="0"/>
              <a:t>Increase uptake of Healthy Start and vitamins vouchers</a:t>
            </a:r>
          </a:p>
          <a:p>
            <a:r>
              <a:rPr lang="en-GB" sz="2800" dirty="0" smtClean="0"/>
              <a:t>Improve data quality, specifically breastfeeding </a:t>
            </a:r>
          </a:p>
          <a:p>
            <a:r>
              <a:rPr lang="en-GB" sz="2800" dirty="0" smtClean="0"/>
              <a:t>Develop better support offer for breastfeeding, nutrition and physical activity to mothers  </a:t>
            </a:r>
          </a:p>
          <a:p>
            <a:r>
              <a:rPr lang="en-GB" sz="2800" dirty="0" smtClean="0"/>
              <a:t>Develop a whole system approach to obesity</a:t>
            </a:r>
          </a:p>
          <a:p>
            <a:r>
              <a:rPr lang="en-GB" sz="2800" dirty="0" smtClean="0"/>
              <a:t>Carry out an oral health needs assessment</a:t>
            </a:r>
          </a:p>
          <a:p>
            <a:r>
              <a:rPr lang="en-GB" sz="2800" dirty="0" smtClean="0"/>
              <a:t>Increase vaccination uptake rates and reduce variations</a:t>
            </a:r>
          </a:p>
          <a:p>
            <a:r>
              <a:rPr lang="en-GB" sz="2800" dirty="0" smtClean="0"/>
              <a:t>Adopt NICE / PHE oral health recommendations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60851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04" y="1772816"/>
            <a:ext cx="8915400" cy="1143000"/>
          </a:xfrm>
        </p:spPr>
        <p:txBody>
          <a:bodyPr/>
          <a:lstStyle/>
          <a:p>
            <a:r>
              <a:rPr lang="en-GB" sz="6600" b="1" dirty="0" smtClean="0"/>
              <a:t>Chapter 4 – Early years education and development  </a:t>
            </a:r>
            <a:endParaRPr lang="en-GB" sz="6600" b="1" dirty="0"/>
          </a:p>
        </p:txBody>
      </p:sp>
    </p:spTree>
    <p:extLst>
      <p:ext uri="{BB962C8B-B14F-4D97-AF65-F5344CB8AC3E}">
        <p14:creationId xmlns:p14="http://schemas.microsoft.com/office/powerpoint/2010/main" val="16815327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 smtClean="0"/>
              <a:t>Early Years Education and development </a:t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000" b="1" dirty="0" smtClean="0"/>
              <a:t>School readiness - % of children achieving a good level of development at end of reception  </a:t>
            </a:r>
            <a:endParaRPr lang="en-GB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20" y="1844824"/>
            <a:ext cx="8280722" cy="4143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1597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01728" y="908720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Launch 12</a:t>
            </a:r>
            <a:r>
              <a:rPr lang="en-GB" sz="3600" b="1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Nov</a:t>
            </a:r>
          </a:p>
          <a:p>
            <a:pPr lvl="0" algn="ctr"/>
            <a:endParaRPr lang="en-GB" sz="3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GB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&amp; Introduction</a:t>
            </a:r>
          </a:p>
          <a:p>
            <a:pPr lvl="0" algn="ctr"/>
            <a:endParaRPr lang="en-GB" sz="36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GB" sz="3600" b="1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Councillor </a:t>
            </a:r>
            <a:r>
              <a:rPr lang="en-GB" sz="3600" b="1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Paulette Hamilton </a:t>
            </a:r>
          </a:p>
          <a:p>
            <a:pPr lvl="0" algn="ctr"/>
            <a:endParaRPr lang="en-GB" sz="3600" b="1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GB" sz="3600" b="1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b="1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Cabinet Member of Health and Social Care </a:t>
            </a:r>
          </a:p>
        </p:txBody>
      </p:sp>
    </p:spTree>
    <p:extLst>
      <p:ext uri="{BB962C8B-B14F-4D97-AF65-F5344CB8AC3E}">
        <p14:creationId xmlns:p14="http://schemas.microsoft.com/office/powerpoint/2010/main" val="2941613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Early Years Education and development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45435"/>
          </a:xfrm>
        </p:spPr>
        <p:txBody>
          <a:bodyPr/>
          <a:lstStyle/>
          <a:p>
            <a:r>
              <a:rPr lang="en-GB" sz="2800" dirty="0" smtClean="0"/>
              <a:t>In </a:t>
            </a:r>
            <a:r>
              <a:rPr lang="en-GB" sz="2800" dirty="0"/>
              <a:t>2017/18 </a:t>
            </a:r>
            <a:r>
              <a:rPr lang="en-GB" sz="2800" dirty="0" smtClean="0"/>
              <a:t>, 67% of 2-2.5 years olds received their Ages and Stages </a:t>
            </a:r>
            <a:r>
              <a:rPr lang="en-GB" sz="2800" dirty="0"/>
              <a:t>Questionnaire </a:t>
            </a:r>
            <a:r>
              <a:rPr lang="en-GB" sz="2800" dirty="0" smtClean="0"/>
              <a:t>3 assessment (non </a:t>
            </a:r>
            <a:r>
              <a:rPr lang="en-GB" sz="2800" dirty="0"/>
              <a:t>validated data from </a:t>
            </a:r>
            <a:r>
              <a:rPr lang="en-GB" sz="2800" i="1" dirty="0"/>
              <a:t>Birmingham Forward </a:t>
            </a:r>
            <a:r>
              <a:rPr lang="en-GB" sz="2800" i="1" dirty="0" smtClean="0"/>
              <a:t>Steps</a:t>
            </a:r>
            <a:r>
              <a:rPr lang="en-GB" sz="2800" dirty="0" smtClean="0"/>
              <a:t>)</a:t>
            </a:r>
          </a:p>
          <a:p>
            <a:r>
              <a:rPr lang="en-GB" sz="2800" dirty="0" smtClean="0"/>
              <a:t>In spring 2018, 62% (5,519) of eligible 2 year olds took up an entitlement of free early education (compared to 72% in England)</a:t>
            </a:r>
            <a:endParaRPr lang="en-GB" sz="2800" dirty="0"/>
          </a:p>
          <a:p>
            <a:r>
              <a:rPr lang="en-GB" sz="2800" dirty="0" smtClean="0"/>
              <a:t>Take up of a free offer for all 3 and 4 year olds was 90% (20,717) in B’hm compared to 94% across England  </a:t>
            </a:r>
          </a:p>
          <a:p>
            <a:r>
              <a:rPr lang="en-GB" sz="2800" dirty="0" smtClean="0"/>
              <a:t>Children receiving special educational needs &amp; disability support has increased each year since 2013/14 (2067 in 2017/18)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92995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we should and are doing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/>
              <a:t>Birmingham Forward Steps </a:t>
            </a:r>
            <a:r>
              <a:rPr lang="en-GB" dirty="0" smtClean="0"/>
              <a:t>to develop locality links with Early Years Education providers to increase uptake of free education offers and ASQ-3 assessments</a:t>
            </a:r>
          </a:p>
          <a:p>
            <a:r>
              <a:rPr lang="en-GB" dirty="0" smtClean="0"/>
              <a:t>Improve data quality of Ages and Stages Questionnaire (ASQ-3) collected at the 2-2.5 year health visitor assessment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303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512" y="2132856"/>
            <a:ext cx="8915400" cy="1143000"/>
          </a:xfrm>
        </p:spPr>
        <p:txBody>
          <a:bodyPr/>
          <a:lstStyle/>
          <a:p>
            <a:r>
              <a:rPr lang="en-GB" sz="6600" b="1" dirty="0" smtClean="0"/>
              <a:t>Chapter 5 - Family and social environment </a:t>
            </a:r>
            <a:endParaRPr lang="en-GB" sz="6600" b="1" dirty="0"/>
          </a:p>
        </p:txBody>
      </p:sp>
    </p:spTree>
    <p:extLst>
      <p:ext uri="{BB962C8B-B14F-4D97-AF65-F5344CB8AC3E}">
        <p14:creationId xmlns:p14="http://schemas.microsoft.com/office/powerpoint/2010/main" val="10165345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Family and social environment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12776"/>
            <a:ext cx="8915400" cy="4713387"/>
          </a:xfrm>
        </p:spPr>
        <p:txBody>
          <a:bodyPr/>
          <a:lstStyle/>
          <a:p>
            <a:r>
              <a:rPr lang="en-GB" dirty="0" smtClean="0"/>
              <a:t>More than 1 in 4 children (27%) children in B’ham lives in poverty (England 16.7%)</a:t>
            </a:r>
          </a:p>
          <a:p>
            <a:r>
              <a:rPr lang="en-GB" dirty="0" smtClean="0"/>
              <a:t>2,961 city households with dependent children or a pregnant mother accepted as homeless</a:t>
            </a:r>
          </a:p>
          <a:p>
            <a:r>
              <a:rPr lang="en-GB" dirty="0" smtClean="0"/>
              <a:t>30.5% of children in B’ham live in income deprived households – this varies widely across the city </a:t>
            </a:r>
          </a:p>
          <a:p>
            <a:r>
              <a:rPr lang="en-GB" dirty="0" smtClean="0"/>
              <a:t>Rates of unemployment benefit claimants mirrors income deprivation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23074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we should and are doing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496" y="1196752"/>
            <a:ext cx="8915400" cy="4525963"/>
          </a:xfrm>
        </p:spPr>
        <p:txBody>
          <a:bodyPr/>
          <a:lstStyle/>
          <a:p>
            <a:r>
              <a:rPr lang="en-GB" dirty="0" smtClean="0"/>
              <a:t>Build measures to reduce family poverty into economic developments across the city – share  learning from use of 106 funding in Longbridge</a:t>
            </a:r>
          </a:p>
          <a:p>
            <a:r>
              <a:rPr lang="en-GB" dirty="0" smtClean="0"/>
              <a:t>Develop opportunities to prevent and reduce the impact of Adverse Childhood Experiences – schools, NHS, mental and social care services </a:t>
            </a:r>
          </a:p>
          <a:p>
            <a:r>
              <a:rPr lang="en-GB" dirty="0" smtClean="0"/>
              <a:t>Focus the JSNA on supporting and evaluating the B’Ham Homelessness Prevention Strategy needs assessment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0258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512" y="2132856"/>
            <a:ext cx="8915400" cy="1143000"/>
          </a:xfrm>
        </p:spPr>
        <p:txBody>
          <a:bodyPr/>
          <a:lstStyle/>
          <a:p>
            <a:r>
              <a:rPr lang="en-GB" sz="7200" b="1" dirty="0" smtClean="0"/>
              <a:t>5 Overarching Recommendations</a:t>
            </a:r>
            <a:endParaRPr lang="en-GB" sz="7200" b="1" dirty="0"/>
          </a:p>
        </p:txBody>
      </p:sp>
    </p:spTree>
    <p:extLst>
      <p:ext uri="{BB962C8B-B14F-4D97-AF65-F5344CB8AC3E}">
        <p14:creationId xmlns:p14="http://schemas.microsoft.com/office/powerpoint/2010/main" val="16046329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04" y="116632"/>
            <a:ext cx="8915400" cy="778098"/>
          </a:xfrm>
        </p:spPr>
        <p:txBody>
          <a:bodyPr/>
          <a:lstStyle/>
          <a:p>
            <a:r>
              <a:rPr lang="en-GB" sz="4000" b="1" dirty="0" smtClean="0"/>
              <a:t>It is recommended that: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836712"/>
            <a:ext cx="8915400" cy="5289451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GB" sz="2400" dirty="0" smtClean="0"/>
              <a:t>Commissioners </a:t>
            </a:r>
            <a:r>
              <a:rPr lang="en-GB" sz="2400" dirty="0"/>
              <a:t>and providers of Early Years services within Birmingham take account of the demographic </a:t>
            </a:r>
            <a:r>
              <a:rPr lang="en-GB" sz="2400" dirty="0" smtClean="0"/>
              <a:t>makeup, variations in health outcomes and </a:t>
            </a:r>
            <a:r>
              <a:rPr lang="en-GB" sz="2400" dirty="0"/>
              <a:t>distribution of the under five year olds population across the city (specifically in Central and Eastern areas) and target efforts and resources accordingly.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/>
              <a:t>Commissioners and providers have in place robust data collection systems to monitor health needs and outcomes for under five year olds and their </a:t>
            </a:r>
            <a:r>
              <a:rPr lang="en-GB" sz="2400" dirty="0" smtClean="0"/>
              <a:t>families, the Ages and Stages Questionnaire and breastfeeding rates</a:t>
            </a:r>
            <a:r>
              <a:rPr lang="en-GB" sz="2400" dirty="0"/>
              <a:t>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/>
              <a:t>Local </a:t>
            </a:r>
            <a:r>
              <a:rPr lang="en-GB" sz="2400" dirty="0" smtClean="0"/>
              <a:t>STPs </a:t>
            </a:r>
            <a:r>
              <a:rPr lang="en-GB" sz="2400" dirty="0"/>
              <a:t>across the city encourage commissioners and service providers to strengthen the prevention offer from preconception through to early years for the citizens of Birmingham, particularly through the Local Maternity System </a:t>
            </a:r>
            <a:r>
              <a:rPr lang="en-GB" sz="2400" dirty="0" smtClean="0"/>
              <a:t> &amp; </a:t>
            </a:r>
            <a:r>
              <a:rPr lang="en-GB" sz="2400" dirty="0"/>
              <a:t>Birmingham Forward Steps.</a:t>
            </a:r>
          </a:p>
          <a:p>
            <a:pPr marL="0" lv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465667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Overarching recommendations (cont.)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96752"/>
            <a:ext cx="8915400" cy="4929411"/>
          </a:xfrm>
        </p:spPr>
        <p:txBody>
          <a:bodyPr/>
          <a:lstStyle/>
          <a:p>
            <a:pPr marL="0" lvl="0" indent="0">
              <a:buNone/>
            </a:pPr>
            <a:r>
              <a:rPr lang="en-GB" sz="2400" dirty="0" smtClean="0"/>
              <a:t>4.	Inclusive </a:t>
            </a:r>
            <a:r>
              <a:rPr lang="en-GB" sz="2400" dirty="0"/>
              <a:t>growth and economic development programmes </a:t>
            </a:r>
            <a:r>
              <a:rPr lang="en-GB" sz="2400" dirty="0" smtClean="0"/>
              <a:t>	across </a:t>
            </a:r>
            <a:r>
              <a:rPr lang="en-GB" sz="2400" dirty="0"/>
              <a:t>the city and those led by the West Midlands Combined </a:t>
            </a:r>
            <a:r>
              <a:rPr lang="en-GB" sz="2400" dirty="0" smtClean="0"/>
              <a:t>	Authority</a:t>
            </a:r>
            <a:r>
              <a:rPr lang="en-GB" sz="2400" dirty="0"/>
              <a:t>, maximise opportunities to promote the wellbeing of </a:t>
            </a:r>
            <a:r>
              <a:rPr lang="en-GB" sz="2400" dirty="0" smtClean="0"/>
              <a:t>	young </a:t>
            </a:r>
            <a:r>
              <a:rPr lang="en-GB" sz="2400" dirty="0"/>
              <a:t>children and their families, particularly those in greatest </a:t>
            </a:r>
            <a:r>
              <a:rPr lang="en-GB" sz="2400" dirty="0" smtClean="0"/>
              <a:t>	need</a:t>
            </a:r>
            <a:r>
              <a:rPr lang="en-GB" sz="2400" dirty="0"/>
              <a:t>. </a:t>
            </a:r>
          </a:p>
          <a:p>
            <a:pPr marL="0" lvl="0" indent="0">
              <a:buNone/>
            </a:pPr>
            <a:r>
              <a:rPr lang="en-GB" sz="2400" dirty="0" smtClean="0"/>
              <a:t>5.	The </a:t>
            </a:r>
            <a:r>
              <a:rPr lang="en-GB" sz="2400" dirty="0"/>
              <a:t>Health and Wellbeing Board strengthens strategic </a:t>
            </a:r>
            <a:r>
              <a:rPr lang="en-GB" sz="2400" dirty="0" smtClean="0"/>
              <a:t>	partnership </a:t>
            </a:r>
            <a:r>
              <a:rPr lang="en-GB" sz="2400" dirty="0"/>
              <a:t>working and ensures robust governance </a:t>
            </a:r>
            <a:r>
              <a:rPr lang="en-GB" sz="2400" dirty="0" smtClean="0"/>
              <a:t>	arrangements </a:t>
            </a:r>
            <a:r>
              <a:rPr lang="en-GB" sz="2400" dirty="0"/>
              <a:t>are in place between statutory and </a:t>
            </a:r>
            <a:r>
              <a:rPr lang="en-GB" sz="2400" dirty="0" smtClean="0"/>
              <a:t>non-	statutory </a:t>
            </a:r>
            <a:r>
              <a:rPr lang="en-GB" sz="2400" dirty="0"/>
              <a:t>bodies to monitor and promote the health and </a:t>
            </a:r>
            <a:r>
              <a:rPr lang="en-GB" sz="2400" dirty="0" smtClean="0"/>
              <a:t>	wellbeing </a:t>
            </a:r>
            <a:r>
              <a:rPr lang="en-GB" sz="2400" dirty="0"/>
              <a:t>of under five year </a:t>
            </a:r>
            <a:r>
              <a:rPr lang="en-GB" sz="2400" dirty="0" smtClean="0"/>
              <a:t>olds.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461276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6536" y="692696"/>
            <a:ext cx="8420100" cy="4824535"/>
          </a:xfrm>
        </p:spPr>
        <p:txBody>
          <a:bodyPr/>
          <a:lstStyle/>
          <a:p>
            <a:pPr algn="ctr"/>
            <a:endParaRPr lang="en-GB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Chapter Leads: </a:t>
            </a:r>
          </a:p>
          <a:p>
            <a:r>
              <a:rPr lang="en-GB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Demographics: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Ralph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Smith, Service Manager, Public Health, Birmingham</a:t>
            </a: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Conception, Pregnancy and </a:t>
            </a:r>
            <a:r>
              <a:rPr lang="en-GB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Neonatal: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Dennis Wilkes, Assistant Director of Public Health, Birmingham City Council</a:t>
            </a: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</a:t>
            </a:r>
            <a:r>
              <a:rPr lang="en-GB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 Health and Care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Fiona Grant and Chris Baggott, Service Managers, Public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Health, Birmingham City Council</a:t>
            </a:r>
          </a:p>
          <a:p>
            <a:endParaRPr lang="en-GB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Years Education  and Development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Fiona Grant, Service Manager, Public Health, Birmingham City Council </a:t>
            </a: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and social </a:t>
            </a:r>
            <a:r>
              <a:rPr lang="en-GB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environment: 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Duncan Vernon, Acting Assistant Director of Public Health, Birmingham City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5769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8544" y="2204864"/>
            <a:ext cx="64656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2018 Director of Public Health Annual Report –             Fulfilling Lives for Under Fives </a:t>
            </a:r>
          </a:p>
          <a:p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Discussions</a:t>
            </a:r>
          </a:p>
        </p:txBody>
      </p:sp>
    </p:spTree>
    <p:extLst>
      <p:ext uri="{BB962C8B-B14F-4D97-AF65-F5344CB8AC3E}">
        <p14:creationId xmlns:p14="http://schemas.microsoft.com/office/powerpoint/2010/main" val="208436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 &amp; introduction</a:t>
            </a: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Summary of report contents and key recommendations </a:t>
            </a: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Poster Based Discussions</a:t>
            </a: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to Panel Members</a:t>
            </a: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Close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75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8544" y="2204864"/>
            <a:ext cx="64656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Director of Public Health’s Annual Report –             Early Years (0-5 Years)</a:t>
            </a:r>
          </a:p>
          <a:p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- Panel</a:t>
            </a:r>
          </a:p>
        </p:txBody>
      </p:sp>
    </p:spTree>
    <p:extLst>
      <p:ext uri="{BB962C8B-B14F-4D97-AF65-F5344CB8AC3E}">
        <p14:creationId xmlns:p14="http://schemas.microsoft.com/office/powerpoint/2010/main" val="90529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311696" y="2996952"/>
            <a:ext cx="8420100" cy="1470025"/>
          </a:xfrm>
        </p:spPr>
        <p:txBody>
          <a:bodyPr/>
          <a:lstStyle/>
          <a:p>
            <a:r>
              <a:rPr lang="en-GB" dirty="0" smtClean="0"/>
              <a:t>Thank You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6496" y="4149080"/>
            <a:ext cx="6934200" cy="1752600"/>
          </a:xfrm>
        </p:spPr>
        <p:txBody>
          <a:bodyPr/>
          <a:lstStyle/>
          <a:p>
            <a:pPr algn="l"/>
            <a:r>
              <a:rPr lang="en-GB" sz="2400" dirty="0" smtClean="0"/>
              <a:t>Twitter: @HealthyBrum</a:t>
            </a:r>
          </a:p>
          <a:p>
            <a:pPr algn="l"/>
            <a:r>
              <a:rPr lang="en-GB" sz="2400" dirty="0">
                <a:hlinkClick r:id="rId2"/>
              </a:rPr>
              <a:t>https://</a:t>
            </a:r>
            <a:r>
              <a:rPr lang="en-GB" sz="2400" dirty="0" smtClean="0">
                <a:hlinkClick r:id="rId2"/>
              </a:rPr>
              <a:t>www.birmingham.gov.uk/publichealth</a:t>
            </a:r>
            <a:r>
              <a:rPr lang="en-GB" sz="2400" dirty="0" smtClean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5429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6536" y="1124744"/>
            <a:ext cx="8420100" cy="1470025"/>
          </a:xfrm>
        </p:spPr>
        <p:txBody>
          <a:bodyPr/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Summary of </a:t>
            </a:r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report and key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recommendations</a:t>
            </a:r>
            <a:b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b="1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Becky Pollard</a:t>
            </a:r>
            <a:br>
              <a:rPr lang="en-GB" sz="3600" b="1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b="1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600" b="1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b="1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Interim Director of Public Health</a:t>
            </a:r>
            <a:br>
              <a:rPr lang="en-GB" sz="3600" b="1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619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Background and Introduction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Health and Social Care Act 2012 set out a statutory requirement for all DsPH to produce an annual independent report of the health of their population – &amp; for the local authority to publish it</a:t>
            </a:r>
          </a:p>
          <a:p>
            <a:r>
              <a:rPr lang="en-GB" dirty="0" smtClean="0"/>
              <a:t>This year the focus is on the health of under five year olds  </a:t>
            </a:r>
          </a:p>
          <a:p>
            <a:r>
              <a:rPr lang="en-GB" b="1" i="1" dirty="0" smtClean="0"/>
              <a:t>Call to action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3869132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Introduction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Report provides an honest evaluation of:</a:t>
            </a:r>
          </a:p>
          <a:p>
            <a:pPr lvl="1"/>
            <a:r>
              <a:rPr lang="en-GB" sz="3600" b="1" dirty="0" smtClean="0"/>
              <a:t>How well Birmingham is performing currently</a:t>
            </a:r>
            <a:endParaRPr lang="en-GB" sz="3600" b="1" dirty="0"/>
          </a:p>
          <a:p>
            <a:pPr lvl="1"/>
            <a:r>
              <a:rPr lang="en-GB" sz="3600" b="1" dirty="0" smtClean="0"/>
              <a:t> What we should be doing (best practice)</a:t>
            </a:r>
          </a:p>
          <a:p>
            <a:pPr lvl="1"/>
            <a:r>
              <a:rPr lang="en-GB" sz="3600" b="1" dirty="0" smtClean="0"/>
              <a:t>What we are doing (any gaps?)</a:t>
            </a:r>
          </a:p>
          <a:p>
            <a:pPr lvl="1"/>
            <a:r>
              <a:rPr lang="en-GB" sz="3600" b="1" dirty="0" smtClean="0"/>
              <a:t>Recommendations for future action 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779988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Context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Health is everyone’s business, and we all have a part to play in promoting a best start in life. 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Foundations of good health through out life start even before birth.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 are to be successful in improving life chances for families and young children, we must work together and focus our collective efforts at all levels.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1269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512" y="2060848"/>
            <a:ext cx="8915400" cy="1143000"/>
          </a:xfrm>
        </p:spPr>
        <p:txBody>
          <a:bodyPr/>
          <a:lstStyle/>
          <a:p>
            <a:r>
              <a:rPr lang="en-GB" sz="7200" b="1" dirty="0" smtClean="0"/>
              <a:t>Chapter 1 - Demography</a:t>
            </a:r>
            <a:endParaRPr lang="en-GB" sz="7200" b="1" dirty="0"/>
          </a:p>
        </p:txBody>
      </p:sp>
    </p:spTree>
    <p:extLst>
      <p:ext uri="{BB962C8B-B14F-4D97-AF65-F5344CB8AC3E}">
        <p14:creationId xmlns:p14="http://schemas.microsoft.com/office/powerpoint/2010/main" val="703878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Demography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512" y="1052736"/>
            <a:ext cx="8915400" cy="5184576"/>
          </a:xfrm>
        </p:spPr>
        <p:txBody>
          <a:bodyPr/>
          <a:lstStyle/>
          <a:p>
            <a:pPr marL="457200" lvl="1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Birmingham has the largest population under five year olds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any English local authority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85,820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children making up 7.6% of the total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Highest number of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births per year of all the local authorities in England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remaining fairly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constant over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past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17,000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births in 2007 – 17,500 in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Largest number of births in Central and East of the city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% under fives from BAME groups in 2011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6.7% households with dependent children live in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overcrowded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conditions (compared to 3.2%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nationally)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355 under fives are Looked After by the local authority</a:t>
            </a:r>
          </a:p>
        </p:txBody>
      </p:sp>
    </p:spTree>
    <p:extLst>
      <p:ext uri="{BB962C8B-B14F-4D97-AF65-F5344CB8AC3E}">
        <p14:creationId xmlns:p14="http://schemas.microsoft.com/office/powerpoint/2010/main" val="508602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1324</Words>
  <Application>Microsoft Office PowerPoint</Application>
  <PresentationFormat>A4 Paper (210x297 mm)</PresentationFormat>
  <Paragraphs>129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Office Theme</vt:lpstr>
      <vt:lpstr>1_Custom Design</vt:lpstr>
      <vt:lpstr>2_Custom Design</vt:lpstr>
      <vt:lpstr>Custom Design</vt:lpstr>
      <vt:lpstr>3_Custom Design</vt:lpstr>
      <vt:lpstr>4_Custom Design</vt:lpstr>
      <vt:lpstr>PowerPoint Presentation</vt:lpstr>
      <vt:lpstr>PowerPoint Presentation</vt:lpstr>
      <vt:lpstr>Programme</vt:lpstr>
      <vt:lpstr>Summary of report and key recommendations   Becky Pollard  Interim Director of Public Health   </vt:lpstr>
      <vt:lpstr>Background and Introduction </vt:lpstr>
      <vt:lpstr>Introduction </vt:lpstr>
      <vt:lpstr>Context </vt:lpstr>
      <vt:lpstr>Chapter 1 - Demography</vt:lpstr>
      <vt:lpstr>Demography </vt:lpstr>
      <vt:lpstr>Chapter 2 – Conception, Pregnancy and Neonatal </vt:lpstr>
      <vt:lpstr>Conception, Pregnancy and Neonatal</vt:lpstr>
      <vt:lpstr>Conception, Pregnancy and Neonatal</vt:lpstr>
      <vt:lpstr>What we should and are doing </vt:lpstr>
      <vt:lpstr>Chapter 3 – Early years health and care  </vt:lpstr>
      <vt:lpstr>Early years health and care </vt:lpstr>
      <vt:lpstr>Early years health and care </vt:lpstr>
      <vt:lpstr>What we should and are doing</vt:lpstr>
      <vt:lpstr>Chapter 4 – Early years education and development  </vt:lpstr>
      <vt:lpstr>Early Years Education and development   School readiness - % of children achieving a good level of development at end of reception  </vt:lpstr>
      <vt:lpstr>Early Years Education and development</vt:lpstr>
      <vt:lpstr>What we should and are doing </vt:lpstr>
      <vt:lpstr>Chapter 5 - Family and social environment </vt:lpstr>
      <vt:lpstr>Family and social environment </vt:lpstr>
      <vt:lpstr>What we should and are doing</vt:lpstr>
      <vt:lpstr>5 Overarching Recommendations</vt:lpstr>
      <vt:lpstr>It is recommended that: </vt:lpstr>
      <vt:lpstr>Overarching recommendations (cont.)</vt:lpstr>
      <vt:lpstr>PowerPoint Presentation</vt:lpstr>
      <vt:lpstr>PowerPoint Presentation</vt:lpstr>
      <vt:lpstr>PowerPoint Presentation</vt:lpstr>
      <vt:lpstr>Thank You </vt:lpstr>
    </vt:vector>
  </TitlesOfParts>
  <Company>Service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Service Birmingham</dc:creator>
  <cp:lastModifiedBy>Service Birmingham</cp:lastModifiedBy>
  <cp:revision>86</cp:revision>
  <cp:lastPrinted>2018-11-07T16:52:29Z</cp:lastPrinted>
  <dcterms:created xsi:type="dcterms:W3CDTF">2016-08-04T10:09:22Z</dcterms:created>
  <dcterms:modified xsi:type="dcterms:W3CDTF">2018-11-13T13:41:38Z</dcterms:modified>
</cp:coreProperties>
</file>