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60" r:id="rId4"/>
    <p:sldMasterId id="2147483696" r:id="rId5"/>
    <p:sldMasterId id="2147483702" r:id="rId6"/>
  </p:sldMasterIdLst>
  <p:notesMasterIdLst>
    <p:notesMasterId r:id="rId38"/>
  </p:notesMasterIdLst>
  <p:handoutMasterIdLst>
    <p:handoutMasterId r:id="rId39"/>
  </p:handoutMasterIdLst>
  <p:sldIdLst>
    <p:sldId id="256" r:id="rId7"/>
    <p:sldId id="305" r:id="rId8"/>
    <p:sldId id="265" r:id="rId9"/>
    <p:sldId id="326" r:id="rId10"/>
    <p:sldId id="309" r:id="rId11"/>
    <p:sldId id="310" r:id="rId12"/>
    <p:sldId id="311" r:id="rId13"/>
    <p:sldId id="327" r:id="rId14"/>
    <p:sldId id="312" r:id="rId15"/>
    <p:sldId id="329" r:id="rId16"/>
    <p:sldId id="313" r:id="rId17"/>
    <p:sldId id="316" r:id="rId18"/>
    <p:sldId id="317" r:id="rId19"/>
    <p:sldId id="330" r:id="rId20"/>
    <p:sldId id="318" r:id="rId21"/>
    <p:sldId id="319" r:id="rId22"/>
    <p:sldId id="320" r:id="rId23"/>
    <p:sldId id="331" r:id="rId24"/>
    <p:sldId id="314" r:id="rId25"/>
    <p:sldId id="315" r:id="rId26"/>
    <p:sldId id="321" r:id="rId27"/>
    <p:sldId id="332" r:id="rId28"/>
    <p:sldId id="322" r:id="rId29"/>
    <p:sldId id="323" r:id="rId30"/>
    <p:sldId id="333" r:id="rId31"/>
    <p:sldId id="324" r:id="rId32"/>
    <p:sldId id="325" r:id="rId33"/>
    <p:sldId id="307" r:id="rId34"/>
    <p:sldId id="304" r:id="rId35"/>
    <p:sldId id="274" r:id="rId36"/>
    <p:sldId id="275" r:id="rId37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84902" autoAdjust="0"/>
  </p:normalViewPr>
  <p:slideViewPr>
    <p:cSldViewPr>
      <p:cViewPr varScale="1">
        <p:scale>
          <a:sx n="62" d="100"/>
          <a:sy n="62" d="100"/>
        </p:scale>
        <p:origin x="-582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FEA9-5719-4B45-959D-400036E6CB40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5708C-CEB8-468B-8398-D051509D87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97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E3DC7-51F1-46AB-8346-97C45158B3EE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0809-1DFA-4C44-9BFC-5D4182DAD6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0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78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93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04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50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88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04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8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417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2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1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62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04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30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741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07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70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31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89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155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39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5947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36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98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986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25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56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93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7346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70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1012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25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70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59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96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8386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33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06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20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5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4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12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5414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06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9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4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618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2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4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267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1498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>
                <a:solidFill>
                  <a:prstClr val="black"/>
                </a:solidFill>
              </a:rPr>
              <a:pPr/>
              <a:t>13/11/2018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3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73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0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9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CC_Powerpoint_Master_Slide_Deck_A4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60" y="-8194"/>
            <a:ext cx="4529328" cy="37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4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5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4563"/>
            <a:ext cx="9906000" cy="9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-slide-05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4" y="0"/>
            <a:ext cx="9724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5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rmingham.gov.uk/publichealth" TargetMode="Externa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751" y="1634694"/>
            <a:ext cx="6465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Director of Public Health Annual Report –             ‘Fulfilling Lives for Under Fives’</a:t>
            </a:r>
          </a:p>
          <a:p>
            <a:endParaRPr lang="en-GB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Launch Event 12</a:t>
            </a:r>
            <a:r>
              <a:rPr lang="en-GB" sz="3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751" y="566124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Birmingham City Council – Public Health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12th November 2018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#BDPHReport</a:t>
            </a:r>
          </a:p>
        </p:txBody>
      </p:sp>
    </p:spTree>
    <p:extLst>
      <p:ext uri="{BB962C8B-B14F-4D97-AF65-F5344CB8AC3E}">
        <p14:creationId xmlns:p14="http://schemas.microsoft.com/office/powerpoint/2010/main" val="15536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2060848"/>
            <a:ext cx="8915400" cy="1143000"/>
          </a:xfrm>
        </p:spPr>
        <p:txBody>
          <a:bodyPr/>
          <a:lstStyle/>
          <a:p>
            <a:r>
              <a:rPr lang="en-GB" sz="6000" b="1" dirty="0" smtClean="0"/>
              <a:t>Chapter 2 – Conception, Pregnancy and Neonatal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61656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Conception, Pregnancy and Neonatal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073427"/>
          </a:xfrm>
        </p:spPr>
        <p:txBody>
          <a:bodyPr/>
          <a:lstStyle/>
          <a:p>
            <a:r>
              <a:rPr lang="en-GB" dirty="0" smtClean="0"/>
              <a:t>Birmingham has </a:t>
            </a:r>
            <a:r>
              <a:rPr lang="en-GB" dirty="0"/>
              <a:t>many </a:t>
            </a:r>
            <a:r>
              <a:rPr lang="en-GB" dirty="0" smtClean="0"/>
              <a:t>poor maternity outcomes – </a:t>
            </a:r>
            <a:r>
              <a:rPr lang="en-GB" i="1" dirty="0" smtClean="0"/>
              <a:t>still births, low birth weight, neonatal death and infant mortality</a:t>
            </a:r>
          </a:p>
          <a:p>
            <a:r>
              <a:rPr lang="en-GB" dirty="0" smtClean="0"/>
              <a:t>Infant Mortality Rate (IMR) higher than England rate – 7.9/1,000 in B’Ham compared to 3.9/1,000 in England</a:t>
            </a:r>
          </a:p>
          <a:p>
            <a:r>
              <a:rPr lang="en-GB" dirty="0" smtClean="0"/>
              <a:t>Highest IMRs in Central areas of city (Hodge Hill and Ladywood)</a:t>
            </a:r>
          </a:p>
        </p:txBody>
      </p:sp>
    </p:spTree>
    <p:extLst>
      <p:ext uri="{BB962C8B-B14F-4D97-AF65-F5344CB8AC3E}">
        <p14:creationId xmlns:p14="http://schemas.microsoft.com/office/powerpoint/2010/main" val="85241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Conception, Pregnancy and Neonatal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124744"/>
            <a:ext cx="9145016" cy="5001419"/>
          </a:xfrm>
        </p:spPr>
        <p:txBody>
          <a:bodyPr/>
          <a:lstStyle/>
          <a:p>
            <a:r>
              <a:rPr lang="en-GB" dirty="0" smtClean="0"/>
              <a:t>Main causes of infant deaths are from immaturity related conditions, congenital anomalies &amp; intrapartum events </a:t>
            </a:r>
          </a:p>
          <a:p>
            <a:r>
              <a:rPr lang="en-GB" dirty="0" smtClean="0"/>
              <a:t>Fewer women smoke during pregnancy than nationally</a:t>
            </a:r>
          </a:p>
          <a:p>
            <a:r>
              <a:rPr lang="en-GB" dirty="0" smtClean="0"/>
              <a:t>Under 18 conception rates have fallen significantly - now similar to England rate </a:t>
            </a:r>
          </a:p>
          <a:p>
            <a:r>
              <a:rPr lang="en-GB" dirty="0" smtClean="0"/>
              <a:t>Maternal mental health – 30% of women who gave birth had adjustment disorders and distress (4,900)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43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should and are doing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4857403"/>
          </a:xfrm>
        </p:spPr>
        <p:txBody>
          <a:bodyPr/>
          <a:lstStyle/>
          <a:p>
            <a:r>
              <a:rPr lang="en-GB" dirty="0" smtClean="0"/>
              <a:t>Ensure local delivery of the </a:t>
            </a:r>
            <a:r>
              <a:rPr lang="en-GB" i="1" dirty="0" smtClean="0"/>
              <a:t>NHS </a:t>
            </a:r>
            <a:r>
              <a:rPr lang="en-GB" i="1" dirty="0"/>
              <a:t>Saving Babies’ Lives </a:t>
            </a:r>
            <a:r>
              <a:rPr lang="en-GB" i="1" dirty="0" smtClean="0"/>
              <a:t>Care </a:t>
            </a:r>
            <a:r>
              <a:rPr lang="en-GB" i="1" dirty="0"/>
              <a:t>Bundle </a:t>
            </a:r>
            <a:r>
              <a:rPr lang="en-GB" i="1" dirty="0" smtClean="0"/>
              <a:t>for Reducing Stillbirth </a:t>
            </a:r>
          </a:p>
          <a:p>
            <a:r>
              <a:rPr lang="en-GB" dirty="0" smtClean="0"/>
              <a:t>Service improvements led by the Sustainability </a:t>
            </a:r>
            <a:r>
              <a:rPr lang="en-GB" dirty="0"/>
              <a:t>Transformation </a:t>
            </a:r>
            <a:r>
              <a:rPr lang="en-GB" dirty="0" smtClean="0"/>
              <a:t>Partnership Local Maternity System </a:t>
            </a:r>
            <a:r>
              <a:rPr lang="en-GB" i="1" dirty="0" smtClean="0"/>
              <a:t>should target those women with additional needs </a:t>
            </a:r>
          </a:p>
          <a:p>
            <a:r>
              <a:rPr lang="en-GB" dirty="0" smtClean="0"/>
              <a:t>Birmingham Forward Steps to establish systematic approach to support women’s nutrition &amp; physical activity needs during the postnatal period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358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916832"/>
            <a:ext cx="8915400" cy="1143000"/>
          </a:xfrm>
        </p:spPr>
        <p:txBody>
          <a:bodyPr/>
          <a:lstStyle/>
          <a:p>
            <a:r>
              <a:rPr lang="en-GB" sz="7200" b="1" dirty="0" smtClean="0"/>
              <a:t>Chapter 3 – Early years health and care  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85682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78098"/>
          </a:xfrm>
        </p:spPr>
        <p:txBody>
          <a:bodyPr/>
          <a:lstStyle/>
          <a:p>
            <a:r>
              <a:rPr lang="en-GB" b="1" dirty="0" smtClean="0"/>
              <a:t>Early years </a:t>
            </a:r>
            <a:r>
              <a:rPr lang="en-GB" b="1" dirty="0"/>
              <a:t>h</a:t>
            </a:r>
            <a:r>
              <a:rPr lang="en-GB" b="1" dirty="0" smtClean="0"/>
              <a:t>ealth and care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052736"/>
            <a:ext cx="9433048" cy="5073427"/>
          </a:xfrm>
        </p:spPr>
        <p:txBody>
          <a:bodyPr/>
          <a:lstStyle/>
          <a:p>
            <a:r>
              <a:rPr lang="en-GB" sz="2800" dirty="0" smtClean="0"/>
              <a:t>71% women started breast feeding (74% for England)</a:t>
            </a:r>
          </a:p>
          <a:p>
            <a:r>
              <a:rPr lang="en-GB" sz="2800" dirty="0" smtClean="0"/>
              <a:t>At 8 weeks this drops to 51% still breastfeeding (43% for England)</a:t>
            </a:r>
          </a:p>
          <a:p>
            <a:r>
              <a:rPr lang="en-GB" sz="2800" dirty="0" smtClean="0"/>
              <a:t>24.7% 4 year olds were overweight or obese (22.6% for England) – </a:t>
            </a:r>
            <a:r>
              <a:rPr lang="en-GB" sz="2800" i="1" dirty="0" smtClean="0"/>
              <a:t>wide variation across city</a:t>
            </a:r>
          </a:p>
          <a:p>
            <a:r>
              <a:rPr lang="en-GB" sz="2800" dirty="0" smtClean="0"/>
              <a:t>Obesity rates are higher in more deprived communities </a:t>
            </a:r>
          </a:p>
          <a:p>
            <a:r>
              <a:rPr lang="en-GB" sz="2800" dirty="0" smtClean="0"/>
              <a:t>Higher A&amp;E attendances in 0-5 year olds compared to England </a:t>
            </a:r>
          </a:p>
          <a:p>
            <a:r>
              <a:rPr lang="en-GB" sz="2800" dirty="0" smtClean="0"/>
              <a:t>Hospital admissions due to unintended &amp; deliberate injuries in 0-4 year olds is lower in B’ham than England average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46754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Early years </a:t>
            </a:r>
            <a:r>
              <a:rPr lang="en-GB" b="1" dirty="0" smtClean="0"/>
              <a:t>health </a:t>
            </a:r>
            <a:r>
              <a:rPr lang="en-GB" b="1" dirty="0"/>
              <a:t>and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268760"/>
            <a:ext cx="8915400" cy="4525963"/>
          </a:xfrm>
        </p:spPr>
        <p:txBody>
          <a:bodyPr/>
          <a:lstStyle/>
          <a:p>
            <a:r>
              <a:rPr lang="en-GB" dirty="0" smtClean="0"/>
              <a:t>36.2% of 2-4 year olds received the flu vaccination (compared to 38.1% for England)</a:t>
            </a:r>
          </a:p>
          <a:p>
            <a:r>
              <a:rPr lang="en-GB" dirty="0" smtClean="0"/>
              <a:t>Uptake rates vary hugely across GP practices (between 3.6-85.7% for 2 year olds) </a:t>
            </a:r>
            <a:endParaRPr lang="en-GB" dirty="0"/>
          </a:p>
          <a:p>
            <a:r>
              <a:rPr lang="en-GB" dirty="0" smtClean="0"/>
              <a:t>MMR uptake rates for 2 doses at 5 years old is 82.9% for B’ham – 87.6% for England (national target 95%) – again wide variations </a:t>
            </a:r>
          </a:p>
          <a:p>
            <a:r>
              <a:rPr lang="en-GB" dirty="0" smtClean="0"/>
              <a:t>87.5% 3 year olds are free from dental decay (88.4% England)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999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should and are doing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4857403"/>
          </a:xfrm>
        </p:spPr>
        <p:txBody>
          <a:bodyPr/>
          <a:lstStyle/>
          <a:p>
            <a:r>
              <a:rPr lang="en-GB" sz="2800" dirty="0" smtClean="0"/>
              <a:t>Increase uptake of Healthy Start and vitamins vouchers</a:t>
            </a:r>
          </a:p>
          <a:p>
            <a:r>
              <a:rPr lang="en-GB" sz="2800" dirty="0" smtClean="0"/>
              <a:t>Improve data quality, specifically breastfeeding </a:t>
            </a:r>
          </a:p>
          <a:p>
            <a:r>
              <a:rPr lang="en-GB" sz="2800" dirty="0" smtClean="0"/>
              <a:t>Develop better support offer for breastfeeding, nutrition and physical activity to mothers  </a:t>
            </a:r>
          </a:p>
          <a:p>
            <a:r>
              <a:rPr lang="en-GB" sz="2800" dirty="0" smtClean="0"/>
              <a:t>Develop a whole system approach to obesity</a:t>
            </a:r>
          </a:p>
          <a:p>
            <a:r>
              <a:rPr lang="en-GB" sz="2800" dirty="0" smtClean="0"/>
              <a:t>Carry out an oral health needs assessment</a:t>
            </a:r>
          </a:p>
          <a:p>
            <a:r>
              <a:rPr lang="en-GB" sz="2800" dirty="0" smtClean="0"/>
              <a:t>Increase vaccination uptake rates and reduce variations</a:t>
            </a:r>
          </a:p>
          <a:p>
            <a:r>
              <a:rPr lang="en-GB" sz="2800" dirty="0" smtClean="0"/>
              <a:t>Adopt NICE / PHE oral health recommendations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60851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8915400" cy="1143000"/>
          </a:xfrm>
        </p:spPr>
        <p:txBody>
          <a:bodyPr/>
          <a:lstStyle/>
          <a:p>
            <a:r>
              <a:rPr lang="en-GB" sz="6600" b="1" dirty="0" smtClean="0"/>
              <a:t>Chapter 4 – Early years education and development  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68153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Early Years Education and development </a:t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000" b="1" dirty="0" smtClean="0"/>
              <a:t>School readiness - % of children achieving a good level of development at end of reception  </a:t>
            </a: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1844824"/>
            <a:ext cx="8280722" cy="414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59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728" y="90872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Launch 12</a:t>
            </a:r>
            <a:r>
              <a:rPr lang="en-GB" sz="36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</a:t>
            </a:r>
          </a:p>
          <a:p>
            <a:pPr lvl="0" algn="ctr"/>
            <a:endParaRPr lang="en-GB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&amp; Introduction</a:t>
            </a:r>
          </a:p>
          <a:p>
            <a:pPr lvl="0" algn="ctr"/>
            <a:endParaRPr lang="en-GB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Councillor </a:t>
            </a:r>
            <a:r>
              <a:rPr lang="en-GB" sz="36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Paulette Hamilton </a:t>
            </a:r>
          </a:p>
          <a:p>
            <a:pPr lvl="0" algn="ctr"/>
            <a:endParaRPr lang="en-GB" sz="3600" b="1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Cabinet Member of Health and Social Care </a:t>
            </a:r>
          </a:p>
        </p:txBody>
      </p:sp>
    </p:spTree>
    <p:extLst>
      <p:ext uri="{BB962C8B-B14F-4D97-AF65-F5344CB8AC3E}">
        <p14:creationId xmlns:p14="http://schemas.microsoft.com/office/powerpoint/2010/main" val="294161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Early Years Education and development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45435"/>
          </a:xfrm>
        </p:spPr>
        <p:txBody>
          <a:bodyPr/>
          <a:lstStyle/>
          <a:p>
            <a:r>
              <a:rPr lang="en-GB" sz="2800" dirty="0" smtClean="0"/>
              <a:t>In </a:t>
            </a:r>
            <a:r>
              <a:rPr lang="en-GB" sz="2800" dirty="0"/>
              <a:t>2017/18 </a:t>
            </a:r>
            <a:r>
              <a:rPr lang="en-GB" sz="2800" dirty="0" smtClean="0"/>
              <a:t>, 67% of 2-2.5 years olds received their Ages and Stages </a:t>
            </a:r>
            <a:r>
              <a:rPr lang="en-GB" sz="2800" dirty="0"/>
              <a:t>Questionnaire </a:t>
            </a:r>
            <a:r>
              <a:rPr lang="en-GB" sz="2800" dirty="0" smtClean="0"/>
              <a:t>3 assessment (non </a:t>
            </a:r>
            <a:r>
              <a:rPr lang="en-GB" sz="2800" dirty="0"/>
              <a:t>validated data from </a:t>
            </a:r>
            <a:r>
              <a:rPr lang="en-GB" sz="2800" i="1" dirty="0"/>
              <a:t>Birmingham Forward </a:t>
            </a:r>
            <a:r>
              <a:rPr lang="en-GB" sz="2800" i="1" dirty="0" smtClean="0"/>
              <a:t>Steps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In spring 2018, 62% (5,519) of eligible 2 year olds took up an entitlement of free early education (compared to 72% in England)</a:t>
            </a:r>
            <a:endParaRPr lang="en-GB" sz="2800" dirty="0"/>
          </a:p>
          <a:p>
            <a:r>
              <a:rPr lang="en-GB" sz="2800" dirty="0" smtClean="0"/>
              <a:t>Take up of a free offer for all 3 and 4 year olds was 90% (20,717) in B’hm compared to 94% across England  </a:t>
            </a:r>
          </a:p>
          <a:p>
            <a:r>
              <a:rPr lang="en-GB" sz="2800" dirty="0" smtClean="0"/>
              <a:t>Children receiving special educational needs &amp; disability support has increased each year since 2013/14 (2067 in 2017/18)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2995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should and are doing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Birmingham Forward Steps </a:t>
            </a:r>
            <a:r>
              <a:rPr lang="en-GB" dirty="0" smtClean="0"/>
              <a:t>to develop locality links with Early Years Education providers to increase uptake of free education offers and ASQ-3 assessments</a:t>
            </a:r>
          </a:p>
          <a:p>
            <a:r>
              <a:rPr lang="en-GB" dirty="0" smtClean="0"/>
              <a:t>Improve data quality of Ages and Stages Questionnaire (ASQ-3) collected at the 2-2.5 year health visitor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303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2132856"/>
            <a:ext cx="8915400" cy="1143000"/>
          </a:xfrm>
        </p:spPr>
        <p:txBody>
          <a:bodyPr/>
          <a:lstStyle/>
          <a:p>
            <a:r>
              <a:rPr lang="en-GB" sz="6600" b="1" dirty="0" smtClean="0"/>
              <a:t>Chapter 5 - Family and social environment 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01653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Family and social environment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713387"/>
          </a:xfrm>
        </p:spPr>
        <p:txBody>
          <a:bodyPr/>
          <a:lstStyle/>
          <a:p>
            <a:r>
              <a:rPr lang="en-GB" dirty="0" smtClean="0"/>
              <a:t>More than 1 in 4 children (27%) children in B’ham lives in poverty (England 16.7%)</a:t>
            </a:r>
          </a:p>
          <a:p>
            <a:r>
              <a:rPr lang="en-GB" dirty="0" smtClean="0"/>
              <a:t>2,961 city households with dependent children or a pregnant mother accepted as homeless</a:t>
            </a:r>
          </a:p>
          <a:p>
            <a:r>
              <a:rPr lang="en-GB" dirty="0" smtClean="0"/>
              <a:t>30.5% of children in B’ham live in income deprived households – this varies widely across the city </a:t>
            </a:r>
          </a:p>
          <a:p>
            <a:r>
              <a:rPr lang="en-GB" dirty="0" smtClean="0"/>
              <a:t>Rates of unemployment benefit claimants mirrors income deprivation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307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should and are doing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196752"/>
            <a:ext cx="8915400" cy="4525963"/>
          </a:xfrm>
        </p:spPr>
        <p:txBody>
          <a:bodyPr/>
          <a:lstStyle/>
          <a:p>
            <a:r>
              <a:rPr lang="en-GB" dirty="0" smtClean="0"/>
              <a:t>Build measures to reduce family poverty into economic developments across the city – share  learning from use of 106 funding in Longbridge</a:t>
            </a:r>
          </a:p>
          <a:p>
            <a:r>
              <a:rPr lang="en-GB" dirty="0" smtClean="0"/>
              <a:t>Develop opportunities to prevent and reduce the impact of Adverse Childhood Experiences – schools, NHS, mental and social care services </a:t>
            </a:r>
          </a:p>
          <a:p>
            <a:r>
              <a:rPr lang="en-GB" dirty="0" smtClean="0"/>
              <a:t>Focus the JSNA on supporting and evaluating the B’Ham Homelessness Prevention Strategy needs assessment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025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2132856"/>
            <a:ext cx="8915400" cy="1143000"/>
          </a:xfrm>
        </p:spPr>
        <p:txBody>
          <a:bodyPr/>
          <a:lstStyle/>
          <a:p>
            <a:r>
              <a:rPr lang="en-GB" sz="7200" b="1" dirty="0" smtClean="0"/>
              <a:t>5 Overarching Recommendations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604632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15400" cy="778098"/>
          </a:xfrm>
        </p:spPr>
        <p:txBody>
          <a:bodyPr/>
          <a:lstStyle/>
          <a:p>
            <a:r>
              <a:rPr lang="en-GB" sz="4000" b="1" dirty="0" smtClean="0"/>
              <a:t>It is recommended that: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712"/>
            <a:ext cx="8915400" cy="528945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 smtClean="0"/>
              <a:t>Commissioners </a:t>
            </a:r>
            <a:r>
              <a:rPr lang="en-GB" sz="2400" dirty="0"/>
              <a:t>and providers of Early Years services within Birmingham take account of the demographic </a:t>
            </a:r>
            <a:r>
              <a:rPr lang="en-GB" sz="2400" dirty="0" smtClean="0"/>
              <a:t>makeup, variations in health outcomes and </a:t>
            </a:r>
            <a:r>
              <a:rPr lang="en-GB" sz="2400" dirty="0"/>
              <a:t>distribution of the under five year olds population across the city (specifically in Central and Eastern areas) and target efforts and resources accordingly.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Commissioners and providers have in place robust data collection systems to monitor health needs and outcomes for under five year olds and their </a:t>
            </a:r>
            <a:r>
              <a:rPr lang="en-GB" sz="2400" dirty="0" smtClean="0"/>
              <a:t>families, the Ages and Stages Questionnaire and breastfeeding rates</a:t>
            </a:r>
            <a:r>
              <a:rPr lang="en-GB" sz="2400" dirty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Local </a:t>
            </a:r>
            <a:r>
              <a:rPr lang="en-GB" sz="2400" dirty="0" smtClean="0"/>
              <a:t>STPs </a:t>
            </a:r>
            <a:r>
              <a:rPr lang="en-GB" sz="2400" dirty="0"/>
              <a:t>across the city encourage commissioners and service providers to strengthen the prevention offer from preconception through to early years for the citizens of Birmingham, particularly through the Local Maternity System </a:t>
            </a:r>
            <a:r>
              <a:rPr lang="en-GB" sz="2400" dirty="0" smtClean="0"/>
              <a:t> &amp; </a:t>
            </a:r>
            <a:r>
              <a:rPr lang="en-GB" sz="2400" dirty="0"/>
              <a:t>Birmingham Forward Steps.</a:t>
            </a:r>
          </a:p>
          <a:p>
            <a:pPr marL="0" lv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46566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Overarching recommendations (cont.)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929411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dirty="0" smtClean="0"/>
              <a:t>4.	Inclusive </a:t>
            </a:r>
            <a:r>
              <a:rPr lang="en-GB" sz="2400" dirty="0"/>
              <a:t>growth and economic development programmes </a:t>
            </a:r>
            <a:r>
              <a:rPr lang="en-GB" sz="2400" dirty="0" smtClean="0"/>
              <a:t>	across </a:t>
            </a:r>
            <a:r>
              <a:rPr lang="en-GB" sz="2400" dirty="0"/>
              <a:t>the city and those led by the West Midlands Combined </a:t>
            </a:r>
            <a:r>
              <a:rPr lang="en-GB" sz="2400" dirty="0" smtClean="0"/>
              <a:t>	Authority</a:t>
            </a:r>
            <a:r>
              <a:rPr lang="en-GB" sz="2400" dirty="0"/>
              <a:t>, maximise opportunities to promote the wellbeing of </a:t>
            </a:r>
            <a:r>
              <a:rPr lang="en-GB" sz="2400" dirty="0" smtClean="0"/>
              <a:t>	young </a:t>
            </a:r>
            <a:r>
              <a:rPr lang="en-GB" sz="2400" dirty="0"/>
              <a:t>children and their families, particularly those in greatest </a:t>
            </a:r>
            <a:r>
              <a:rPr lang="en-GB" sz="2400" dirty="0" smtClean="0"/>
              <a:t>	need</a:t>
            </a:r>
            <a:r>
              <a:rPr lang="en-GB" sz="2400" dirty="0"/>
              <a:t>. </a:t>
            </a:r>
          </a:p>
          <a:p>
            <a:pPr marL="0" lvl="0" indent="0">
              <a:buNone/>
            </a:pPr>
            <a:r>
              <a:rPr lang="en-GB" sz="2400" dirty="0" smtClean="0"/>
              <a:t>5.	The </a:t>
            </a:r>
            <a:r>
              <a:rPr lang="en-GB" sz="2400" dirty="0"/>
              <a:t>Health and Wellbeing Board strengthens strategic </a:t>
            </a:r>
            <a:r>
              <a:rPr lang="en-GB" sz="2400" dirty="0" smtClean="0"/>
              <a:t>	partnership </a:t>
            </a:r>
            <a:r>
              <a:rPr lang="en-GB" sz="2400" dirty="0"/>
              <a:t>working and ensures robust governance </a:t>
            </a:r>
            <a:r>
              <a:rPr lang="en-GB" sz="2400" dirty="0" smtClean="0"/>
              <a:t>	arrangements </a:t>
            </a:r>
            <a:r>
              <a:rPr lang="en-GB" sz="2400" dirty="0"/>
              <a:t>are in place between statutory and </a:t>
            </a:r>
            <a:r>
              <a:rPr lang="en-GB" sz="2400" dirty="0" smtClean="0"/>
              <a:t>non-	statutory </a:t>
            </a:r>
            <a:r>
              <a:rPr lang="en-GB" sz="2400" dirty="0"/>
              <a:t>bodies to monitor and promote the health and </a:t>
            </a:r>
            <a:r>
              <a:rPr lang="en-GB" sz="2400" dirty="0" smtClean="0"/>
              <a:t>	wellbeing </a:t>
            </a:r>
            <a:r>
              <a:rPr lang="en-GB" sz="2400" dirty="0"/>
              <a:t>of under five year </a:t>
            </a:r>
            <a:r>
              <a:rPr lang="en-GB" sz="2400" dirty="0" smtClean="0"/>
              <a:t>olds.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6127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536" y="692696"/>
            <a:ext cx="8420100" cy="4824535"/>
          </a:xfrm>
        </p:spPr>
        <p:txBody>
          <a:bodyPr/>
          <a:lstStyle/>
          <a:p>
            <a:pPr algn="ctr"/>
            <a:endPara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Leads: 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Demographics: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Ralph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Smith, Service Manager, Public Health, Birmingham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Conception, Pregnancy and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Neonatal: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Dennis Wilkes, Assistant Director of Public Health, Birmingham City Council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Health and Care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Fiona Grant and Chris Baggott, Service Managers, Public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Health, Birmingham City Council</a:t>
            </a:r>
          </a:p>
          <a:p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Years Education  and Development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Fiona Grant, Service Manager, Public Health, Birmingham City Council 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and social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environment: 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Duncan Vernon, Acting Assistant Director of Public Health, Birmingham City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576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8544" y="2204864"/>
            <a:ext cx="6465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Director of Public Health Annual Report –             Fulfilling Lives for Under Fives </a:t>
            </a:r>
          </a:p>
          <a:p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Discussions</a:t>
            </a:r>
          </a:p>
        </p:txBody>
      </p:sp>
    </p:spTree>
    <p:extLst>
      <p:ext uri="{BB962C8B-B14F-4D97-AF65-F5344CB8AC3E}">
        <p14:creationId xmlns:p14="http://schemas.microsoft.com/office/powerpoint/2010/main" val="20843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&amp; introduction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report contents and key recommendations 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Based Discussions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to Panel Members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7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8544" y="2204864"/>
            <a:ext cx="6465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Public Health’s Annual Report –             Early Years (0-5 Years)</a:t>
            </a:r>
          </a:p>
          <a:p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- Panel</a:t>
            </a:r>
          </a:p>
        </p:txBody>
      </p:sp>
    </p:spTree>
    <p:extLst>
      <p:ext uri="{BB962C8B-B14F-4D97-AF65-F5344CB8AC3E}">
        <p14:creationId xmlns:p14="http://schemas.microsoft.com/office/powerpoint/2010/main" val="9052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11696" y="2996952"/>
            <a:ext cx="8420100" cy="1470025"/>
          </a:xfrm>
        </p:spPr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496" y="4149080"/>
            <a:ext cx="6934200" cy="1752600"/>
          </a:xfrm>
        </p:spPr>
        <p:txBody>
          <a:bodyPr/>
          <a:lstStyle/>
          <a:p>
            <a:pPr algn="l"/>
            <a:r>
              <a:rPr lang="en-GB" sz="2400" dirty="0" smtClean="0"/>
              <a:t>Twitter: @HealthyBrum</a:t>
            </a:r>
          </a:p>
          <a:p>
            <a:pPr algn="l"/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www.birmingham.gov.uk/publichealth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4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536" y="1124744"/>
            <a:ext cx="8420100" cy="1470025"/>
          </a:xfrm>
        </p:spPr>
        <p:txBody>
          <a:bodyPr/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report and key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b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Becky Pollard</a:t>
            </a:r>
            <a:b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Director of Public Health</a:t>
            </a:r>
            <a:br>
              <a:rPr lang="en-GB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1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 and Introduction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Health and Social Care Act 2012 set out a statutory requirement for all DsPH to produce an annual independent report of the health of their population – &amp; for the local authority to publish it</a:t>
            </a:r>
          </a:p>
          <a:p>
            <a:r>
              <a:rPr lang="en-GB" dirty="0" smtClean="0"/>
              <a:t>This year the focus is on the health of under five year olds  </a:t>
            </a:r>
          </a:p>
          <a:p>
            <a:r>
              <a:rPr lang="en-GB" b="1" i="1" dirty="0" smtClean="0"/>
              <a:t>Call to action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86913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provides an honest evaluation of:</a:t>
            </a:r>
          </a:p>
          <a:p>
            <a:pPr lvl="1"/>
            <a:r>
              <a:rPr lang="en-GB" sz="3600" b="1" dirty="0" smtClean="0"/>
              <a:t>How well Birmingham is performing currently</a:t>
            </a:r>
            <a:endParaRPr lang="en-GB" sz="3600" b="1" dirty="0"/>
          </a:p>
          <a:p>
            <a:pPr lvl="1"/>
            <a:r>
              <a:rPr lang="en-GB" sz="3600" b="1" dirty="0" smtClean="0"/>
              <a:t> What we should be doing (best practice)</a:t>
            </a:r>
          </a:p>
          <a:p>
            <a:pPr lvl="1"/>
            <a:r>
              <a:rPr lang="en-GB" sz="3600" b="1" dirty="0" smtClean="0"/>
              <a:t>What we are doing (any gaps?)</a:t>
            </a:r>
          </a:p>
          <a:p>
            <a:pPr lvl="1"/>
            <a:r>
              <a:rPr lang="en-GB" sz="3600" b="1" dirty="0" smtClean="0"/>
              <a:t>Recommendations for future action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7998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Context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Health is everyone’s business, and we all have a part to play in promoting a best start in life. 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Foundations of good health through out life start even before birth.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to be successful in improving life chances for families and young children, we must work together and focus our collective efforts at all levels.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6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2060848"/>
            <a:ext cx="8915400" cy="1143000"/>
          </a:xfrm>
        </p:spPr>
        <p:txBody>
          <a:bodyPr/>
          <a:lstStyle/>
          <a:p>
            <a:r>
              <a:rPr lang="en-GB" sz="7200" b="1" dirty="0" smtClean="0"/>
              <a:t>Chapter 1 - Demography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70387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Demography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052736"/>
            <a:ext cx="8915400" cy="5184576"/>
          </a:xfrm>
        </p:spPr>
        <p:txBody>
          <a:bodyPr/>
          <a:lstStyle/>
          <a:p>
            <a:pPr marL="457200" lvl="1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Birmingham has the largest population under five year olds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any English local authority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85,820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making up 7.6% of the total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Highest number 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births per year of all the local authorities in England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remaining fairly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constant over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17,000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births in 2007 – 17,500 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number of births in Central and East of the city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% under fives from BAME groups in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6.7% households with dependent children live 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overcrowded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conditions (compared to 3.2%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nationally)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355 under fives are Looked After by the local authority</a:t>
            </a:r>
          </a:p>
        </p:txBody>
      </p:sp>
    </p:spTree>
    <p:extLst>
      <p:ext uri="{BB962C8B-B14F-4D97-AF65-F5344CB8AC3E}">
        <p14:creationId xmlns:p14="http://schemas.microsoft.com/office/powerpoint/2010/main" val="50860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1324</Words>
  <Application>Microsoft Office PowerPoint</Application>
  <PresentationFormat>A4 Paper (210x297 mm)</PresentationFormat>
  <Paragraphs>129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Office Theme</vt:lpstr>
      <vt:lpstr>1_Custom Design</vt:lpstr>
      <vt:lpstr>2_Custom Design</vt:lpstr>
      <vt:lpstr>Custom Design</vt:lpstr>
      <vt:lpstr>3_Custom Design</vt:lpstr>
      <vt:lpstr>4_Custom Design</vt:lpstr>
      <vt:lpstr>PowerPoint Presentation</vt:lpstr>
      <vt:lpstr>PowerPoint Presentation</vt:lpstr>
      <vt:lpstr>Programme</vt:lpstr>
      <vt:lpstr>Summary of report and key recommendations   Becky Pollard  Interim Director of Public Health   </vt:lpstr>
      <vt:lpstr>Background and Introduction </vt:lpstr>
      <vt:lpstr>Introduction </vt:lpstr>
      <vt:lpstr>Context </vt:lpstr>
      <vt:lpstr>Chapter 1 - Demography</vt:lpstr>
      <vt:lpstr>Demography </vt:lpstr>
      <vt:lpstr>Chapter 2 – Conception, Pregnancy and Neonatal </vt:lpstr>
      <vt:lpstr>Conception, Pregnancy and Neonatal</vt:lpstr>
      <vt:lpstr>Conception, Pregnancy and Neonatal</vt:lpstr>
      <vt:lpstr>What we should and are doing </vt:lpstr>
      <vt:lpstr>Chapter 3 – Early years health and care  </vt:lpstr>
      <vt:lpstr>Early years health and care </vt:lpstr>
      <vt:lpstr>Early years health and care </vt:lpstr>
      <vt:lpstr>What we should and are doing</vt:lpstr>
      <vt:lpstr>Chapter 4 – Early years education and development  </vt:lpstr>
      <vt:lpstr>Early Years Education and development   School readiness - % of children achieving a good level of development at end of reception  </vt:lpstr>
      <vt:lpstr>Early Years Education and development</vt:lpstr>
      <vt:lpstr>What we should and are doing </vt:lpstr>
      <vt:lpstr>Chapter 5 - Family and social environment </vt:lpstr>
      <vt:lpstr>Family and social environment </vt:lpstr>
      <vt:lpstr>What we should and are doing</vt:lpstr>
      <vt:lpstr>5 Overarching Recommendations</vt:lpstr>
      <vt:lpstr>It is recommended that: </vt:lpstr>
      <vt:lpstr>Overarching recommendations (cont.)</vt:lpstr>
      <vt:lpstr>PowerPoint Presentation</vt:lpstr>
      <vt:lpstr>PowerPoint Presentation</vt:lpstr>
      <vt:lpstr>PowerPoint Presentation</vt:lpstr>
      <vt:lpstr>Thank You </vt:lpstr>
    </vt:vector>
  </TitlesOfParts>
  <Company>Service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Service Birmingham</cp:lastModifiedBy>
  <cp:revision>86</cp:revision>
  <cp:lastPrinted>2018-11-07T16:52:29Z</cp:lastPrinted>
  <dcterms:created xsi:type="dcterms:W3CDTF">2016-08-04T10:09:22Z</dcterms:created>
  <dcterms:modified xsi:type="dcterms:W3CDTF">2018-11-13T13:41:38Z</dcterms:modified>
</cp:coreProperties>
</file>