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8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95" r:id="rId25"/>
    <p:sldId id="296" r:id="rId26"/>
    <p:sldId id="297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coombs" initials="j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EED"/>
    <a:srgbClr val="ED1B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62"/>
    <p:restoredTop sz="74248"/>
  </p:normalViewPr>
  <p:slideViewPr>
    <p:cSldViewPr snapToGrid="0" snapToObjects="1">
      <p:cViewPr>
        <p:scale>
          <a:sx n="85" d="100"/>
          <a:sy n="85" d="100"/>
        </p:scale>
        <p:origin x="-77" y="53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906802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GB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the session, stating why you / your group you wanted the session to happen. </a:t>
            </a:r>
          </a:p>
          <a:p>
            <a:pPr>
              <a:buNone/>
            </a:pPr>
            <a:endParaRPr lang="en-GB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en-GB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that this is a self-guided presentation but that BCC are keen to hear feedback and particularly keen to hear your group's ideas about how we can encourage more people to slow down! 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GB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slides are here to indicate the scale of the problem.</a:t>
            </a:r>
          </a:p>
          <a:p>
            <a:pPr>
              <a:buNone/>
            </a:pPr>
            <a:endParaRPr lang="en-GB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en-GB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RTCs remain one of the biggest causes of death. in the UK but globally, Coronary Heart disease holds the number 1 spot!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dirty="0">
              <a:solidFill>
                <a:schemeClr val="dk2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</a:pPr>
            <a:endParaRPr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GB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slides are here to indicate the scale of the problem.</a:t>
            </a:r>
          </a:p>
          <a:p>
            <a:pPr>
              <a:buNone/>
            </a:pPr>
            <a:endParaRPr lang="en-GB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en-GB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RTCs remain one of the biggest causes of death. in the UK but globally, Coronary Heart disease holds the number 1 spot!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GB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slides are here to indicate the scale of the problem.</a:t>
            </a:r>
          </a:p>
          <a:p>
            <a:pPr>
              <a:buNone/>
            </a:pPr>
            <a:endParaRPr lang="en-GB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en-GB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RTCs remain one of the biggest causes of death. in the UK but globally, Coronary Heart disease holds the number 1 spot!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GB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is a great opportunity to have a discussion </a:t>
            </a:r>
          </a:p>
          <a:p>
            <a:pPr>
              <a:buNone/>
            </a:pPr>
            <a:endParaRPr lang="en-GB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en-GB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Encourage people to share their reaction.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GB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short video featuring some of the activities we have delivered with our partners.</a:t>
            </a:r>
          </a:p>
          <a:p>
            <a:pPr>
              <a:buNone/>
            </a:pPr>
            <a:endParaRPr lang="en-GB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en-GB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included it because it shows how important community engagement is to the success of the scheme.</a:t>
            </a:r>
          </a:p>
          <a:p>
            <a:pPr>
              <a:buNone/>
            </a:pPr>
            <a:endParaRPr lang="en-GB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en-GB" sz="1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 = getting drivers to embrace the new speed limits and slow down.</a:t>
            </a:r>
            <a:endParaRPr lang="en-GB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 types of costs.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This figure was calculated using: DfT table RAS6000: Average value of prevention per reported casualty and per reported road collision; and STATS 19 collision data for Birmingham. Figure is an average annual cost for 2010-2013.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 types of costs.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Shape 3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Encourage people to download the toolkit.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Shape 3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people to suggest different ways to slow down traffic, then please email us your suggestions!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want more background to 20mph in Birmingham you will find this in the earlier pages of this toolkit!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want more background to 20mph in Birmingham you will find this in the earlier pages of this toolkit!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want more background to 20mph in Birmingham you will find this in the earlier pages of this toolkit!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want more background to 20mph in Birmingham you will find this in the earlier pages of this toolkit!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This shows the current pilot areas (as of 2018)</a:t>
            </a:r>
          </a:p>
          <a:p>
            <a:pPr lvl="0" rtl="0">
              <a:spcBef>
                <a:spcPts val="0"/>
              </a:spcBef>
              <a:buNone/>
            </a:pPr>
            <a:endParaRPr lang="en" dirty="0"/>
          </a:p>
          <a:p>
            <a:pPr>
              <a:buNone/>
            </a:pPr>
            <a:r>
              <a:rPr lang="en-GB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decision on whether to expand 20mph beyond the initial pilot areas will be taken on the basis of the following;</a:t>
            </a:r>
          </a:p>
          <a:p>
            <a:pPr>
              <a:buNone/>
            </a:pPr>
            <a:endParaRPr lang="en-GB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/>
            <a:r>
              <a:rPr lang="en-GB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Reduction in speeds in pilot areas.</a:t>
            </a:r>
          </a:p>
          <a:p>
            <a:pPr lvl="0">
              <a:buNone/>
            </a:pPr>
            <a:endParaRPr lang="en-GB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/>
            <a:r>
              <a:rPr lang="en-GB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Sufficient budget to roll out the scheme to other areas of the city.</a:t>
            </a:r>
            <a:endParaRPr lang="e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GB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slides are here to indicate the scale of the problem.</a:t>
            </a:r>
          </a:p>
          <a:p>
            <a:pPr>
              <a:buNone/>
            </a:pPr>
            <a:endParaRPr lang="en-GB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en-GB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Road Traffic Collisions (RTCs) remain </a:t>
            </a:r>
            <a:r>
              <a:rPr lang="en-GB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of the biggest causes of death. in the UK but globally, Coronary Heart disease holds the number 1 spot!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GB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slides are here to indicate the scale of the problem.</a:t>
            </a:r>
          </a:p>
          <a:p>
            <a:pPr>
              <a:buNone/>
            </a:pPr>
            <a:endParaRPr lang="en-GB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en-GB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RTCs remain one of the biggest causes of death. in the UK but globally, Coronary Heart disease holds the number 1 spot!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dirty="0">
              <a:solidFill>
                <a:schemeClr val="dk2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Arial"/>
              <a:buNone/>
            </a:pPr>
            <a:endParaRPr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Shape 11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Shape 1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70375D-7EA0-4441-AC6A-CF5F97DBA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hape 17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Shape 18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hape 29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Shape 30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Shape 31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hape 4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 dirty="0"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lt2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hape 4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50" name="Shape 5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hape 56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" name="Shape 5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hape 6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" name="Shape 62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en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emf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9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3.emf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emf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hyperlink" Target="https://youtu.be/fZk7lNe9M8E" TargetMode="Externa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hyperlink" Target="https://youtu.be/F7-q8cxnE8A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emf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emf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12.emf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emf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DD7297D-8D23-F045-80AE-C1C7AD82C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4" name="Shape 74"/>
          <p:cNvSpPr txBox="1"/>
          <p:nvPr/>
        </p:nvSpPr>
        <p:spPr>
          <a:xfrm>
            <a:off x="1191208" y="2103364"/>
            <a:ext cx="6771900" cy="187947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26829"/>
              <a:buFont typeface="Arial"/>
              <a:buNone/>
            </a:pPr>
            <a:r>
              <a:rPr lang="en" sz="5400" b="1" dirty="0">
                <a:solidFill>
                  <a:srgbClr val="ED1B24"/>
                </a:solidFill>
                <a:latin typeface="Avenir Black" panose="02000503020000020003" pitchFamily="2" charset="0"/>
                <a:ea typeface="Raleway"/>
                <a:cs typeface="Raleway"/>
                <a:sym typeface="Raleway"/>
              </a:rPr>
              <a:t>20mph in Birmingham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3B42891-7F36-5745-A815-509F96D20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5138" y="4438429"/>
            <a:ext cx="1545848" cy="3527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B0122B5-8AA6-3843-BD93-045C2542E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7805" y="3107363"/>
            <a:ext cx="1727631" cy="20361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FB0CDF9-2CDC-3B43-B392-3EEA9ED0B2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228" y="3670217"/>
            <a:ext cx="1497748" cy="14296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99888E7-07F3-0F43-8BFC-7D5487A0F9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556" y="1660746"/>
            <a:ext cx="1075841" cy="35827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7BCD42C-D0E6-C84C-8C69-60488769AB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0744" y="377917"/>
            <a:ext cx="4102531" cy="1553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2E68281-965C-4441-B4DB-CFDDCDC37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0223" y="722405"/>
            <a:ext cx="5143500" cy="5143500"/>
          </a:xfrm>
          <a:prstGeom prst="rect">
            <a:avLst/>
          </a:prstGeom>
        </p:spPr>
      </p:pic>
      <p:sp>
        <p:nvSpPr>
          <p:cNvPr id="7" name="Shape 93">
            <a:extLst>
              <a:ext uri="{FF2B5EF4-FFF2-40B4-BE49-F238E27FC236}">
                <a16:creationId xmlns:a16="http://schemas.microsoft.com/office/drawing/2014/main" xmlns="" id="{6E519041-0D80-1F4A-B27E-30846146C943}"/>
              </a:ext>
            </a:extLst>
          </p:cNvPr>
          <p:cNvSpPr/>
          <p:nvPr/>
        </p:nvSpPr>
        <p:spPr>
          <a:xfrm rot="5400000" flipH="1">
            <a:off x="4539626" y="31353"/>
            <a:ext cx="45719" cy="8577812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8970C5F-297A-C34F-9EB9-89D6DAA85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954" y="4560661"/>
            <a:ext cx="1091438" cy="2490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355A7D9-83AF-A745-A34B-DF077B2D69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661" y="4496489"/>
            <a:ext cx="996405" cy="377426"/>
          </a:xfrm>
          <a:prstGeom prst="rect">
            <a:avLst/>
          </a:prstGeom>
        </p:spPr>
      </p:pic>
      <p:sp>
        <p:nvSpPr>
          <p:cNvPr id="10" name="Shape 79">
            <a:extLst>
              <a:ext uri="{FF2B5EF4-FFF2-40B4-BE49-F238E27FC236}">
                <a16:creationId xmlns:a16="http://schemas.microsoft.com/office/drawing/2014/main" xmlns="" id="{39588986-489C-8B4B-BDE5-384732B59EE1}"/>
              </a:ext>
            </a:extLst>
          </p:cNvPr>
          <p:cNvSpPr txBox="1">
            <a:spLocks/>
          </p:cNvSpPr>
          <p:nvPr/>
        </p:nvSpPr>
        <p:spPr>
          <a:xfrm>
            <a:off x="273580" y="290154"/>
            <a:ext cx="5117026" cy="40529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l"/>
            <a:r>
              <a:rPr lang="en-GB" dirty="0">
                <a:solidFill>
                  <a:srgbClr val="ED1B24"/>
                </a:solidFill>
                <a:latin typeface="Avenir Black" panose="02000503020000020003" pitchFamily="2" charset="0"/>
              </a:rPr>
              <a:t>Road traffic collisions</a:t>
            </a:r>
          </a:p>
          <a:p>
            <a:pPr algn="l"/>
            <a:endParaRPr lang="en-GB" sz="1800" dirty="0">
              <a:solidFill>
                <a:schemeClr val="bg2"/>
              </a:solidFill>
              <a:latin typeface="Avenir" panose="02000503020000020003" pitchFamily="2" charset="0"/>
            </a:endParaRPr>
          </a:p>
          <a:p>
            <a:pPr lvl="0" algn="l">
              <a:lnSpc>
                <a:spcPct val="115000"/>
              </a:lnSpc>
              <a:spcAft>
                <a:spcPts val="1600"/>
              </a:spcAft>
            </a:pPr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  <a:ea typeface="Raleway SemiBold"/>
                <a:cs typeface="Raleway SemiBold"/>
                <a:sym typeface="Raleway SemiBold"/>
              </a:rPr>
              <a:t>Road traffic collisions (RTC’s) are far more common than you’d think.</a:t>
            </a:r>
          </a:p>
          <a:p>
            <a:pPr lvl="0" algn="l">
              <a:lnSpc>
                <a:spcPct val="115000"/>
              </a:lnSpc>
              <a:spcAft>
                <a:spcPts val="1600"/>
              </a:spcAft>
            </a:pPr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  <a:ea typeface="Raleway SemiBold"/>
                <a:cs typeface="Raleway SemiBold"/>
                <a:sym typeface="Raleway SemiBold"/>
              </a:rPr>
              <a:t>But the odds of dying in a collision are</a:t>
            </a:r>
          </a:p>
          <a:p>
            <a:pPr lvl="0" algn="l">
              <a:lnSpc>
                <a:spcPct val="115000"/>
              </a:lnSpc>
              <a:spcAft>
                <a:spcPts val="1600"/>
              </a:spcAft>
            </a:pPr>
            <a:r>
              <a:rPr lang="en-GB" dirty="0">
                <a:solidFill>
                  <a:schemeClr val="bg2"/>
                </a:solidFill>
                <a:latin typeface="Avenir Black" panose="02000503020000020003" pitchFamily="2" charset="0"/>
                <a:ea typeface="Raleway SemiBold"/>
                <a:cs typeface="Raleway SemiBold"/>
                <a:sym typeface="Raleway SemiBold"/>
              </a:rPr>
              <a:t>8,000 to 1</a:t>
            </a:r>
          </a:p>
          <a:p>
            <a:pPr lvl="0" algn="l">
              <a:lnSpc>
                <a:spcPct val="115000"/>
              </a:lnSpc>
              <a:spcAft>
                <a:spcPts val="1600"/>
              </a:spcAft>
            </a:pPr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  <a:ea typeface="Raleway SemiBold"/>
                <a:cs typeface="Raleway SemiBold"/>
                <a:sym typeface="Raleway SemiBold"/>
              </a:rPr>
              <a:t>RTC’s are the biggest killer worldwide of children under 15</a:t>
            </a:r>
            <a:r>
              <a:rPr lang="en-GB" sz="1800" dirty="0">
                <a:solidFill>
                  <a:srgbClr val="ED1B24"/>
                </a:solidFill>
                <a:latin typeface="Avenir" panose="02000503020000020003" pitchFamily="2" charset="0"/>
                <a:ea typeface="Raleway SemiBold"/>
                <a:cs typeface="Raleway SemiBold"/>
                <a:sym typeface="Raleway SemiBold"/>
              </a:rPr>
              <a:t>*</a:t>
            </a:r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  <a:ea typeface="Raleway SemiBold"/>
                <a:cs typeface="Raleway SemiBold"/>
                <a:sym typeface="Raleway SemiBold"/>
              </a:rPr>
              <a:t>.  </a:t>
            </a:r>
            <a:r>
              <a:rPr lang="en-GB" sz="1200" dirty="0">
                <a:solidFill>
                  <a:srgbClr val="ED1B24"/>
                </a:solidFill>
                <a:latin typeface="Avenir" panose="02000503020000020003" pitchFamily="2" charset="0"/>
                <a:ea typeface="Raleway SemiBold"/>
                <a:cs typeface="Raleway SemiBold"/>
                <a:sym typeface="Raleway SemiBold"/>
              </a:rPr>
              <a:t>* United Nations</a:t>
            </a:r>
            <a:endParaRPr lang="en" sz="1200" dirty="0">
              <a:solidFill>
                <a:srgbClr val="ED1B24"/>
              </a:solidFill>
              <a:latin typeface="Avenir" panose="02000503020000020003" pitchFamily="2" charset="0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C39500B-5912-B645-88CE-31B0CDE67C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579" y="3140672"/>
            <a:ext cx="2660369" cy="153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7A86E1-762E-8E4E-A5EF-F176D93931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512">
            <a:off x="5509926" y="143705"/>
            <a:ext cx="2723397" cy="3964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9BB770A-42A0-0B4F-992C-FB194D1CA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0223" y="722405"/>
            <a:ext cx="5143500" cy="5143500"/>
          </a:xfrm>
          <a:prstGeom prst="rect">
            <a:avLst/>
          </a:prstGeom>
        </p:spPr>
      </p:pic>
      <p:pic>
        <p:nvPicPr>
          <p:cNvPr id="147" name="Shape 147" descr="File:Achtung.svg - Wikimedia Commons"/>
          <p:cNvPicPr preferRelativeResize="0"/>
          <p:nvPr/>
        </p:nvPicPr>
        <p:blipFill rotWithShape="1">
          <a:blip r:embed="rId4">
            <a:alphaModFix/>
          </a:blip>
          <a:srcRect r="-928"/>
          <a:stretch/>
        </p:blipFill>
        <p:spPr>
          <a:xfrm>
            <a:off x="4902926" y="496832"/>
            <a:ext cx="3797885" cy="329642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93">
            <a:extLst>
              <a:ext uri="{FF2B5EF4-FFF2-40B4-BE49-F238E27FC236}">
                <a16:creationId xmlns:a16="http://schemas.microsoft.com/office/drawing/2014/main" xmlns="" id="{9894620C-F1C9-6048-BEFD-537F1D81A371}"/>
              </a:ext>
            </a:extLst>
          </p:cNvPr>
          <p:cNvSpPr/>
          <p:nvPr/>
        </p:nvSpPr>
        <p:spPr>
          <a:xfrm rot="5400000" flipH="1">
            <a:off x="4539626" y="31353"/>
            <a:ext cx="45719" cy="8577812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895988F-05E3-3F4F-91B0-E52BBD7B4E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9954" y="4560661"/>
            <a:ext cx="1091438" cy="2490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E054413-BCB5-BD46-A162-8FBBBE1F4B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0661" y="4496489"/>
            <a:ext cx="996405" cy="377426"/>
          </a:xfrm>
          <a:prstGeom prst="rect">
            <a:avLst/>
          </a:prstGeom>
        </p:spPr>
      </p:pic>
      <p:sp>
        <p:nvSpPr>
          <p:cNvPr id="8" name="Shape 79">
            <a:extLst>
              <a:ext uri="{FF2B5EF4-FFF2-40B4-BE49-F238E27FC236}">
                <a16:creationId xmlns:a16="http://schemas.microsoft.com/office/drawing/2014/main" xmlns="" id="{5451572A-DB26-EF4C-A493-FA443EFFBA34}"/>
              </a:ext>
            </a:extLst>
          </p:cNvPr>
          <p:cNvSpPr txBox="1">
            <a:spLocks/>
          </p:cNvSpPr>
          <p:nvPr/>
        </p:nvSpPr>
        <p:spPr>
          <a:xfrm>
            <a:off x="273580" y="290154"/>
            <a:ext cx="4934146" cy="40529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l"/>
            <a:r>
              <a:rPr lang="en-GB" dirty="0">
                <a:solidFill>
                  <a:srgbClr val="ED1B24"/>
                </a:solidFill>
                <a:latin typeface="Avenir Black" panose="02000503020000020003" pitchFamily="2" charset="0"/>
              </a:rPr>
              <a:t>In Birmingham…</a:t>
            </a:r>
          </a:p>
          <a:p>
            <a:pPr algn="l"/>
            <a:endParaRPr lang="en-GB" sz="1800" dirty="0">
              <a:solidFill>
                <a:schemeClr val="bg2"/>
              </a:solidFill>
              <a:latin typeface="Avenir" panose="02000503020000020003" pitchFamily="2" charset="0"/>
            </a:endParaRPr>
          </a:p>
          <a:p>
            <a:pPr lvl="0" algn="l">
              <a:lnSpc>
                <a:spcPct val="115000"/>
              </a:lnSpc>
              <a:spcAft>
                <a:spcPts val="1600"/>
              </a:spcAft>
            </a:pPr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  <a:ea typeface="Raleway SemiBold"/>
                <a:cs typeface="Raleway SemiBold"/>
                <a:sym typeface="Raleway SemiBold"/>
              </a:rPr>
              <a:t>One person is killed or seriously injured everyday on Birmingham’s roads.</a:t>
            </a:r>
          </a:p>
          <a:p>
            <a:pPr lvl="0" algn="l">
              <a:lnSpc>
                <a:spcPct val="115000"/>
              </a:lnSpc>
              <a:spcAft>
                <a:spcPts val="1600"/>
              </a:spcAft>
            </a:pPr>
            <a:r>
              <a:rPr lang="en-GB" sz="1800" dirty="0">
                <a:solidFill>
                  <a:schemeClr val="bg2"/>
                </a:solidFill>
                <a:latin typeface="Avenir Black" panose="02000503020000020003" pitchFamily="2" charset="0"/>
                <a:ea typeface="Raleway SemiBold"/>
                <a:cs typeface="Raleway SemiBold"/>
                <a:sym typeface="Raleway SemiBold"/>
              </a:rPr>
              <a:t>One child is </a:t>
            </a:r>
            <a:r>
              <a:rPr lang="en-GB" sz="1800" dirty="0">
                <a:solidFill>
                  <a:srgbClr val="ED1B24"/>
                </a:solidFill>
                <a:latin typeface="Avenir Black" panose="02000503020000020003" pitchFamily="2" charset="0"/>
                <a:ea typeface="Raleway SemiBold"/>
                <a:cs typeface="Raleway SemiBold"/>
                <a:sym typeface="Raleway SemiBold"/>
              </a:rPr>
              <a:t>seriously injured</a:t>
            </a:r>
            <a:r>
              <a:rPr lang="en-GB" sz="1800" dirty="0">
                <a:solidFill>
                  <a:schemeClr val="bg2"/>
                </a:solidFill>
                <a:latin typeface="Avenir Black" panose="02000503020000020003" pitchFamily="2" charset="0"/>
                <a:ea typeface="Raleway SemiBold"/>
                <a:cs typeface="Raleway SemiBold"/>
                <a:sym typeface="Raleway SemiBold"/>
              </a:rPr>
              <a:t> </a:t>
            </a:r>
            <a:r>
              <a:rPr lang="en-GB" sz="1800" dirty="0">
                <a:solidFill>
                  <a:srgbClr val="ED1B24"/>
                </a:solidFill>
                <a:latin typeface="Avenir Black" panose="02000503020000020003" pitchFamily="2" charset="0"/>
                <a:ea typeface="Raleway SemiBold"/>
                <a:cs typeface="Raleway SemiBold"/>
                <a:sym typeface="Raleway SemiBold"/>
              </a:rPr>
              <a:t>on our roads everyday</a:t>
            </a:r>
            <a:r>
              <a:rPr lang="en-GB" sz="1800" dirty="0">
                <a:solidFill>
                  <a:schemeClr val="bg2"/>
                </a:solidFill>
                <a:latin typeface="Avenir Black" panose="02000503020000020003" pitchFamily="2" charset="0"/>
                <a:ea typeface="Raleway SemiBold"/>
                <a:cs typeface="Raleway SemiBold"/>
                <a:sym typeface="Raleway SemiBold"/>
              </a:rPr>
              <a:t> and, </a:t>
            </a:r>
          </a:p>
          <a:p>
            <a:pPr lvl="0" algn="l">
              <a:lnSpc>
                <a:spcPct val="115000"/>
              </a:lnSpc>
              <a:spcAft>
                <a:spcPts val="1600"/>
              </a:spcAft>
            </a:pPr>
            <a:r>
              <a:rPr lang="en-GB" sz="1800" dirty="0">
                <a:solidFill>
                  <a:schemeClr val="bg2"/>
                </a:solidFill>
                <a:latin typeface="Avenir Black" panose="02000503020000020003" pitchFamily="2" charset="0"/>
                <a:ea typeface="Raleway SemiBold"/>
                <a:cs typeface="Raleway SemiBold"/>
                <a:sym typeface="Raleway SemiBold"/>
              </a:rPr>
              <a:t>one child a </a:t>
            </a:r>
            <a:r>
              <a:rPr lang="en-GB" sz="1800" dirty="0">
                <a:solidFill>
                  <a:srgbClr val="ED1B24"/>
                </a:solidFill>
                <a:latin typeface="Avenir Black" panose="02000503020000020003" pitchFamily="2" charset="0"/>
                <a:ea typeface="Raleway SemiBold"/>
                <a:cs typeface="Raleway SemiBold"/>
                <a:sym typeface="Raleway SemiBold"/>
              </a:rPr>
              <a:t>week</a:t>
            </a:r>
            <a:r>
              <a:rPr lang="en-GB" sz="1800" dirty="0">
                <a:solidFill>
                  <a:schemeClr val="bg2"/>
                </a:solidFill>
                <a:latin typeface="Avenir Black" panose="02000503020000020003" pitchFamily="2" charset="0"/>
                <a:ea typeface="Raleway SemiBold"/>
                <a:cs typeface="Raleway SemiBold"/>
                <a:sym typeface="Raleway SemiBold"/>
              </a:rPr>
              <a:t> </a:t>
            </a:r>
            <a:r>
              <a:rPr lang="en-GB" sz="1800" dirty="0">
                <a:solidFill>
                  <a:srgbClr val="ED1B24"/>
                </a:solidFill>
                <a:latin typeface="Avenir Black" panose="02000503020000020003" pitchFamily="2" charset="0"/>
                <a:ea typeface="Raleway SemiBold"/>
                <a:cs typeface="Raleway SemiBold"/>
                <a:sym typeface="Raleway SemiBold"/>
              </a:rPr>
              <a:t>is killed or seriously injured</a:t>
            </a:r>
            <a:r>
              <a:rPr lang="en-GB" sz="1800" dirty="0">
                <a:solidFill>
                  <a:schemeClr val="bg2"/>
                </a:solidFill>
                <a:latin typeface="Avenir Black" panose="02000503020000020003" pitchFamily="2" charset="0"/>
                <a:ea typeface="Raleway SemiBold"/>
                <a:cs typeface="Raleway SemiBold"/>
                <a:sym typeface="Raleway SemiBold"/>
              </a:rPr>
              <a:t>.</a:t>
            </a:r>
            <a:endParaRPr lang="en" sz="1800" dirty="0">
              <a:solidFill>
                <a:srgbClr val="ED1B24"/>
              </a:solidFill>
              <a:latin typeface="Avenir" panose="02000503020000020003" pitchFamily="2" charset="0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2D6FAD-5E8C-C944-AFB3-AD3B58F4F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086" y="2672987"/>
            <a:ext cx="1320800" cy="76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4EB56CA-096B-9140-B491-0F26D07119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5045" y="3162827"/>
            <a:ext cx="863600" cy="7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E34ED49-75E4-0244-8529-981CAC05C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180" y="278969"/>
            <a:ext cx="3747964" cy="28234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11F4CE-99DC-844E-8195-DC0A75422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80223" y="722405"/>
            <a:ext cx="5143500" cy="5143500"/>
          </a:xfrm>
          <a:prstGeom prst="rect">
            <a:avLst/>
          </a:prstGeom>
        </p:spPr>
      </p:pic>
      <p:sp>
        <p:nvSpPr>
          <p:cNvPr id="7" name="Shape 93">
            <a:extLst>
              <a:ext uri="{FF2B5EF4-FFF2-40B4-BE49-F238E27FC236}">
                <a16:creationId xmlns:a16="http://schemas.microsoft.com/office/drawing/2014/main" xmlns="" id="{653B8E32-761F-2F46-8ADE-5065DCA0C938}"/>
              </a:ext>
            </a:extLst>
          </p:cNvPr>
          <p:cNvSpPr/>
          <p:nvPr/>
        </p:nvSpPr>
        <p:spPr>
          <a:xfrm rot="5400000" flipH="1">
            <a:off x="4539626" y="31353"/>
            <a:ext cx="45719" cy="8577812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8F289D3-6E4B-D64D-982B-7AF8419AF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9954" y="4560661"/>
            <a:ext cx="1091438" cy="2490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0E4B68F-CE1E-9843-B524-C6B78B532D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0661" y="4496489"/>
            <a:ext cx="996405" cy="377426"/>
          </a:xfrm>
          <a:prstGeom prst="rect">
            <a:avLst/>
          </a:prstGeom>
        </p:spPr>
      </p:pic>
      <p:sp>
        <p:nvSpPr>
          <p:cNvPr id="10" name="Shape 79">
            <a:extLst>
              <a:ext uri="{FF2B5EF4-FFF2-40B4-BE49-F238E27FC236}">
                <a16:creationId xmlns:a16="http://schemas.microsoft.com/office/drawing/2014/main" xmlns="" id="{46248B58-5F2D-F042-9CA3-8E220F77AF17}"/>
              </a:ext>
            </a:extLst>
          </p:cNvPr>
          <p:cNvSpPr txBox="1">
            <a:spLocks/>
          </p:cNvSpPr>
          <p:nvPr/>
        </p:nvSpPr>
        <p:spPr>
          <a:xfrm>
            <a:off x="273580" y="290154"/>
            <a:ext cx="4611929" cy="40529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l"/>
            <a:r>
              <a:rPr lang="en-GB" dirty="0">
                <a:solidFill>
                  <a:srgbClr val="ED1B24"/>
                </a:solidFill>
                <a:latin typeface="Avenir Black" panose="02000503020000020003" pitchFamily="2" charset="0"/>
              </a:rPr>
              <a:t>Think of </a:t>
            </a:r>
            <a:r>
              <a:rPr lang="en-GB" dirty="0" smtClean="0">
                <a:solidFill>
                  <a:srgbClr val="ED1B24"/>
                </a:solidFill>
                <a:latin typeface="Avenir Black" panose="02000503020000020003" pitchFamily="2" charset="0"/>
              </a:rPr>
              <a:t>it </a:t>
            </a:r>
            <a:r>
              <a:rPr lang="en-GB" dirty="0">
                <a:solidFill>
                  <a:srgbClr val="ED1B24"/>
                </a:solidFill>
                <a:latin typeface="Avenir Black" panose="02000503020000020003" pitchFamily="2" charset="0"/>
              </a:rPr>
              <a:t>another way…</a:t>
            </a:r>
          </a:p>
          <a:p>
            <a:pPr algn="l"/>
            <a:endParaRPr lang="en-GB" sz="1800" dirty="0">
              <a:solidFill>
                <a:schemeClr val="bg2"/>
              </a:solidFill>
              <a:latin typeface="Avenir" panose="02000503020000020003" pitchFamily="2" charset="0"/>
            </a:endParaRPr>
          </a:p>
          <a:p>
            <a:pPr lvl="0" algn="l">
              <a:lnSpc>
                <a:spcPct val="115000"/>
              </a:lnSpc>
              <a:spcAft>
                <a:spcPts val="1600"/>
              </a:spcAft>
            </a:pPr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  <a:ea typeface="Raleway SemiBold"/>
                <a:cs typeface="Raleway SemiBold"/>
                <a:sym typeface="Raleway SemiBold"/>
              </a:rPr>
              <a:t>Every summer holiday children all over Birmingham look forward to playing with their friends and having a few weeks </a:t>
            </a:r>
            <a:r>
              <a:rPr lang="en-GB" sz="1800" dirty="0" smtClean="0">
                <a:solidFill>
                  <a:schemeClr val="bg2"/>
                </a:solidFill>
                <a:latin typeface="Avenir" panose="02000503020000020003" pitchFamily="2" charset="0"/>
                <a:ea typeface="Raleway SemiBold"/>
                <a:cs typeface="Raleway SemiBold"/>
                <a:sym typeface="Raleway SemiBold"/>
              </a:rPr>
              <a:t>off </a:t>
            </a:r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  <a:ea typeface="Raleway SemiBold"/>
                <a:cs typeface="Raleway SemiBold"/>
                <a:sym typeface="Raleway SemiBold"/>
              </a:rPr>
              <a:t>school.</a:t>
            </a:r>
          </a:p>
          <a:p>
            <a:pPr algn="l">
              <a:lnSpc>
                <a:spcPct val="115000"/>
              </a:lnSpc>
              <a:spcAft>
                <a:spcPts val="1600"/>
              </a:spcAft>
            </a:pPr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  <a:ea typeface="Raleway SemiBold"/>
                <a:cs typeface="Raleway SemiBold"/>
                <a:sym typeface="Raleway SemiBold"/>
              </a:rPr>
              <a:t>This year, </a:t>
            </a:r>
            <a:r>
              <a:rPr lang="en-GB" sz="1800" dirty="0">
                <a:solidFill>
                  <a:srgbClr val="ED1B24"/>
                </a:solidFill>
                <a:latin typeface="Avenir Black" panose="02000503020000020003" pitchFamily="2" charset="0"/>
                <a:ea typeface="Raleway SemiBold"/>
                <a:cs typeface="Raleway SemiBold"/>
                <a:sym typeface="Raleway SemiBold"/>
              </a:rPr>
              <a:t>six of those children won’t be joining their classmates in September</a:t>
            </a:r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  <a:ea typeface="Raleway SemiBold"/>
                <a:cs typeface="Raleway SemiBold"/>
                <a:sym typeface="Raleway SemiBold"/>
              </a:rPr>
              <a:t>.</a:t>
            </a:r>
          </a:p>
          <a:p>
            <a:pPr lvl="0" algn="l">
              <a:lnSpc>
                <a:spcPct val="115000"/>
              </a:lnSpc>
              <a:spcAft>
                <a:spcPts val="1600"/>
              </a:spcAft>
            </a:pPr>
            <a:endParaRPr lang="en-GB" sz="1800" dirty="0">
              <a:solidFill>
                <a:schemeClr val="bg2"/>
              </a:solidFill>
              <a:latin typeface="Avenir Black" panose="02000503020000020003" pitchFamily="2" charset="0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8127775-516E-4446-9DDF-9B2F8ED8AC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3344" y="1198057"/>
            <a:ext cx="1621725" cy="3101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CF1824D-85C8-104B-8DCD-A79C08B437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9717" y="1573078"/>
            <a:ext cx="1733839" cy="2725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EB34E3-83F6-D241-97CF-AA0AD7B45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110" y="263471"/>
            <a:ext cx="5844936" cy="3890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895F357-1A48-5646-AED7-74FF81C85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80223" y="722405"/>
            <a:ext cx="5143500" cy="5143500"/>
          </a:xfrm>
          <a:prstGeom prst="rect">
            <a:avLst/>
          </a:prstGeom>
        </p:spPr>
      </p:pic>
      <p:sp>
        <p:nvSpPr>
          <p:cNvPr id="6" name="Shape 93">
            <a:extLst>
              <a:ext uri="{FF2B5EF4-FFF2-40B4-BE49-F238E27FC236}">
                <a16:creationId xmlns:a16="http://schemas.microsoft.com/office/drawing/2014/main" xmlns="" id="{66074B93-9F2A-3646-899A-8097C05A93BE}"/>
              </a:ext>
            </a:extLst>
          </p:cNvPr>
          <p:cNvSpPr/>
          <p:nvPr/>
        </p:nvSpPr>
        <p:spPr>
          <a:xfrm rot="5400000" flipH="1">
            <a:off x="4539626" y="31353"/>
            <a:ext cx="45719" cy="8577812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6232220-C6F6-454A-A3F3-7B6F6D348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9954" y="4560661"/>
            <a:ext cx="1091438" cy="2490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D9CE0CA-BE2E-3D43-B9FF-B8995D7DB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0661" y="4496489"/>
            <a:ext cx="996405" cy="377426"/>
          </a:xfrm>
          <a:prstGeom prst="rect">
            <a:avLst/>
          </a:prstGeom>
        </p:spPr>
      </p:pic>
      <p:sp>
        <p:nvSpPr>
          <p:cNvPr id="9" name="Shape 79">
            <a:extLst>
              <a:ext uri="{FF2B5EF4-FFF2-40B4-BE49-F238E27FC236}">
                <a16:creationId xmlns:a16="http://schemas.microsoft.com/office/drawing/2014/main" xmlns="" id="{FFAF7714-9C66-474E-8F2F-414C47EBA4A9}"/>
              </a:ext>
            </a:extLst>
          </p:cNvPr>
          <p:cNvSpPr txBox="1">
            <a:spLocks/>
          </p:cNvSpPr>
          <p:nvPr/>
        </p:nvSpPr>
        <p:spPr>
          <a:xfrm>
            <a:off x="273580" y="290154"/>
            <a:ext cx="3619151" cy="367224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l"/>
            <a:r>
              <a:rPr lang="en-GB" dirty="0">
                <a:solidFill>
                  <a:srgbClr val="ED1B24"/>
                </a:solidFill>
                <a:latin typeface="Avenir Black" panose="02000503020000020003" pitchFamily="2" charset="0"/>
              </a:rPr>
              <a:t>Why DOESN’T this make the headlines?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4966B35-9AA8-504B-9044-DFCB8C0CA3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8092" y="826768"/>
            <a:ext cx="2424639" cy="139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0B45F1-7A23-B440-B0C0-077C8FA3B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0223" y="722405"/>
            <a:ext cx="5143500" cy="5143500"/>
          </a:xfrm>
          <a:prstGeom prst="rect">
            <a:avLst/>
          </a:prstGeom>
        </p:spPr>
      </p:pic>
      <p:sp>
        <p:nvSpPr>
          <p:cNvPr id="4" name="Shape 93">
            <a:extLst>
              <a:ext uri="{FF2B5EF4-FFF2-40B4-BE49-F238E27FC236}">
                <a16:creationId xmlns:a16="http://schemas.microsoft.com/office/drawing/2014/main" xmlns="" id="{CD354513-974D-D541-AC0F-C9DA7BA8C574}"/>
              </a:ext>
            </a:extLst>
          </p:cNvPr>
          <p:cNvSpPr/>
          <p:nvPr/>
        </p:nvSpPr>
        <p:spPr>
          <a:xfrm rot="5400000" flipH="1">
            <a:off x="4539626" y="31353"/>
            <a:ext cx="45719" cy="8577812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D689471-19BF-8046-B5A8-1B3D82224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954" y="4560661"/>
            <a:ext cx="1091438" cy="2490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8745493-81BA-0043-88F2-778C5597B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661" y="4496489"/>
            <a:ext cx="996405" cy="377426"/>
          </a:xfrm>
          <a:prstGeom prst="rect">
            <a:avLst/>
          </a:prstGeom>
        </p:spPr>
      </p:pic>
      <p:sp>
        <p:nvSpPr>
          <p:cNvPr id="7" name="Shape 79">
            <a:extLst>
              <a:ext uri="{FF2B5EF4-FFF2-40B4-BE49-F238E27FC236}">
                <a16:creationId xmlns:a16="http://schemas.microsoft.com/office/drawing/2014/main" xmlns="" id="{3CE6BBC1-452F-8348-B9F4-80BB7CC747C8}"/>
              </a:ext>
            </a:extLst>
          </p:cNvPr>
          <p:cNvSpPr txBox="1">
            <a:spLocks/>
          </p:cNvSpPr>
          <p:nvPr/>
        </p:nvSpPr>
        <p:spPr>
          <a:xfrm>
            <a:off x="273580" y="290154"/>
            <a:ext cx="4690306" cy="367224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l"/>
            <a:r>
              <a:rPr lang="en-GB" dirty="0">
                <a:solidFill>
                  <a:srgbClr val="ED1B24"/>
                </a:solidFill>
                <a:latin typeface="Avenir Black" panose="02000503020000020003" pitchFamily="2" charset="0"/>
              </a:rPr>
              <a:t>Is it because we have ACCEPTED injury and death on the road as a cost of modern living?</a:t>
            </a:r>
          </a:p>
          <a:p>
            <a:pPr algn="l"/>
            <a:endParaRPr lang="en-GB" sz="1800" dirty="0">
              <a:solidFill>
                <a:srgbClr val="ED1B24"/>
              </a:solidFill>
              <a:latin typeface="Avenir Black" panose="02000503020000020003" pitchFamily="2" charset="0"/>
            </a:endParaRPr>
          </a:p>
          <a:p>
            <a:pPr algn="l"/>
            <a:r>
              <a:rPr lang="en-GB" dirty="0">
                <a:solidFill>
                  <a:srgbClr val="ED1B24"/>
                </a:solidFill>
                <a:latin typeface="Avenir Black" panose="02000503020000020003" pitchFamily="2" charset="0"/>
              </a:rPr>
              <a:t>Is that OK?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180A405-8B5A-1C49-B3BB-B0B17DE9D5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1393" y="1189715"/>
            <a:ext cx="3639999" cy="21892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1B24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 idx="4294967295"/>
          </p:nvPr>
        </p:nvSpPr>
        <p:spPr>
          <a:xfrm>
            <a:off x="1647875" y="4075425"/>
            <a:ext cx="7922700" cy="3067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 b="0"/>
          </a:p>
          <a:p>
            <a:pPr lvl="0" rtl="0">
              <a:spcBef>
                <a:spcPts val="0"/>
              </a:spcBef>
              <a:spcAft>
                <a:spcPts val="800"/>
              </a:spcAft>
              <a:buNone/>
            </a:pPr>
            <a:endParaRPr sz="1800" b="0"/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 b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879914F-C23A-F343-A6A1-EBDB3F7DC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954" y="4560661"/>
            <a:ext cx="1091438" cy="249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3726A9C-9E88-4346-A775-9A8FBD1AC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661" y="4496489"/>
            <a:ext cx="996405" cy="377426"/>
          </a:xfrm>
          <a:prstGeom prst="rect">
            <a:avLst/>
          </a:prstGeom>
        </p:spPr>
      </p:pic>
      <p:sp>
        <p:nvSpPr>
          <p:cNvPr id="6" name="Shape 79">
            <a:extLst>
              <a:ext uri="{FF2B5EF4-FFF2-40B4-BE49-F238E27FC236}">
                <a16:creationId xmlns:a16="http://schemas.microsoft.com/office/drawing/2014/main" xmlns="" id="{01146CAA-FA36-9C47-A155-5CDC0B75BC53}"/>
              </a:ext>
            </a:extLst>
          </p:cNvPr>
          <p:cNvSpPr txBox="1">
            <a:spLocks/>
          </p:cNvSpPr>
          <p:nvPr/>
        </p:nvSpPr>
        <p:spPr>
          <a:xfrm>
            <a:off x="273582" y="290154"/>
            <a:ext cx="4829642" cy="36635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l"/>
            <a:r>
              <a:rPr lang="en-GB" dirty="0">
                <a:solidFill>
                  <a:schemeClr val="bg1"/>
                </a:solidFill>
                <a:latin typeface="Avenir Black" panose="02000503020000020003" pitchFamily="2" charset="0"/>
              </a:rPr>
              <a:t>The good news is – we can change this</a:t>
            </a:r>
            <a:endParaRPr lang="en" sz="1800" dirty="0">
              <a:solidFill>
                <a:schemeClr val="bg1"/>
              </a:solidFill>
              <a:latin typeface="Avenir" panose="02000503020000020003" pitchFamily="2" charset="0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" name="Shape 93">
            <a:extLst>
              <a:ext uri="{FF2B5EF4-FFF2-40B4-BE49-F238E27FC236}">
                <a16:creationId xmlns:a16="http://schemas.microsoft.com/office/drawing/2014/main" xmlns="" id="{0E751BC9-9C12-F040-8C29-2ACF4433C192}"/>
              </a:ext>
            </a:extLst>
          </p:cNvPr>
          <p:cNvSpPr/>
          <p:nvPr/>
        </p:nvSpPr>
        <p:spPr>
          <a:xfrm rot="5400000" flipH="1">
            <a:off x="4539626" y="31353"/>
            <a:ext cx="45719" cy="85778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983C6BC-8218-7443-8ECD-A85748C77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9647" y="603399"/>
            <a:ext cx="3128076" cy="36866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8F92FC-C9C0-9248-A391-74CC7DDC46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98029">
            <a:off x="834812" y="1746730"/>
            <a:ext cx="4319293" cy="2976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842F08-3422-2B40-8CB0-A874800A6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759" y="-1315401"/>
            <a:ext cx="5143500" cy="5143500"/>
          </a:xfrm>
          <a:prstGeom prst="rect">
            <a:avLst/>
          </a:prstGeom>
        </p:spPr>
      </p:pic>
      <p:sp>
        <p:nvSpPr>
          <p:cNvPr id="4" name="Shape 93">
            <a:extLst>
              <a:ext uri="{FF2B5EF4-FFF2-40B4-BE49-F238E27FC236}">
                <a16:creationId xmlns:a16="http://schemas.microsoft.com/office/drawing/2014/main" xmlns="" id="{911E46D6-6841-BE44-A1E2-444C53DAC3F9}"/>
              </a:ext>
            </a:extLst>
          </p:cNvPr>
          <p:cNvSpPr/>
          <p:nvPr/>
        </p:nvSpPr>
        <p:spPr>
          <a:xfrm rot="5400000" flipH="1">
            <a:off x="4539626" y="31353"/>
            <a:ext cx="45719" cy="8577812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" name="Shape 79">
            <a:extLst>
              <a:ext uri="{FF2B5EF4-FFF2-40B4-BE49-F238E27FC236}">
                <a16:creationId xmlns:a16="http://schemas.microsoft.com/office/drawing/2014/main" xmlns="" id="{352C1732-08D0-5B4C-A4FD-04681C9D3A17}"/>
              </a:ext>
            </a:extLst>
          </p:cNvPr>
          <p:cNvSpPr txBox="1">
            <a:spLocks/>
          </p:cNvSpPr>
          <p:nvPr/>
        </p:nvSpPr>
        <p:spPr>
          <a:xfrm>
            <a:off x="273580" y="290154"/>
            <a:ext cx="6405893" cy="40529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l"/>
            <a:r>
              <a:rPr lang="en-GB" dirty="0">
                <a:solidFill>
                  <a:srgbClr val="ED1B24"/>
                </a:solidFill>
                <a:latin typeface="Avenir Black" panose="02000503020000020003" pitchFamily="2" charset="0"/>
              </a:rPr>
              <a:t>How can we change it?</a:t>
            </a:r>
          </a:p>
          <a:p>
            <a:pPr algn="l"/>
            <a:endParaRPr lang="en-GB" sz="1800" dirty="0">
              <a:solidFill>
                <a:schemeClr val="bg2"/>
              </a:solidFill>
              <a:latin typeface="Avenir" panose="02000503020000020003" pitchFamily="2" charset="0"/>
            </a:endParaRPr>
          </a:p>
          <a:p>
            <a:pPr marL="457200" indent="-342900" algn="l">
              <a:buClr>
                <a:srgbClr val="ED1B24"/>
              </a:buClr>
              <a:buChar char="●"/>
            </a:pPr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  <a:ea typeface="Raleway SemiBold"/>
                <a:cs typeface="Raleway SemiBold"/>
                <a:sym typeface="Raleway SemiBold"/>
              </a:rPr>
              <a:t>By recognising that; as drivers </a:t>
            </a:r>
            <a:r>
              <a:rPr lang="en-GB" sz="1800" dirty="0">
                <a:solidFill>
                  <a:srgbClr val="ED1B24"/>
                </a:solidFill>
                <a:latin typeface="Avenir Black" panose="02000503020000020003" pitchFamily="2" charset="0"/>
                <a:ea typeface="Raleway SemiBold"/>
                <a:cs typeface="Raleway SemiBold"/>
                <a:sym typeface="Raleway SemiBold"/>
              </a:rPr>
              <a:t>we make mistakes</a:t>
            </a:r>
            <a:r>
              <a:rPr lang="en-GB" sz="1800" dirty="0">
                <a:solidFill>
                  <a:schemeClr val="bg2"/>
                </a:solidFill>
                <a:latin typeface="Avenir Black" panose="02000503020000020003" pitchFamily="2" charset="0"/>
                <a:ea typeface="Raleway SemiBold"/>
                <a:cs typeface="Raleway SemiBold"/>
                <a:sym typeface="Raleway SemiBold"/>
              </a:rPr>
              <a:t> </a:t>
            </a:r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  <a:ea typeface="Raleway SemiBold"/>
                <a:cs typeface="Raleway SemiBold"/>
                <a:sym typeface="Raleway SemiBold"/>
              </a:rPr>
              <a:t>– every time we get in the car.</a:t>
            </a:r>
            <a:endParaRPr lang="en" sz="1800" dirty="0">
              <a:solidFill>
                <a:schemeClr val="bg2"/>
              </a:solidFill>
              <a:latin typeface="Avenir" panose="02000503020000020003" pitchFamily="2" charset="0"/>
            </a:endParaRPr>
          </a:p>
          <a:p>
            <a:pPr marL="114300" algn="l">
              <a:buClr>
                <a:srgbClr val="ED1B24"/>
              </a:buClr>
            </a:pPr>
            <a:endParaRPr lang="en-GB" sz="1800" dirty="0">
              <a:solidFill>
                <a:schemeClr val="bg2"/>
              </a:solidFill>
            </a:endParaRPr>
          </a:p>
          <a:p>
            <a:pPr marL="457200" indent="-342900" algn="l">
              <a:buClr>
                <a:srgbClr val="ED1B24"/>
              </a:buClr>
              <a:buChar char="●"/>
            </a:pPr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</a:rPr>
              <a:t>By </a:t>
            </a:r>
            <a:r>
              <a:rPr lang="en-GB" sz="1800" dirty="0">
                <a:solidFill>
                  <a:srgbClr val="ED1B24"/>
                </a:solidFill>
                <a:latin typeface="Avenir Black" panose="02000503020000020003" pitchFamily="2" charset="0"/>
              </a:rPr>
              <a:t>slowing down! </a:t>
            </a:r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</a:rPr>
              <a:t>At lower speeds we have more time to deal with the consequences of those mistakes and the mistakes made by other road users.</a:t>
            </a:r>
          </a:p>
          <a:p>
            <a:pPr marL="457200" indent="-342900" algn="l">
              <a:buClr>
                <a:srgbClr val="ED1B24"/>
              </a:buClr>
              <a:buChar char="●"/>
            </a:pPr>
            <a:endParaRPr lang="en-GB" sz="1800" dirty="0">
              <a:solidFill>
                <a:schemeClr val="bg2"/>
              </a:solidFill>
              <a:latin typeface="Avenir" panose="02000503020000020003" pitchFamily="2" charset="0"/>
              <a:ea typeface="Raleway SemiBold"/>
              <a:cs typeface="Raleway SemiBold"/>
              <a:sym typeface="Raleway SemiBold"/>
            </a:endParaRPr>
          </a:p>
          <a:p>
            <a:pPr marL="457200" indent="-342900" algn="l">
              <a:buClr>
                <a:srgbClr val="ED1B24"/>
              </a:buClr>
              <a:buChar char="●"/>
            </a:pPr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</a:rPr>
              <a:t>By recognising that a </a:t>
            </a:r>
            <a:r>
              <a:rPr lang="en-GB" sz="1800" dirty="0">
                <a:solidFill>
                  <a:srgbClr val="ED1B24"/>
                </a:solidFill>
                <a:latin typeface="Avenir Black" panose="02000503020000020003" pitchFamily="2" charset="0"/>
              </a:rPr>
              <a:t>small change </a:t>
            </a:r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</a:rPr>
              <a:t>made by many people </a:t>
            </a:r>
            <a:r>
              <a:rPr lang="en-GB" sz="1800" dirty="0">
                <a:solidFill>
                  <a:srgbClr val="ED1B24"/>
                </a:solidFill>
                <a:latin typeface="Avenir Black" panose="02000503020000020003" pitchFamily="2" charset="0"/>
              </a:rPr>
              <a:t>creates a much greater impact </a:t>
            </a:r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</a:rPr>
              <a:t>than a big change made by a few extreme ‘problem drivers’.</a:t>
            </a:r>
            <a:endParaRPr lang="en" sz="1800" dirty="0">
              <a:solidFill>
                <a:schemeClr val="bg2"/>
              </a:solidFill>
              <a:latin typeface="Avenir" panose="02000503020000020003" pitchFamily="2" charset="0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FF2DA52-E229-5B49-913B-84BD13E50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954" y="4560661"/>
            <a:ext cx="1091438" cy="2490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F982B91-3E5A-DC4B-9A79-22A1ECA716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661" y="4496489"/>
            <a:ext cx="996405" cy="377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06830FE-2703-2B4F-874D-10791F8E2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3578" y="3056709"/>
            <a:ext cx="2576976" cy="1238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5AA32EF-83ED-4846-A3E8-6EFEE85FA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CADF03-5B01-D347-9872-A3E5E027D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571" y="367792"/>
            <a:ext cx="2432491" cy="3564128"/>
          </a:xfrm>
          <a:prstGeom prst="rect">
            <a:avLst/>
          </a:prstGeom>
        </p:spPr>
      </p:pic>
      <p:sp>
        <p:nvSpPr>
          <p:cNvPr id="5" name="Shape 93">
            <a:extLst>
              <a:ext uri="{FF2B5EF4-FFF2-40B4-BE49-F238E27FC236}">
                <a16:creationId xmlns:a16="http://schemas.microsoft.com/office/drawing/2014/main" xmlns="" id="{EEAF6340-2255-2440-B66D-4F184F949500}"/>
              </a:ext>
            </a:extLst>
          </p:cNvPr>
          <p:cNvSpPr/>
          <p:nvPr/>
        </p:nvSpPr>
        <p:spPr>
          <a:xfrm rot="5400000" flipH="1">
            <a:off x="4539626" y="31353"/>
            <a:ext cx="45719" cy="8577812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13F0A03-C04A-784A-8F9E-48CBB2F69C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9954" y="4560661"/>
            <a:ext cx="1091438" cy="2490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2EC868-E6BE-0D4B-BFF0-CD17D3A02A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0661" y="4496489"/>
            <a:ext cx="996405" cy="377426"/>
          </a:xfrm>
          <a:prstGeom prst="rect">
            <a:avLst/>
          </a:prstGeom>
        </p:spPr>
      </p:pic>
      <p:sp>
        <p:nvSpPr>
          <p:cNvPr id="8" name="Shape 79">
            <a:extLst>
              <a:ext uri="{FF2B5EF4-FFF2-40B4-BE49-F238E27FC236}">
                <a16:creationId xmlns:a16="http://schemas.microsoft.com/office/drawing/2014/main" xmlns="" id="{064E21C8-61F6-F647-9483-C63A0306F8AA}"/>
              </a:ext>
            </a:extLst>
          </p:cNvPr>
          <p:cNvSpPr txBox="1">
            <a:spLocks/>
          </p:cNvSpPr>
          <p:nvPr/>
        </p:nvSpPr>
        <p:spPr>
          <a:xfrm>
            <a:off x="273580" y="290154"/>
            <a:ext cx="5501187" cy="40529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l"/>
            <a:r>
              <a:rPr lang="en-GB" dirty="0">
                <a:solidFill>
                  <a:srgbClr val="ED1B24"/>
                </a:solidFill>
                <a:latin typeface="Avenir Black" panose="02000503020000020003" pitchFamily="2" charset="0"/>
              </a:rPr>
              <a:t>20mph won’t stop people being injured on our roads…</a:t>
            </a:r>
          </a:p>
          <a:p>
            <a:pPr algn="l"/>
            <a:endParaRPr lang="en-GB" sz="1800" dirty="0">
              <a:solidFill>
                <a:schemeClr val="bg2"/>
              </a:solidFill>
              <a:latin typeface="Avenir" panose="02000503020000020003" pitchFamily="2" charset="0"/>
            </a:endParaRPr>
          </a:p>
          <a:p>
            <a:pPr lvl="0" algn="l">
              <a:lnSpc>
                <a:spcPct val="115000"/>
              </a:lnSpc>
              <a:spcAft>
                <a:spcPts val="1600"/>
              </a:spcAft>
            </a:pPr>
            <a:r>
              <a:rPr lang="en-GB" sz="1800" dirty="0">
                <a:solidFill>
                  <a:schemeClr val="bg2"/>
                </a:solidFill>
                <a:latin typeface="Avenir Black" panose="02000503020000020003" pitchFamily="2" charset="0"/>
                <a:ea typeface="Raleway SemiBold"/>
                <a:cs typeface="Raleway SemiBold"/>
                <a:sym typeface="Raleway SemiBold"/>
              </a:rPr>
              <a:t>BUT</a:t>
            </a:r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  <a:ea typeface="Raleway SemiBold"/>
                <a:cs typeface="Raleway SemiBold"/>
                <a:sym typeface="Raleway SemiBold"/>
              </a:rPr>
              <a:t> it will reduce the numbers of collisions.</a:t>
            </a:r>
          </a:p>
          <a:p>
            <a:pPr lvl="0" algn="l">
              <a:lnSpc>
                <a:spcPct val="115000"/>
              </a:lnSpc>
              <a:spcAft>
                <a:spcPts val="1600"/>
              </a:spcAft>
            </a:pPr>
            <a:r>
              <a:rPr lang="en-GB" sz="1800" dirty="0">
                <a:solidFill>
                  <a:schemeClr val="bg2"/>
                </a:solidFill>
                <a:latin typeface="Avenir Black" panose="02000503020000020003" pitchFamily="2" charset="0"/>
                <a:ea typeface="Raleway SemiBold"/>
                <a:cs typeface="Raleway SemiBold"/>
                <a:sym typeface="Raleway SemiBold"/>
              </a:rPr>
              <a:t>AND</a:t>
            </a:r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  <a:ea typeface="Raleway SemiBold"/>
                <a:cs typeface="Raleway SemiBold"/>
                <a:sym typeface="Raleway SemiBold"/>
              </a:rPr>
              <a:t> when somebody is hit by a vehicle driving at 20mph or below, they stand a far greater chance of getting up and walking away.</a:t>
            </a:r>
            <a:endParaRPr lang="en-GB" sz="1800" dirty="0">
              <a:solidFill>
                <a:schemeClr val="bg2"/>
              </a:solidFill>
              <a:latin typeface="Avenir Black" panose="02000503020000020003" pitchFamily="2" charset="0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subTitle" idx="1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Birmingham City Council</a:t>
            </a:r>
          </a:p>
        </p:txBody>
      </p:sp>
      <p:sp>
        <p:nvSpPr>
          <p:cNvPr id="6" name="Shape 79">
            <a:extLst>
              <a:ext uri="{FF2B5EF4-FFF2-40B4-BE49-F238E27FC236}">
                <a16:creationId xmlns:a16="http://schemas.microsoft.com/office/drawing/2014/main" xmlns="" id="{20C09216-9741-9C45-AE60-D3269D9970C9}"/>
              </a:ext>
            </a:extLst>
          </p:cNvPr>
          <p:cNvSpPr txBox="1">
            <a:spLocks/>
          </p:cNvSpPr>
          <p:nvPr/>
        </p:nvSpPr>
        <p:spPr>
          <a:xfrm>
            <a:off x="273579" y="290154"/>
            <a:ext cx="2896341" cy="451959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GB" sz="3600" dirty="0" err="1">
                <a:solidFill>
                  <a:srgbClr val="ED1B24"/>
                </a:solidFill>
                <a:latin typeface="Avenir Black" panose="02000503020000020003" pitchFamily="2" charset="0"/>
              </a:rPr>
              <a:t>Jago’s</a:t>
            </a:r>
            <a:r>
              <a:rPr lang="en-GB" sz="3600" dirty="0">
                <a:solidFill>
                  <a:srgbClr val="ED1B24"/>
                </a:solidFill>
                <a:latin typeface="Avenir Black" panose="02000503020000020003" pitchFamily="2" charset="0"/>
              </a:rPr>
              <a:t> story</a:t>
            </a:r>
          </a:p>
          <a:p>
            <a:endParaRPr lang="en-GB" sz="1800" dirty="0">
              <a:solidFill>
                <a:schemeClr val="bg2"/>
              </a:solidFill>
              <a:latin typeface="Avenir" panose="02000503020000020003" pitchFamily="2" charset="0"/>
            </a:endParaRPr>
          </a:p>
          <a:p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</a:rPr>
              <a:t>We’d like to show you a short video.</a:t>
            </a:r>
          </a:p>
          <a:p>
            <a:endParaRPr lang="en-GB" sz="1800" dirty="0">
              <a:solidFill>
                <a:schemeClr val="bg2"/>
              </a:solidFill>
              <a:latin typeface="Avenir" panose="02000503020000020003" pitchFamily="2" charset="0"/>
            </a:endParaRPr>
          </a:p>
          <a:p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</a:rPr>
              <a:t>When watching this, try to think about how many people would have been involved in this true story.</a:t>
            </a:r>
          </a:p>
          <a:p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</a:rPr>
              <a:t> </a:t>
            </a:r>
          </a:p>
          <a:p>
            <a:r>
              <a:rPr lang="en" sz="1200" dirty="0">
                <a:solidFill>
                  <a:schemeClr val="bg2"/>
                </a:solidFill>
                <a:latin typeface="Avenir" panose="02000503020000020003" pitchFamily="2" charset="0"/>
              </a:rPr>
              <a:t>(</a:t>
            </a:r>
            <a:r>
              <a:rPr lang="en-GB" sz="1200" dirty="0">
                <a:solidFill>
                  <a:schemeClr val="bg2"/>
                </a:solidFill>
                <a:latin typeface="Avenir" panose="02000503020000020003" pitchFamily="2" charset="0"/>
              </a:rPr>
              <a:t>P</a:t>
            </a:r>
            <a:r>
              <a:rPr lang="en" sz="1200" dirty="0">
                <a:solidFill>
                  <a:schemeClr val="bg2"/>
                </a:solidFill>
                <a:latin typeface="Avenir" panose="02000503020000020003" pitchFamily="2" charset="0"/>
              </a:rPr>
              <a:t>lay video by </a:t>
            </a:r>
            <a:r>
              <a:rPr lang="en-GB" sz="1200" dirty="0">
                <a:solidFill>
                  <a:schemeClr val="bg2"/>
                </a:solidFill>
                <a:latin typeface="Avenir" panose="02000503020000020003" pitchFamily="2" charset="0"/>
              </a:rPr>
              <a:t>clicking the play button</a:t>
            </a:r>
            <a:r>
              <a:rPr lang="en" sz="1200" dirty="0">
                <a:solidFill>
                  <a:schemeClr val="bg2"/>
                </a:solidFill>
                <a:latin typeface="Avenir" panose="02000503020000020003" pitchFamily="2" charset="0"/>
              </a:rPr>
              <a:t> </a:t>
            </a:r>
            <a:r>
              <a:rPr lang="en-GB" sz="1200" dirty="0">
                <a:solidFill>
                  <a:schemeClr val="bg2"/>
                </a:solidFill>
                <a:latin typeface="Avenir" panose="02000503020000020003" pitchFamily="2" charset="0"/>
              </a:rPr>
              <a:t>on the picture).</a:t>
            </a:r>
            <a:endParaRPr lang="en-GB" sz="1200" dirty="0">
              <a:solidFill>
                <a:schemeClr val="bg2"/>
              </a:solidFill>
            </a:endParaRPr>
          </a:p>
        </p:txBody>
      </p:sp>
      <p:sp>
        <p:nvSpPr>
          <p:cNvPr id="7" name="Shape 93">
            <a:extLst>
              <a:ext uri="{FF2B5EF4-FFF2-40B4-BE49-F238E27FC236}">
                <a16:creationId xmlns:a16="http://schemas.microsoft.com/office/drawing/2014/main" xmlns="" id="{57CAA747-70D6-6341-BDF2-446A0375CCED}"/>
              </a:ext>
            </a:extLst>
          </p:cNvPr>
          <p:cNvSpPr/>
          <p:nvPr/>
        </p:nvSpPr>
        <p:spPr>
          <a:xfrm rot="5400000" flipH="1">
            <a:off x="4539626" y="31353"/>
            <a:ext cx="45719" cy="8577812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719AD81-F626-AD4B-8C24-DA1C500BB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954" y="4560661"/>
            <a:ext cx="1091438" cy="2490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35A0F46-4250-6B4E-844D-F18C13F22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661" y="4496489"/>
            <a:ext cx="996405" cy="377426"/>
          </a:xfrm>
          <a:prstGeom prst="rect">
            <a:avLst/>
          </a:prstGeom>
        </p:spPr>
      </p:pic>
      <p:pic>
        <p:nvPicPr>
          <p:cNvPr id="3" name="Picture 2">
            <a:hlinkClick r:id="rId5"/>
            <a:extLst>
              <a:ext uri="{FF2B5EF4-FFF2-40B4-BE49-F238E27FC236}">
                <a16:creationId xmlns:a16="http://schemas.microsoft.com/office/drawing/2014/main" xmlns="" id="{4BA39047-E951-6448-93A0-5278ADB005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4709" y="565688"/>
            <a:ext cx="5060200" cy="2818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B7053E7-04BD-F34F-8F9C-F75D78F61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0223" y="722405"/>
            <a:ext cx="5143500" cy="5143500"/>
          </a:xfrm>
          <a:prstGeom prst="rect">
            <a:avLst/>
          </a:prstGeom>
        </p:spPr>
      </p:pic>
      <p:sp>
        <p:nvSpPr>
          <p:cNvPr id="8" name="Shape 79">
            <a:extLst>
              <a:ext uri="{FF2B5EF4-FFF2-40B4-BE49-F238E27FC236}">
                <a16:creationId xmlns:a16="http://schemas.microsoft.com/office/drawing/2014/main" xmlns="" id="{B574A475-D26B-4148-A870-A0C6A4BDD1A7}"/>
              </a:ext>
            </a:extLst>
          </p:cNvPr>
          <p:cNvSpPr txBox="1">
            <a:spLocks/>
          </p:cNvSpPr>
          <p:nvPr/>
        </p:nvSpPr>
        <p:spPr>
          <a:xfrm>
            <a:off x="273579" y="290154"/>
            <a:ext cx="3777213" cy="451959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GB" sz="3600" dirty="0">
                <a:solidFill>
                  <a:srgbClr val="ED1B24"/>
                </a:solidFill>
                <a:latin typeface="Avenir Black" panose="02000503020000020003" pitchFamily="2" charset="0"/>
              </a:rPr>
              <a:t>The ripple effect of a crash </a:t>
            </a:r>
          </a:p>
          <a:p>
            <a:endParaRPr lang="en-GB" sz="1800" dirty="0">
              <a:solidFill>
                <a:schemeClr val="bg2"/>
              </a:solidFill>
              <a:latin typeface="Avenir" panose="02000503020000020003" pitchFamily="2" charset="0"/>
            </a:endParaRPr>
          </a:p>
          <a:p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</a:rPr>
              <a:t>How many people do you think were affected in </a:t>
            </a:r>
            <a:r>
              <a:rPr lang="en-GB" sz="1800" dirty="0" err="1">
                <a:solidFill>
                  <a:schemeClr val="bg2"/>
                </a:solidFill>
                <a:latin typeface="Avenir" panose="02000503020000020003" pitchFamily="2" charset="0"/>
              </a:rPr>
              <a:t>Jago’s</a:t>
            </a:r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</a:rPr>
              <a:t> story?</a:t>
            </a:r>
          </a:p>
          <a:p>
            <a:endParaRPr lang="en-GB" sz="1800" dirty="0">
              <a:solidFill>
                <a:schemeClr val="bg2"/>
              </a:solidFill>
              <a:latin typeface="Avenir" panose="02000503020000020003" pitchFamily="2" charset="0"/>
            </a:endParaRPr>
          </a:p>
          <a:p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</a:rPr>
              <a:t>Were you surprised at the cost of a fatality? </a:t>
            </a:r>
            <a:endParaRPr lang="en-GB" sz="1200" dirty="0">
              <a:solidFill>
                <a:schemeClr val="bg2"/>
              </a:solidFill>
            </a:endParaRPr>
          </a:p>
        </p:txBody>
      </p:sp>
      <p:sp>
        <p:nvSpPr>
          <p:cNvPr id="12" name="Shape 93">
            <a:extLst>
              <a:ext uri="{FF2B5EF4-FFF2-40B4-BE49-F238E27FC236}">
                <a16:creationId xmlns:a16="http://schemas.microsoft.com/office/drawing/2014/main" xmlns="" id="{3B3AC3F4-6EDD-064E-A176-9013FC559101}"/>
              </a:ext>
            </a:extLst>
          </p:cNvPr>
          <p:cNvSpPr/>
          <p:nvPr/>
        </p:nvSpPr>
        <p:spPr>
          <a:xfrm rot="5400000" flipH="1">
            <a:off x="4539626" y="31353"/>
            <a:ext cx="45719" cy="8577812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2B92AF9-6B70-514F-8A88-96C92FCD3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954" y="4560661"/>
            <a:ext cx="1091438" cy="2490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B39518D-E1A5-D94C-BD4B-374E1C7390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661" y="4496489"/>
            <a:ext cx="996405" cy="3774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91D64BC-591C-1245-A01C-6A13094B60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1621" y="2981652"/>
            <a:ext cx="1856663" cy="11166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C87022-2CC5-7C46-BFA2-FFF6F4F617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6845" y="290154"/>
            <a:ext cx="3867631" cy="38676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ctrTitle"/>
          </p:nvPr>
        </p:nvSpPr>
        <p:spPr>
          <a:xfrm>
            <a:off x="273580" y="290154"/>
            <a:ext cx="2234700" cy="451959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dirty="0">
                <a:solidFill>
                  <a:srgbClr val="ED1B24"/>
                </a:solidFill>
                <a:latin typeface="Avenir Black" panose="02000503020000020003" pitchFamily="2" charset="0"/>
              </a:rPr>
              <a:t>Hello…</a:t>
            </a:r>
          </a:p>
          <a:p>
            <a:pPr lvl="0">
              <a:spcBef>
                <a:spcPts val="0"/>
              </a:spcBef>
              <a:buNone/>
            </a:pPr>
            <a:endParaRPr sz="1800" dirty="0">
              <a:solidFill>
                <a:schemeClr val="bg2"/>
              </a:solidFill>
              <a:latin typeface="Avenir" panose="02000503020000020003" pitchFamily="2" charset="0"/>
            </a:endParaRPr>
          </a:p>
          <a:p>
            <a:r>
              <a:rPr lang="en" sz="1800" dirty="0">
                <a:solidFill>
                  <a:schemeClr val="bg2"/>
                </a:solidFill>
                <a:latin typeface="Avenir" panose="02000503020000020003" pitchFamily="2" charset="0"/>
              </a:rPr>
              <a:t>We’d like to start by showing you some of the things our communities have been doing to support </a:t>
            </a:r>
            <a:r>
              <a:rPr lang="en" sz="1800" dirty="0">
                <a:solidFill>
                  <a:schemeClr val="bg2"/>
                </a:solidFill>
                <a:latin typeface="Avenir Black" panose="02000503020000020003" pitchFamily="2" charset="0"/>
              </a:rPr>
              <a:t>20mph</a:t>
            </a:r>
            <a:r>
              <a:rPr lang="en" sz="1800" dirty="0">
                <a:solidFill>
                  <a:schemeClr val="bg2"/>
                </a:solidFill>
                <a:latin typeface="Avenir" panose="02000503020000020003" pitchFamily="2" charset="0"/>
              </a:rPr>
              <a:t> in Birmingham. </a:t>
            </a:r>
          </a:p>
          <a:p>
            <a:pPr lvl="0">
              <a:spcBef>
                <a:spcPts val="0"/>
              </a:spcBef>
              <a:buNone/>
            </a:pPr>
            <a:r>
              <a:rPr lang="en" sz="1800" dirty="0">
                <a:solidFill>
                  <a:schemeClr val="bg2"/>
                </a:solidFill>
                <a:latin typeface="Avenir" panose="02000503020000020003" pitchFamily="2" charset="0"/>
              </a:rPr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 dirty="0">
                <a:solidFill>
                  <a:schemeClr val="bg2"/>
                </a:solidFill>
                <a:latin typeface="Avenir" panose="02000503020000020003" pitchFamily="2" charset="0"/>
              </a:rPr>
              <a:t>(</a:t>
            </a:r>
            <a:r>
              <a:rPr lang="en-GB" sz="1200" dirty="0">
                <a:solidFill>
                  <a:schemeClr val="bg2"/>
                </a:solidFill>
                <a:latin typeface="Avenir" panose="02000503020000020003" pitchFamily="2" charset="0"/>
              </a:rPr>
              <a:t>P</a:t>
            </a:r>
            <a:r>
              <a:rPr lang="en" sz="1200" dirty="0">
                <a:solidFill>
                  <a:schemeClr val="bg2"/>
                </a:solidFill>
                <a:latin typeface="Avenir" panose="02000503020000020003" pitchFamily="2" charset="0"/>
              </a:rPr>
              <a:t>lay video by </a:t>
            </a:r>
            <a:r>
              <a:rPr lang="en-GB" sz="1200" dirty="0">
                <a:solidFill>
                  <a:schemeClr val="bg2"/>
                </a:solidFill>
                <a:latin typeface="Avenir" panose="02000503020000020003" pitchFamily="2" charset="0"/>
              </a:rPr>
              <a:t>clicking the play button</a:t>
            </a:r>
            <a:r>
              <a:rPr lang="en" sz="1200" dirty="0">
                <a:solidFill>
                  <a:schemeClr val="bg2"/>
                </a:solidFill>
                <a:latin typeface="Avenir" panose="02000503020000020003" pitchFamily="2" charset="0"/>
              </a:rPr>
              <a:t> </a:t>
            </a:r>
            <a:r>
              <a:rPr lang="en-GB" sz="1200" dirty="0">
                <a:solidFill>
                  <a:schemeClr val="bg2"/>
                </a:solidFill>
                <a:latin typeface="Avenir" panose="02000503020000020003" pitchFamily="2" charset="0"/>
              </a:rPr>
              <a:t>on the picture).</a:t>
            </a:r>
            <a:endParaRPr lang="en" sz="1200" dirty="0">
              <a:solidFill>
                <a:schemeClr val="bg2"/>
              </a:solidFill>
            </a:endParaRPr>
          </a:p>
        </p:txBody>
      </p:sp>
      <p:sp>
        <p:nvSpPr>
          <p:cNvPr id="4" name="Shape 93">
            <a:extLst>
              <a:ext uri="{FF2B5EF4-FFF2-40B4-BE49-F238E27FC236}">
                <a16:creationId xmlns:a16="http://schemas.microsoft.com/office/drawing/2014/main" xmlns="" id="{89D9A30A-A110-2947-90F8-C4C22C7A3812}"/>
              </a:ext>
            </a:extLst>
          </p:cNvPr>
          <p:cNvSpPr/>
          <p:nvPr/>
        </p:nvSpPr>
        <p:spPr>
          <a:xfrm rot="5400000" flipH="1">
            <a:off x="4539626" y="31353"/>
            <a:ext cx="45719" cy="8577812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6688FA9-1571-B648-98C3-F2E3E2A4D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954" y="4560661"/>
            <a:ext cx="1091438" cy="2490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09F208E-C37B-CD4D-8D1D-67F919494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661" y="4496489"/>
            <a:ext cx="996405" cy="377426"/>
          </a:xfrm>
          <a:prstGeom prst="rect">
            <a:avLst/>
          </a:prstGeom>
        </p:spPr>
      </p:pic>
      <p:pic>
        <p:nvPicPr>
          <p:cNvPr id="10" name="Picture 9">
            <a:hlinkClick r:id="rId5"/>
            <a:extLst>
              <a:ext uri="{FF2B5EF4-FFF2-40B4-BE49-F238E27FC236}">
                <a16:creationId xmlns:a16="http://schemas.microsoft.com/office/drawing/2014/main" xmlns="" id="{250E8729-0B47-5D44-9060-239262718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4709" y="565312"/>
            <a:ext cx="5056728" cy="2819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D1B24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6F76E5A-93B1-6E4F-BC9A-60AEB71AF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954" y="4560661"/>
            <a:ext cx="1091438" cy="2490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B77B327-81F0-8244-AE2F-281DA1A31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661" y="4496489"/>
            <a:ext cx="996405" cy="377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D4CAD41-D98C-3544-9530-539D668C6C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469" y="2516778"/>
            <a:ext cx="8350648" cy="1812544"/>
          </a:xfrm>
          <a:prstGeom prst="rect">
            <a:avLst/>
          </a:prstGeom>
        </p:spPr>
      </p:pic>
      <p:sp>
        <p:nvSpPr>
          <p:cNvPr id="9" name="Shape 79">
            <a:extLst>
              <a:ext uri="{FF2B5EF4-FFF2-40B4-BE49-F238E27FC236}">
                <a16:creationId xmlns:a16="http://schemas.microsoft.com/office/drawing/2014/main" xmlns="" id="{D427E6C8-9F3C-504D-8813-EB2B4B5EF6AB}"/>
              </a:ext>
            </a:extLst>
          </p:cNvPr>
          <p:cNvSpPr txBox="1">
            <a:spLocks/>
          </p:cNvSpPr>
          <p:nvPr/>
        </p:nvSpPr>
        <p:spPr>
          <a:xfrm>
            <a:off x="273581" y="290154"/>
            <a:ext cx="5020795" cy="36635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l"/>
            <a:r>
              <a:rPr lang="en-GB" dirty="0">
                <a:solidFill>
                  <a:schemeClr val="bg1"/>
                </a:solidFill>
                <a:latin typeface="Avenir Black" panose="02000503020000020003" pitchFamily="2" charset="0"/>
              </a:rPr>
              <a:t>Different ways to count the cost of doing nothing…</a:t>
            </a:r>
            <a:endParaRPr lang="en" sz="1800" dirty="0">
              <a:solidFill>
                <a:schemeClr val="bg1"/>
              </a:solidFill>
              <a:latin typeface="Avenir" panose="02000503020000020003" pitchFamily="2" charset="0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0" name="Shape 93">
            <a:extLst>
              <a:ext uri="{FF2B5EF4-FFF2-40B4-BE49-F238E27FC236}">
                <a16:creationId xmlns:a16="http://schemas.microsoft.com/office/drawing/2014/main" xmlns="" id="{9BA7A090-8706-384D-A9CB-EE5051C2AF3C}"/>
              </a:ext>
            </a:extLst>
          </p:cNvPr>
          <p:cNvSpPr/>
          <p:nvPr/>
        </p:nvSpPr>
        <p:spPr>
          <a:xfrm rot="5400000" flipH="1">
            <a:off x="4539626" y="31353"/>
            <a:ext cx="45719" cy="85778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497C506-C266-C44A-A9DA-FFAF21DAC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87" y="2226272"/>
            <a:ext cx="4522192" cy="260896"/>
          </a:xfrm>
          <a:prstGeom prst="rect">
            <a:avLst/>
          </a:prstGeom>
        </p:spPr>
      </p:pic>
      <p:sp>
        <p:nvSpPr>
          <p:cNvPr id="5" name="Shape 79">
            <a:extLst>
              <a:ext uri="{FF2B5EF4-FFF2-40B4-BE49-F238E27FC236}">
                <a16:creationId xmlns:a16="http://schemas.microsoft.com/office/drawing/2014/main" xmlns="" id="{522923F7-8C39-B64B-BAB2-12A7B2633C91}"/>
              </a:ext>
            </a:extLst>
          </p:cNvPr>
          <p:cNvSpPr txBox="1">
            <a:spLocks/>
          </p:cNvSpPr>
          <p:nvPr/>
        </p:nvSpPr>
        <p:spPr>
          <a:xfrm>
            <a:off x="273579" y="290154"/>
            <a:ext cx="4883637" cy="451959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GB" sz="3600" dirty="0">
                <a:solidFill>
                  <a:srgbClr val="ED1B24"/>
                </a:solidFill>
                <a:latin typeface="Avenir Black" panose="02000503020000020003" pitchFamily="2" charset="0"/>
              </a:rPr>
              <a:t>The economic cost</a:t>
            </a:r>
          </a:p>
          <a:p>
            <a:endParaRPr lang="en-GB" sz="1800" dirty="0">
              <a:solidFill>
                <a:schemeClr val="bg2"/>
              </a:solidFill>
              <a:latin typeface="Avenir" panose="02000503020000020003" pitchFamily="2" charset="0"/>
            </a:endParaRPr>
          </a:p>
          <a:p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</a:rPr>
              <a:t>RTC’s in Birmingham cost the local economy an estimated</a:t>
            </a:r>
          </a:p>
          <a:p>
            <a:r>
              <a:rPr lang="en-GB" sz="3600" dirty="0">
                <a:solidFill>
                  <a:schemeClr val="bg2"/>
                </a:solidFill>
                <a:latin typeface="Avenir Black" panose="02000503020000020003" pitchFamily="2" charset="0"/>
              </a:rPr>
              <a:t>£176 million a year</a:t>
            </a:r>
          </a:p>
          <a:p>
            <a:endParaRPr lang="en-GB" sz="1800" dirty="0">
              <a:solidFill>
                <a:schemeClr val="bg2"/>
              </a:solidFill>
              <a:latin typeface="Avenir" panose="02000503020000020003" pitchFamily="2" charset="0"/>
            </a:endParaRPr>
          </a:p>
          <a:p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</a:rPr>
              <a:t>A single fatality costs the tax-payer approximately </a:t>
            </a:r>
            <a:r>
              <a:rPr lang="en-GB" sz="1800" dirty="0" smtClean="0">
                <a:solidFill>
                  <a:srgbClr val="FF0000"/>
                </a:solidFill>
                <a:latin typeface="Avenir Black" panose="02000503020000020003" pitchFamily="2" charset="0"/>
              </a:rPr>
              <a:t>2.5 </a:t>
            </a:r>
            <a:r>
              <a:rPr lang="en-GB" sz="1800" dirty="0">
                <a:solidFill>
                  <a:srgbClr val="FF0000"/>
                </a:solidFill>
                <a:latin typeface="Avenir Black" panose="02000503020000020003" pitchFamily="2" charset="0"/>
              </a:rPr>
              <a:t>million pounds</a:t>
            </a:r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</a:rPr>
              <a:t>, so stopping just one fatality is an equivalent saving to the amount the council is investing!</a:t>
            </a:r>
          </a:p>
          <a:p>
            <a:endParaRPr lang="en-GB" sz="1200" dirty="0">
              <a:solidFill>
                <a:srgbClr val="FF0000"/>
              </a:solidFill>
              <a:latin typeface="Avenir" panose="02000503020000020003" pitchFamily="2" charset="0"/>
            </a:endParaRPr>
          </a:p>
          <a:p>
            <a:r>
              <a:rPr lang="en-GB" sz="1200" dirty="0">
                <a:solidFill>
                  <a:srgbClr val="FF0000"/>
                </a:solidFill>
                <a:latin typeface="Avenir" panose="02000503020000020003" pitchFamily="2" charset="0"/>
              </a:rPr>
              <a:t>(Source </a:t>
            </a:r>
            <a:r>
              <a:rPr lang="en-GB" sz="1200" dirty="0" err="1">
                <a:solidFill>
                  <a:srgbClr val="FF0000"/>
                </a:solidFill>
                <a:latin typeface="Avenir" panose="02000503020000020003" pitchFamily="2" charset="0"/>
              </a:rPr>
              <a:t>DfT</a:t>
            </a:r>
            <a:r>
              <a:rPr lang="en-GB" sz="1200" dirty="0">
                <a:solidFill>
                  <a:srgbClr val="FF0000"/>
                </a:solidFill>
                <a:latin typeface="Avenir" panose="02000503020000020003" pitchFamily="2" charset="0"/>
              </a:rPr>
              <a:t>)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6" name="Shape 93">
            <a:extLst>
              <a:ext uri="{FF2B5EF4-FFF2-40B4-BE49-F238E27FC236}">
                <a16:creationId xmlns:a16="http://schemas.microsoft.com/office/drawing/2014/main" xmlns="" id="{0D36A644-2A76-F441-A705-BB395BCCC88B}"/>
              </a:ext>
            </a:extLst>
          </p:cNvPr>
          <p:cNvSpPr/>
          <p:nvPr/>
        </p:nvSpPr>
        <p:spPr>
          <a:xfrm rot="5400000" flipH="1">
            <a:off x="4539626" y="31353"/>
            <a:ext cx="45719" cy="8577812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F931C47-6FB8-AA4B-A96C-813AE4D5B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954" y="4560661"/>
            <a:ext cx="1091438" cy="2490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84FE114-6A1C-D04E-96BE-5101E8E921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661" y="4496489"/>
            <a:ext cx="996405" cy="3774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0422ABC-C01C-C04F-8D3A-005EC06A54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3467" y="989164"/>
            <a:ext cx="3635629" cy="23849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79">
            <a:extLst>
              <a:ext uri="{FF2B5EF4-FFF2-40B4-BE49-F238E27FC236}">
                <a16:creationId xmlns:a16="http://schemas.microsoft.com/office/drawing/2014/main" xmlns="" id="{B165B3F7-E8E0-2A45-BF2E-FD3BBC628D25}"/>
              </a:ext>
            </a:extLst>
          </p:cNvPr>
          <p:cNvSpPr txBox="1">
            <a:spLocks/>
          </p:cNvSpPr>
          <p:nvPr/>
        </p:nvSpPr>
        <p:spPr>
          <a:xfrm>
            <a:off x="273579" y="290154"/>
            <a:ext cx="7352517" cy="451959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GB" sz="3600" dirty="0">
                <a:solidFill>
                  <a:srgbClr val="ED1B24"/>
                </a:solidFill>
                <a:latin typeface="Avenir Black" panose="02000503020000020003" pitchFamily="2" charset="0"/>
              </a:rPr>
              <a:t>The cost to our health</a:t>
            </a:r>
          </a:p>
          <a:p>
            <a:endParaRPr lang="en-GB" sz="1800" dirty="0">
              <a:solidFill>
                <a:schemeClr val="bg2"/>
              </a:solidFill>
              <a:latin typeface="Avenir" panose="02000503020000020003" pitchFamily="2" charset="0"/>
            </a:endParaRPr>
          </a:p>
          <a:p>
            <a:r>
              <a:rPr lang="en-GB" sz="1800" dirty="0">
                <a:solidFill>
                  <a:schemeClr val="bg2"/>
                </a:solidFill>
                <a:latin typeface="Avenir Black" panose="02000503020000020003" pitchFamily="2" charset="0"/>
              </a:rPr>
              <a:t>By the time they leave primary school  </a:t>
            </a:r>
          </a:p>
          <a:p>
            <a:r>
              <a:rPr lang="en-GB" sz="3600" dirty="0">
                <a:solidFill>
                  <a:schemeClr val="bg2"/>
                </a:solidFill>
                <a:latin typeface="Avenir Black" panose="02000503020000020003" pitchFamily="2" charset="0"/>
              </a:rPr>
              <a:t>40% of </a:t>
            </a:r>
            <a:r>
              <a:rPr lang="en-GB" sz="3600" dirty="0" smtClean="0">
                <a:solidFill>
                  <a:schemeClr val="bg2"/>
                </a:solidFill>
                <a:latin typeface="Avenir Black" panose="02000503020000020003" pitchFamily="2" charset="0"/>
              </a:rPr>
              <a:t>Birmingham’s </a:t>
            </a:r>
            <a:endParaRPr lang="en-GB" sz="3600" dirty="0">
              <a:solidFill>
                <a:schemeClr val="bg2"/>
              </a:solidFill>
              <a:latin typeface="Avenir Black" panose="02000503020000020003" pitchFamily="2" charset="0"/>
            </a:endParaRPr>
          </a:p>
          <a:p>
            <a:r>
              <a:rPr lang="en-GB" sz="3600" dirty="0">
                <a:solidFill>
                  <a:schemeClr val="bg2"/>
                </a:solidFill>
                <a:latin typeface="Avenir Black" panose="02000503020000020003" pitchFamily="2" charset="0"/>
              </a:rPr>
              <a:t>children are overweight </a:t>
            </a:r>
          </a:p>
          <a:p>
            <a:r>
              <a:rPr lang="en-GB" sz="3600" dirty="0">
                <a:solidFill>
                  <a:schemeClr val="bg2"/>
                </a:solidFill>
                <a:latin typeface="Avenir Black" panose="02000503020000020003" pitchFamily="2" charset="0"/>
              </a:rPr>
              <a:t>or obese.</a:t>
            </a:r>
          </a:p>
          <a:p>
            <a:endParaRPr lang="en-GB" sz="1800" dirty="0">
              <a:solidFill>
                <a:schemeClr val="bg2"/>
              </a:solidFill>
              <a:latin typeface="Avenir" panose="02000503020000020003" pitchFamily="2" charset="0"/>
            </a:endParaRPr>
          </a:p>
          <a:p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</a:rPr>
              <a:t>Parents tell us that one of the key reasons their children don’t walk and cycle to school is the </a:t>
            </a:r>
            <a:r>
              <a:rPr lang="en-GB" sz="1800" dirty="0">
                <a:solidFill>
                  <a:srgbClr val="FF0000"/>
                </a:solidFill>
                <a:latin typeface="Avenir" panose="02000503020000020003" pitchFamily="2" charset="0"/>
              </a:rPr>
              <a:t>speed of traffic on our roads</a:t>
            </a:r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</a:rPr>
              <a:t>.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6" name="Shape 93">
            <a:extLst>
              <a:ext uri="{FF2B5EF4-FFF2-40B4-BE49-F238E27FC236}">
                <a16:creationId xmlns:a16="http://schemas.microsoft.com/office/drawing/2014/main" xmlns="" id="{951E7D2D-C17A-044E-BB18-658CB6FBA9BA}"/>
              </a:ext>
            </a:extLst>
          </p:cNvPr>
          <p:cNvSpPr/>
          <p:nvPr/>
        </p:nvSpPr>
        <p:spPr>
          <a:xfrm rot="5400000" flipH="1">
            <a:off x="4539626" y="31353"/>
            <a:ext cx="45719" cy="8577812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A4E9748-C587-CA45-8BFD-02B20FEE7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954" y="4560661"/>
            <a:ext cx="1091438" cy="2490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9B43CE9-23CE-354F-926C-C7A9219B4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661" y="4496489"/>
            <a:ext cx="996405" cy="3774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1464D46-D379-5B45-9E6C-EB1B2CC1F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3140" y="0"/>
            <a:ext cx="3332630" cy="3237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2008C36-188B-DF42-B788-E3502C7F4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759" y="-1315401"/>
            <a:ext cx="5143500" cy="5143500"/>
          </a:xfrm>
          <a:prstGeom prst="rect">
            <a:avLst/>
          </a:prstGeom>
        </p:spPr>
      </p:pic>
      <p:sp>
        <p:nvSpPr>
          <p:cNvPr id="7" name="Shape 79">
            <a:extLst>
              <a:ext uri="{FF2B5EF4-FFF2-40B4-BE49-F238E27FC236}">
                <a16:creationId xmlns:a16="http://schemas.microsoft.com/office/drawing/2014/main" xmlns="" id="{23D30731-8719-0842-9B65-94D818D18BAB}"/>
              </a:ext>
            </a:extLst>
          </p:cNvPr>
          <p:cNvSpPr txBox="1">
            <a:spLocks/>
          </p:cNvSpPr>
          <p:nvPr/>
        </p:nvSpPr>
        <p:spPr>
          <a:xfrm>
            <a:off x="273579" y="290154"/>
            <a:ext cx="5697453" cy="451959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GB" sz="3600" dirty="0">
                <a:solidFill>
                  <a:srgbClr val="ED1B24"/>
                </a:solidFill>
                <a:latin typeface="Avenir Black" panose="02000503020000020003" pitchFamily="2" charset="0"/>
              </a:rPr>
              <a:t>The cost to our environment</a:t>
            </a:r>
          </a:p>
          <a:p>
            <a:endParaRPr lang="en-GB" sz="1800" dirty="0">
              <a:solidFill>
                <a:schemeClr val="bg2"/>
              </a:solidFill>
              <a:latin typeface="Avenir" panose="02000503020000020003" pitchFamily="2" charset="0"/>
            </a:endParaRPr>
          </a:p>
          <a:p>
            <a:r>
              <a:rPr lang="en-GB" sz="3600" dirty="0">
                <a:solidFill>
                  <a:schemeClr val="bg2"/>
                </a:solidFill>
                <a:latin typeface="Avenir Black" panose="02000503020000020003" pitchFamily="2" charset="0"/>
              </a:rPr>
              <a:t>Around 900 deaths per year in Birmingham are linked to air pollution.</a:t>
            </a:r>
          </a:p>
          <a:p>
            <a:endParaRPr lang="en-GB" sz="1800" dirty="0">
              <a:solidFill>
                <a:schemeClr val="bg2"/>
              </a:solidFill>
              <a:latin typeface="Avenir" panose="02000503020000020003" pitchFamily="2" charset="0"/>
            </a:endParaRPr>
          </a:p>
          <a:p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</a:rPr>
              <a:t>Reducing speeds </a:t>
            </a:r>
            <a:r>
              <a:rPr lang="en-GB" sz="1800" dirty="0">
                <a:solidFill>
                  <a:srgbClr val="FF0000"/>
                </a:solidFill>
                <a:latin typeface="Avenir" panose="02000503020000020003" pitchFamily="2" charset="0"/>
              </a:rPr>
              <a:t>reduces vehicle emissions</a:t>
            </a:r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</a:rPr>
              <a:t>.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8" name="Shape 93">
            <a:extLst>
              <a:ext uri="{FF2B5EF4-FFF2-40B4-BE49-F238E27FC236}">
                <a16:creationId xmlns:a16="http://schemas.microsoft.com/office/drawing/2014/main" xmlns="" id="{93F0B27D-37B1-6845-A2F4-8CA6DABF6392}"/>
              </a:ext>
            </a:extLst>
          </p:cNvPr>
          <p:cNvSpPr/>
          <p:nvPr/>
        </p:nvSpPr>
        <p:spPr>
          <a:xfrm rot="5400000" flipH="1">
            <a:off x="4539626" y="31353"/>
            <a:ext cx="45719" cy="8577812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F482DE2-D749-8146-B2FA-8CDFD3668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954" y="4560661"/>
            <a:ext cx="1091438" cy="2490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E8286D3-AA13-A347-AF8B-6E04702FB8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661" y="4496489"/>
            <a:ext cx="996405" cy="3774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E285EA-708A-CE4A-BCA8-F673CC4261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0688" y="2089079"/>
            <a:ext cx="7365880" cy="1956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04949B8-878E-B84A-BF3F-BD5FC1C05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0223" y="722405"/>
            <a:ext cx="5143500" cy="5143500"/>
          </a:xfrm>
          <a:prstGeom prst="rect">
            <a:avLst/>
          </a:prstGeom>
        </p:spPr>
      </p:pic>
      <p:sp>
        <p:nvSpPr>
          <p:cNvPr id="5" name="Shape 79">
            <a:extLst>
              <a:ext uri="{FF2B5EF4-FFF2-40B4-BE49-F238E27FC236}">
                <a16:creationId xmlns:a16="http://schemas.microsoft.com/office/drawing/2014/main" xmlns="" id="{615D2CDC-2A00-5C48-92B1-478B2AABE419}"/>
              </a:ext>
            </a:extLst>
          </p:cNvPr>
          <p:cNvSpPr txBox="1">
            <a:spLocks/>
          </p:cNvSpPr>
          <p:nvPr/>
        </p:nvSpPr>
        <p:spPr>
          <a:xfrm>
            <a:off x="273579" y="290154"/>
            <a:ext cx="4415179" cy="346803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GB" sz="3600" dirty="0">
                <a:solidFill>
                  <a:srgbClr val="ED1B24"/>
                </a:solidFill>
                <a:latin typeface="Avenir Black" panose="02000503020000020003" pitchFamily="2" charset="0"/>
              </a:rPr>
              <a:t>'Slower is Safer’ Toolkits</a:t>
            </a:r>
          </a:p>
          <a:p>
            <a:endParaRPr lang="en-GB" sz="1800" dirty="0">
              <a:solidFill>
                <a:schemeClr val="bg2"/>
              </a:solidFill>
              <a:latin typeface="Avenir" panose="02000503020000020003" pitchFamily="2" charset="0"/>
            </a:endParaRPr>
          </a:p>
          <a:p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</a:rPr>
              <a:t>Birmingham City Council have produced a range of </a:t>
            </a:r>
            <a:r>
              <a:rPr lang="en-GB" sz="1800" dirty="0">
                <a:solidFill>
                  <a:srgbClr val="FF0000"/>
                </a:solidFill>
                <a:latin typeface="Avenir Black" panose="02000503020000020003" pitchFamily="2" charset="0"/>
              </a:rPr>
              <a:t>toolkits</a:t>
            </a:r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</a:rPr>
              <a:t> to help you promote the </a:t>
            </a:r>
            <a:r>
              <a:rPr lang="en-GB" sz="1800" dirty="0">
                <a:solidFill>
                  <a:schemeClr val="bg2"/>
                </a:solidFill>
                <a:latin typeface="Avenir Black" panose="02000503020000020003" pitchFamily="2" charset="0"/>
              </a:rPr>
              <a:t>20mph ‘Slower is Safer’ </a:t>
            </a:r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</a:rPr>
              <a:t>campaign. </a:t>
            </a:r>
          </a:p>
          <a:p>
            <a:endParaRPr lang="en-GB" sz="1800" dirty="0">
              <a:solidFill>
                <a:schemeClr val="bg2"/>
              </a:solidFill>
              <a:latin typeface="Avenir" panose="02000503020000020003" pitchFamily="2" charset="0"/>
            </a:endParaRPr>
          </a:p>
          <a:p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</a:rPr>
              <a:t>Download a copy today to become </a:t>
            </a:r>
            <a:r>
              <a:rPr lang="en-GB" sz="1800" dirty="0" smtClean="0">
                <a:solidFill>
                  <a:schemeClr val="bg2"/>
                </a:solidFill>
                <a:latin typeface="Avenir" panose="02000503020000020003" pitchFamily="2" charset="0"/>
              </a:rPr>
              <a:t>part </a:t>
            </a:r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</a:rPr>
              <a:t>of the change.</a:t>
            </a:r>
          </a:p>
          <a:p>
            <a:r>
              <a:rPr lang="en-GB" sz="1800" dirty="0" err="1">
                <a:solidFill>
                  <a:srgbClr val="FF0000"/>
                </a:solidFill>
                <a:latin typeface="Avenir Black" panose="02000503020000020003" pitchFamily="2" charset="0"/>
              </a:rPr>
              <a:t>www.birmingham.gov.uk</a:t>
            </a:r>
            <a:r>
              <a:rPr lang="en-GB" sz="1800" dirty="0">
                <a:solidFill>
                  <a:srgbClr val="FF0000"/>
                </a:solidFill>
                <a:latin typeface="Avenir Black" panose="02000503020000020003" pitchFamily="2" charset="0"/>
              </a:rPr>
              <a:t>/20mph</a:t>
            </a:r>
            <a:endParaRPr lang="en-GB" sz="1200" dirty="0">
              <a:solidFill>
                <a:srgbClr val="FF0000"/>
              </a:solidFill>
              <a:latin typeface="Avenir Black" panose="02000503020000020003" pitchFamily="2" charset="0"/>
            </a:endParaRPr>
          </a:p>
        </p:txBody>
      </p:sp>
      <p:sp>
        <p:nvSpPr>
          <p:cNvPr id="6" name="Shape 93">
            <a:extLst>
              <a:ext uri="{FF2B5EF4-FFF2-40B4-BE49-F238E27FC236}">
                <a16:creationId xmlns:a16="http://schemas.microsoft.com/office/drawing/2014/main" xmlns="" id="{043994E7-BFFD-E64E-A665-B6E9D41427A3}"/>
              </a:ext>
            </a:extLst>
          </p:cNvPr>
          <p:cNvSpPr/>
          <p:nvPr/>
        </p:nvSpPr>
        <p:spPr>
          <a:xfrm rot="5400000" flipH="1">
            <a:off x="4539626" y="31353"/>
            <a:ext cx="45719" cy="8577812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3804101-BC72-034B-A001-73B4F7ADB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954" y="4560661"/>
            <a:ext cx="1091438" cy="2490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FF438E8-0B2D-5149-9F08-88F593E54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661" y="4496489"/>
            <a:ext cx="996405" cy="3774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C837BBC-1FB8-5B44-BD7E-449984E3DA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4251" y="162735"/>
            <a:ext cx="4318386" cy="43183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D1B24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C8FFF69-3D18-BF49-A5A7-4EFF9CAFC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954" y="4560661"/>
            <a:ext cx="1091438" cy="249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CE3A4FB-367E-114F-9C38-8FC573FFF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661" y="4496489"/>
            <a:ext cx="996405" cy="377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5F05B10-D6B1-CA49-96DC-52EBE1FD2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469" y="2516778"/>
            <a:ext cx="8350648" cy="1812544"/>
          </a:xfrm>
          <a:prstGeom prst="rect">
            <a:avLst/>
          </a:prstGeom>
        </p:spPr>
      </p:pic>
      <p:sp>
        <p:nvSpPr>
          <p:cNvPr id="7" name="Shape 79">
            <a:extLst>
              <a:ext uri="{FF2B5EF4-FFF2-40B4-BE49-F238E27FC236}">
                <a16:creationId xmlns:a16="http://schemas.microsoft.com/office/drawing/2014/main" xmlns="" id="{121AC0B2-5354-B447-9375-DAC538059E86}"/>
              </a:ext>
            </a:extLst>
          </p:cNvPr>
          <p:cNvSpPr txBox="1">
            <a:spLocks/>
          </p:cNvSpPr>
          <p:nvPr/>
        </p:nvSpPr>
        <p:spPr>
          <a:xfrm>
            <a:off x="3850237" y="290154"/>
            <a:ext cx="3867299" cy="36635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l"/>
            <a:r>
              <a:rPr lang="en-GB" sz="4800" dirty="0">
                <a:solidFill>
                  <a:schemeClr val="bg1"/>
                </a:solidFill>
                <a:latin typeface="Avenir Black" panose="02000503020000020003" pitchFamily="2" charset="0"/>
              </a:rPr>
              <a:t>We want to hear you!</a:t>
            </a:r>
          </a:p>
          <a:p>
            <a:endParaRPr lang="en-GB" sz="1800" dirty="0">
              <a:solidFill>
                <a:schemeClr val="bg2"/>
              </a:solidFill>
              <a:latin typeface="Avenir" panose="02000503020000020003" pitchFamily="2" charset="0"/>
            </a:endParaRPr>
          </a:p>
          <a:p>
            <a:pPr algn="l"/>
            <a:r>
              <a:rPr lang="en-GB" sz="1800" dirty="0">
                <a:solidFill>
                  <a:schemeClr val="bg2"/>
                </a:solidFill>
                <a:latin typeface="Avenir Black" panose="02000503020000020003" pitchFamily="2" charset="0"/>
              </a:rPr>
              <a:t>What else can be done?</a:t>
            </a:r>
          </a:p>
          <a:p>
            <a:pPr algn="l"/>
            <a:r>
              <a:rPr lang="en-GB" sz="1800" dirty="0">
                <a:solidFill>
                  <a:schemeClr val="bg2"/>
                </a:solidFill>
                <a:latin typeface="Avenir Black" panose="02000503020000020003" pitchFamily="2" charset="0"/>
                <a:ea typeface="Raleway SemiBold"/>
                <a:cs typeface="Raleway SemiBold"/>
                <a:sym typeface="Raleway SemiBold"/>
              </a:rPr>
              <a:t>Share your </a:t>
            </a:r>
            <a:r>
              <a:rPr lang="en-GB" sz="1800" dirty="0" smtClean="0">
                <a:solidFill>
                  <a:schemeClr val="bg2"/>
                </a:solidFill>
                <a:latin typeface="Avenir Black" panose="02000503020000020003" pitchFamily="2" charset="0"/>
                <a:ea typeface="Raleway SemiBold"/>
                <a:cs typeface="Raleway SemiBold"/>
                <a:sym typeface="Raleway SemiBold"/>
              </a:rPr>
              <a:t>suggestions </a:t>
            </a:r>
            <a:r>
              <a:rPr lang="en-GB" sz="1800" dirty="0">
                <a:solidFill>
                  <a:schemeClr val="bg2"/>
                </a:solidFill>
                <a:latin typeface="Avenir Black" panose="02000503020000020003" pitchFamily="2" charset="0"/>
                <a:ea typeface="Raleway SemiBold"/>
                <a:cs typeface="Raleway SemiBold"/>
                <a:sym typeface="Raleway SemiBold"/>
              </a:rPr>
              <a:t>with us.</a:t>
            </a:r>
            <a:endParaRPr lang="en" sz="1800" dirty="0">
              <a:solidFill>
                <a:schemeClr val="bg1"/>
              </a:solidFill>
              <a:latin typeface="Avenir Black" panose="02000503020000020003" pitchFamily="2" charset="0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8" name="Shape 93">
            <a:extLst>
              <a:ext uri="{FF2B5EF4-FFF2-40B4-BE49-F238E27FC236}">
                <a16:creationId xmlns:a16="http://schemas.microsoft.com/office/drawing/2014/main" xmlns="" id="{ECDEE706-90E4-964C-841A-46AFA4A87DEE}"/>
              </a:ext>
            </a:extLst>
          </p:cNvPr>
          <p:cNvSpPr/>
          <p:nvPr/>
        </p:nvSpPr>
        <p:spPr>
          <a:xfrm rot="5400000" flipH="1">
            <a:off x="4539626" y="31353"/>
            <a:ext cx="45719" cy="85778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92AD2D-9D13-6346-95BF-B331AEE19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56601">
            <a:off x="696910" y="276931"/>
            <a:ext cx="3068893" cy="4467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D1B24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9">
            <a:extLst>
              <a:ext uri="{FF2B5EF4-FFF2-40B4-BE49-F238E27FC236}">
                <a16:creationId xmlns:a16="http://schemas.microsoft.com/office/drawing/2014/main" xmlns="" id="{A54A56CC-16D5-E449-93A2-E337EBD94689}"/>
              </a:ext>
            </a:extLst>
          </p:cNvPr>
          <p:cNvSpPr txBox="1">
            <a:spLocks/>
          </p:cNvSpPr>
          <p:nvPr/>
        </p:nvSpPr>
        <p:spPr>
          <a:xfrm>
            <a:off x="273579" y="290154"/>
            <a:ext cx="4801341" cy="451959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GB" sz="3600" dirty="0">
                <a:solidFill>
                  <a:schemeClr val="bg1"/>
                </a:solidFill>
                <a:latin typeface="Avenir Black" panose="02000503020000020003" pitchFamily="2" charset="0"/>
              </a:rPr>
              <a:t>Want to know more?</a:t>
            </a:r>
          </a:p>
          <a:p>
            <a:endParaRPr lang="en-GB" sz="1800" dirty="0">
              <a:solidFill>
                <a:schemeClr val="bg2"/>
              </a:solidFill>
              <a:latin typeface="Avenir" panose="02000503020000020003" pitchFamily="2" charset="0"/>
            </a:endParaRPr>
          </a:p>
          <a:p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</a:rPr>
              <a:t>Twitter: </a:t>
            </a:r>
            <a:r>
              <a:rPr lang="en-GB" sz="1800" dirty="0">
                <a:solidFill>
                  <a:schemeClr val="bg1"/>
                </a:solidFill>
                <a:latin typeface="Avenir Black" panose="02000503020000020003" pitchFamily="2" charset="0"/>
              </a:rPr>
              <a:t>@bham20mph</a:t>
            </a:r>
          </a:p>
          <a:p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</a:rPr>
              <a:t>Facebook: </a:t>
            </a:r>
            <a:r>
              <a:rPr lang="en-GB" sz="1800" dirty="0">
                <a:solidFill>
                  <a:schemeClr val="bg1"/>
                </a:solidFill>
                <a:latin typeface="Avenir Black" panose="02000503020000020003" pitchFamily="2" charset="0"/>
              </a:rPr>
              <a:t>@</a:t>
            </a:r>
            <a:r>
              <a:rPr lang="en-GB" sz="1800" dirty="0" err="1" smtClean="0">
                <a:solidFill>
                  <a:schemeClr val="bg1"/>
                </a:solidFill>
                <a:latin typeface="Avenir Black" panose="02000503020000020003" pitchFamily="2" charset="0"/>
              </a:rPr>
              <a:t>bhamconnected</a:t>
            </a:r>
            <a:endParaRPr lang="en-GB" sz="1800" dirty="0">
              <a:solidFill>
                <a:schemeClr val="bg1"/>
              </a:solidFill>
              <a:latin typeface="Avenir Black" panose="02000503020000020003" pitchFamily="2" charset="0"/>
            </a:endParaRPr>
          </a:p>
          <a:p>
            <a:endParaRPr lang="en-GB" sz="1800" dirty="0">
              <a:solidFill>
                <a:schemeClr val="bg1"/>
              </a:solidFill>
              <a:latin typeface="Avenir Black" panose="02000503020000020003" pitchFamily="2" charset="0"/>
            </a:endParaRPr>
          </a:p>
          <a:p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</a:rPr>
              <a:t>Visit our website:</a:t>
            </a:r>
            <a:endParaRPr lang="en-GB" sz="1800" dirty="0">
              <a:solidFill>
                <a:schemeClr val="bg1"/>
              </a:solidFill>
              <a:latin typeface="Avenir Black" panose="02000503020000020003" pitchFamily="2" charset="0"/>
            </a:endParaRPr>
          </a:p>
          <a:p>
            <a:r>
              <a:rPr lang="en-GB" sz="1800" dirty="0">
                <a:solidFill>
                  <a:schemeClr val="bg1"/>
                </a:solidFill>
                <a:latin typeface="Avenir Black" panose="02000503020000020003" pitchFamily="2" charset="0"/>
              </a:rPr>
              <a:t>www.birmingham.gov.uk/20mph</a:t>
            </a:r>
          </a:p>
          <a:p>
            <a:endParaRPr lang="en-GB" sz="1800" dirty="0">
              <a:solidFill>
                <a:schemeClr val="bg2"/>
              </a:solidFill>
              <a:latin typeface="Avenir" panose="02000503020000020003" pitchFamily="2" charset="0"/>
            </a:endParaRPr>
          </a:p>
          <a:p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</a:rPr>
              <a:t>Request a ‘Slower is Safer’ toolkit, email: </a:t>
            </a:r>
          </a:p>
          <a:p>
            <a:r>
              <a:rPr lang="en-GB" sz="1800" dirty="0" err="1">
                <a:solidFill>
                  <a:schemeClr val="bg1"/>
                </a:solidFill>
                <a:latin typeface="Avenir Black" panose="02000503020000020003" pitchFamily="2" charset="0"/>
              </a:rPr>
              <a:t>connected@birmingham.gov.uk</a:t>
            </a:r>
            <a:endParaRPr lang="en-GB" sz="1800" dirty="0">
              <a:solidFill>
                <a:schemeClr val="bg1"/>
              </a:solidFill>
              <a:latin typeface="Avenir Black" panose="02000503020000020003" pitchFamily="2" charset="0"/>
            </a:endParaRPr>
          </a:p>
          <a:p>
            <a:endParaRPr lang="en-GB" sz="1800" dirty="0">
              <a:solidFill>
                <a:schemeClr val="bg1"/>
              </a:solidFill>
              <a:latin typeface="Avenir Black" panose="02000503020000020003" pitchFamily="2" charset="0"/>
            </a:endParaRPr>
          </a:p>
          <a:p>
            <a:endParaRPr lang="en-GB" sz="1200" dirty="0">
              <a:solidFill>
                <a:schemeClr val="bg1"/>
              </a:solidFill>
              <a:latin typeface="Avenir Black" panose="02000503020000020003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C7CA817-9BC6-4F4F-A5DA-F8538FC16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954" y="4560661"/>
            <a:ext cx="1091438" cy="2490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92842C5-4310-234C-A5AC-CCD739FA9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661" y="4496489"/>
            <a:ext cx="996405" cy="3774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EB06D3F-A1B8-5F4A-B6F3-344295B9F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7805" y="2256971"/>
            <a:ext cx="1727631" cy="20361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8823171-74D6-ED40-8C5D-DA52B509E9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9676" y="749659"/>
            <a:ext cx="1075841" cy="3582719"/>
          </a:xfrm>
          <a:prstGeom prst="rect">
            <a:avLst/>
          </a:prstGeom>
        </p:spPr>
      </p:pic>
      <p:sp>
        <p:nvSpPr>
          <p:cNvPr id="10" name="Shape 93">
            <a:extLst>
              <a:ext uri="{FF2B5EF4-FFF2-40B4-BE49-F238E27FC236}">
                <a16:creationId xmlns:a16="http://schemas.microsoft.com/office/drawing/2014/main" xmlns="" id="{3B86CC34-ADF7-BC48-9AA4-057F5AB78E36}"/>
              </a:ext>
            </a:extLst>
          </p:cNvPr>
          <p:cNvSpPr/>
          <p:nvPr/>
        </p:nvSpPr>
        <p:spPr>
          <a:xfrm rot="5400000" flipH="1">
            <a:off x="4539626" y="31353"/>
            <a:ext cx="45719" cy="85778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720CE91-E544-684F-A233-9EEF1789E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65" y="-1324110"/>
            <a:ext cx="5143500" cy="5143500"/>
          </a:xfrm>
          <a:prstGeom prst="rect">
            <a:avLst/>
          </a:prstGeom>
        </p:spPr>
      </p:pic>
      <p:sp>
        <p:nvSpPr>
          <p:cNvPr id="93" name="Shape 93"/>
          <p:cNvSpPr/>
          <p:nvPr/>
        </p:nvSpPr>
        <p:spPr>
          <a:xfrm rot="5400000" flipH="1">
            <a:off x="4539626" y="31353"/>
            <a:ext cx="45719" cy="8577812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" name="Shape 79">
            <a:extLst>
              <a:ext uri="{FF2B5EF4-FFF2-40B4-BE49-F238E27FC236}">
                <a16:creationId xmlns:a16="http://schemas.microsoft.com/office/drawing/2014/main" xmlns="" id="{D6A3C75E-BE5E-6648-B0D3-1F4DC9A330B4}"/>
              </a:ext>
            </a:extLst>
          </p:cNvPr>
          <p:cNvSpPr txBox="1">
            <a:spLocks/>
          </p:cNvSpPr>
          <p:nvPr/>
        </p:nvSpPr>
        <p:spPr>
          <a:xfrm>
            <a:off x="273580" y="290154"/>
            <a:ext cx="3795500" cy="40529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l"/>
            <a:r>
              <a:rPr lang="en-GB" dirty="0">
                <a:solidFill>
                  <a:srgbClr val="ED1B24"/>
                </a:solidFill>
                <a:latin typeface="Avenir Black" panose="02000503020000020003" pitchFamily="2" charset="0"/>
              </a:rPr>
              <a:t>20mph is a people powered change</a:t>
            </a:r>
          </a:p>
          <a:p>
            <a:pPr algn="l"/>
            <a:endParaRPr lang="en-GB" sz="1800" dirty="0">
              <a:solidFill>
                <a:schemeClr val="bg2"/>
              </a:solidFill>
              <a:latin typeface="Avenir" panose="02000503020000020003" pitchFamily="2" charset="0"/>
            </a:endParaRPr>
          </a:p>
          <a:p>
            <a:pPr lvl="0" algn="l">
              <a:lnSpc>
                <a:spcPct val="115000"/>
              </a:lnSpc>
              <a:spcAft>
                <a:spcPts val="1600"/>
              </a:spcAft>
            </a:pPr>
            <a:r>
              <a:rPr lang="en" sz="1800" dirty="0">
                <a:solidFill>
                  <a:schemeClr val="bg2"/>
                </a:solidFill>
                <a:latin typeface="Avenir" panose="02000503020000020003" pitchFamily="2" charset="0"/>
                <a:ea typeface="Raleway SemiBold"/>
                <a:cs typeface="Raleway SemiBold"/>
                <a:sym typeface="Raleway SemiBold"/>
              </a:rPr>
              <a:t>It’s not </a:t>
            </a:r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  <a:ea typeface="Raleway SemiBold"/>
                <a:cs typeface="Raleway SemiBold"/>
                <a:sym typeface="Raleway SemiBold"/>
              </a:rPr>
              <a:t>traffic </a:t>
            </a:r>
            <a:r>
              <a:rPr lang="en" sz="1800" dirty="0">
                <a:solidFill>
                  <a:schemeClr val="bg2"/>
                </a:solidFill>
                <a:latin typeface="Avenir" panose="02000503020000020003" pitchFamily="2" charset="0"/>
                <a:ea typeface="Raleway SemiBold"/>
                <a:cs typeface="Raleway SemiBold"/>
                <a:sym typeface="Raleway SemiBold"/>
              </a:rPr>
              <a:t>signs but hearts and minds that will make the change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A9B5763-1150-6942-9BC9-68417EFA0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954" y="4560661"/>
            <a:ext cx="1091438" cy="2490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8612C9A-E642-FB4A-9711-FB98C1106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661" y="4496489"/>
            <a:ext cx="996405" cy="377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820754B-9EAF-4E48-A11D-FB7245B365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54825">
            <a:off x="4495002" y="90952"/>
            <a:ext cx="4200332" cy="42003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5A883D5-E6A8-9D4D-A387-34912775A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165" y="-1306692"/>
            <a:ext cx="5143500" cy="5143500"/>
          </a:xfrm>
          <a:prstGeom prst="rect">
            <a:avLst/>
          </a:prstGeom>
        </p:spPr>
      </p:pic>
      <p:sp>
        <p:nvSpPr>
          <p:cNvPr id="5" name="Shape 93">
            <a:extLst>
              <a:ext uri="{FF2B5EF4-FFF2-40B4-BE49-F238E27FC236}">
                <a16:creationId xmlns:a16="http://schemas.microsoft.com/office/drawing/2014/main" xmlns="" id="{1D5B224D-EA90-6A49-BCA7-F447D6115963}"/>
              </a:ext>
            </a:extLst>
          </p:cNvPr>
          <p:cNvSpPr/>
          <p:nvPr/>
        </p:nvSpPr>
        <p:spPr>
          <a:xfrm rot="5400000" flipH="1">
            <a:off x="4539626" y="31353"/>
            <a:ext cx="45719" cy="8577812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" name="Shape 79">
            <a:extLst>
              <a:ext uri="{FF2B5EF4-FFF2-40B4-BE49-F238E27FC236}">
                <a16:creationId xmlns:a16="http://schemas.microsoft.com/office/drawing/2014/main" xmlns="" id="{799446C6-4AFB-D642-A373-1A6E25E9CB31}"/>
              </a:ext>
            </a:extLst>
          </p:cNvPr>
          <p:cNvSpPr txBox="1">
            <a:spLocks/>
          </p:cNvSpPr>
          <p:nvPr/>
        </p:nvSpPr>
        <p:spPr>
          <a:xfrm>
            <a:off x="273581" y="290154"/>
            <a:ext cx="6614900" cy="40529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l"/>
            <a:r>
              <a:rPr lang="en-GB" dirty="0">
                <a:solidFill>
                  <a:srgbClr val="ED1B24"/>
                </a:solidFill>
                <a:latin typeface="Avenir Black" panose="02000503020000020003" pitchFamily="2" charset="0"/>
              </a:rPr>
              <a:t>Let’s start with the </a:t>
            </a:r>
          </a:p>
          <a:p>
            <a:pPr algn="l"/>
            <a:r>
              <a:rPr lang="en-GB" dirty="0">
                <a:solidFill>
                  <a:srgbClr val="ED1B24"/>
                </a:solidFill>
                <a:latin typeface="Avenir Black" panose="02000503020000020003" pitchFamily="2" charset="0"/>
              </a:rPr>
              <a:t>nuts and bolts</a:t>
            </a:r>
          </a:p>
          <a:p>
            <a:pPr algn="l"/>
            <a:endParaRPr lang="en-GB" sz="1800" dirty="0">
              <a:solidFill>
                <a:schemeClr val="bg2"/>
              </a:solidFill>
              <a:latin typeface="Avenir" panose="02000503020000020003" pitchFamily="2" charset="0"/>
            </a:endParaRPr>
          </a:p>
          <a:p>
            <a:pPr marL="457200" indent="-342900" algn="l">
              <a:buClr>
                <a:srgbClr val="ED1B24"/>
              </a:buClr>
              <a:buChar char="●"/>
            </a:pPr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  <a:ea typeface="Raleway SemiBold"/>
                <a:cs typeface="Raleway SemiBold"/>
                <a:sym typeface="Raleway SemiBold"/>
              </a:rPr>
              <a:t>Not all areas of the city will </a:t>
            </a:r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</a:rPr>
              <a:t>down 20mph - we are trialling it in parts of the city where there is high public support and higher than average collision rates.</a:t>
            </a:r>
          </a:p>
          <a:p>
            <a:pPr lvl="0" algn="l">
              <a:buClr>
                <a:srgbClr val="ED1B24"/>
              </a:buClr>
            </a:pPr>
            <a:endParaRPr lang="en-GB" sz="1800" dirty="0">
              <a:solidFill>
                <a:schemeClr val="bg2"/>
              </a:solidFill>
              <a:latin typeface="Avenir" panose="02000503020000020003" pitchFamily="2" charset="0"/>
            </a:endParaRPr>
          </a:p>
          <a:p>
            <a:pPr marL="457200" indent="-342900" algn="l">
              <a:buClr>
                <a:srgbClr val="ED1B24"/>
              </a:buClr>
              <a:buChar char="●"/>
            </a:pPr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</a:rPr>
              <a:t>Majority of ‘A’ roads will remain as they are.</a:t>
            </a:r>
          </a:p>
          <a:p>
            <a:pPr lvl="0" algn="l">
              <a:buClr>
                <a:srgbClr val="ED1B24"/>
              </a:buClr>
            </a:pPr>
            <a:endParaRPr lang="en-GB" sz="1800" dirty="0">
              <a:solidFill>
                <a:schemeClr val="bg2"/>
              </a:solidFill>
              <a:latin typeface="Avenir" panose="02000503020000020003" pitchFamily="2" charset="0"/>
            </a:endParaRPr>
          </a:p>
          <a:p>
            <a:pPr marL="457200" indent="-342900" algn="l">
              <a:buClr>
                <a:srgbClr val="ED1B24"/>
              </a:buClr>
              <a:buChar char="●"/>
            </a:pPr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</a:rPr>
              <a:t>It’s costing £2.75 million to bring 20mph to our first four areas. </a:t>
            </a:r>
          </a:p>
          <a:p>
            <a:pPr marL="285750" lvl="0" indent="-285750" algn="l">
              <a:lnSpc>
                <a:spcPct val="115000"/>
              </a:lnSpc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en" sz="1800" dirty="0">
              <a:solidFill>
                <a:schemeClr val="bg2"/>
              </a:solidFill>
              <a:latin typeface="Avenir" panose="02000503020000020003" pitchFamily="2" charset="0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82540F-2A61-B342-A53E-ED9C9E9CD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954" y="4560661"/>
            <a:ext cx="1091438" cy="2490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B655410-3C23-154F-B08E-0DEC2F732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661" y="4496489"/>
            <a:ext cx="996405" cy="3774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6D9FCDD-B2F4-DA4C-BF93-33A80EF65F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5851" y="2253923"/>
            <a:ext cx="1727631" cy="2036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27B9410-7AE2-3547-B1D2-D3C9BC889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65" y="-1324110"/>
            <a:ext cx="5143500" cy="5143500"/>
          </a:xfrm>
          <a:prstGeom prst="rect">
            <a:avLst/>
          </a:prstGeom>
        </p:spPr>
      </p:pic>
      <p:sp>
        <p:nvSpPr>
          <p:cNvPr id="5" name="Shape 93">
            <a:extLst>
              <a:ext uri="{FF2B5EF4-FFF2-40B4-BE49-F238E27FC236}">
                <a16:creationId xmlns:a16="http://schemas.microsoft.com/office/drawing/2014/main" xmlns="" id="{A9496EC0-AA9E-7848-BFC3-32A80CFE677A}"/>
              </a:ext>
            </a:extLst>
          </p:cNvPr>
          <p:cNvSpPr/>
          <p:nvPr/>
        </p:nvSpPr>
        <p:spPr>
          <a:xfrm rot="5400000" flipH="1">
            <a:off x="4539626" y="31353"/>
            <a:ext cx="45719" cy="8577812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" name="Shape 79">
            <a:extLst>
              <a:ext uri="{FF2B5EF4-FFF2-40B4-BE49-F238E27FC236}">
                <a16:creationId xmlns:a16="http://schemas.microsoft.com/office/drawing/2014/main" xmlns="" id="{43FE3A96-B6BB-0F41-AC6D-B220EC3A547E}"/>
              </a:ext>
            </a:extLst>
          </p:cNvPr>
          <p:cNvSpPr txBox="1">
            <a:spLocks/>
          </p:cNvSpPr>
          <p:nvPr/>
        </p:nvSpPr>
        <p:spPr>
          <a:xfrm>
            <a:off x="273581" y="290154"/>
            <a:ext cx="5299905" cy="40529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l"/>
            <a:r>
              <a:rPr lang="en-GB" dirty="0">
                <a:solidFill>
                  <a:srgbClr val="ED1B24"/>
                </a:solidFill>
                <a:latin typeface="Avenir Black" panose="02000503020000020003" pitchFamily="2" charset="0"/>
              </a:rPr>
              <a:t>Nuts and bolts</a:t>
            </a:r>
          </a:p>
          <a:p>
            <a:pPr algn="l"/>
            <a:r>
              <a:rPr lang="en-GB" dirty="0">
                <a:solidFill>
                  <a:srgbClr val="ED1B24"/>
                </a:solidFill>
                <a:latin typeface="Avenir Black" panose="02000503020000020003" pitchFamily="2" charset="0"/>
              </a:rPr>
              <a:t>continued…</a:t>
            </a:r>
          </a:p>
          <a:p>
            <a:pPr algn="l"/>
            <a:endParaRPr lang="en-GB" sz="1800" dirty="0">
              <a:solidFill>
                <a:schemeClr val="bg2"/>
              </a:solidFill>
              <a:latin typeface="Avenir" panose="02000503020000020003" pitchFamily="2" charset="0"/>
            </a:endParaRPr>
          </a:p>
          <a:p>
            <a:pPr marL="457200" indent="-342900" algn="l">
              <a:buClr>
                <a:srgbClr val="ED1B24"/>
              </a:buClr>
              <a:buChar char="●"/>
            </a:pPr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  <a:ea typeface="Raleway SemiBold"/>
                <a:cs typeface="Raleway SemiBold"/>
                <a:sym typeface="Raleway SemiBold"/>
              </a:rPr>
              <a:t>A </a:t>
            </a:r>
            <a:r>
              <a:rPr lang="en" sz="1800" dirty="0">
                <a:solidFill>
                  <a:schemeClr val="bg2"/>
                </a:solidFill>
                <a:latin typeface="Avenir" panose="02000503020000020003" pitchFamily="2" charset="0"/>
              </a:rPr>
              <a:t>20mph scheme is different from a 20mph ‘zone’. Schemes cover large areas and do not require speed bumps or other traffic calming measures.</a:t>
            </a:r>
          </a:p>
          <a:p>
            <a:pPr marL="114300" algn="l">
              <a:buClr>
                <a:srgbClr val="ED1B24"/>
              </a:buClr>
            </a:pPr>
            <a:endParaRPr lang="en-GB" sz="1800" dirty="0">
              <a:solidFill>
                <a:schemeClr val="bg2"/>
              </a:solidFill>
            </a:endParaRPr>
          </a:p>
          <a:p>
            <a:pPr marL="457200" indent="-342900" algn="l">
              <a:buClr>
                <a:srgbClr val="ED1B24"/>
              </a:buClr>
              <a:buChar char="●"/>
            </a:pPr>
            <a:r>
              <a:rPr lang="en" sz="1800" dirty="0">
                <a:solidFill>
                  <a:schemeClr val="bg2"/>
                </a:solidFill>
                <a:latin typeface="Avenir" panose="02000503020000020003" pitchFamily="2" charset="0"/>
              </a:rPr>
              <a:t>This is why a </a:t>
            </a:r>
            <a:r>
              <a:rPr lang="en" sz="1800" dirty="0" err="1">
                <a:solidFill>
                  <a:schemeClr val="bg2"/>
                </a:solidFill>
                <a:latin typeface="Avenir" panose="02000503020000020003" pitchFamily="2" charset="0"/>
              </a:rPr>
              <a:t>programme</a:t>
            </a:r>
            <a:r>
              <a:rPr lang="en" sz="1800" dirty="0">
                <a:solidFill>
                  <a:schemeClr val="bg2"/>
                </a:solidFill>
                <a:latin typeface="Avenir" panose="02000503020000020003" pitchFamily="2" charset="0"/>
              </a:rPr>
              <a:t> of engagement, designed to change people’s attitudes and </a:t>
            </a:r>
            <a:r>
              <a:rPr lang="en" sz="1800" dirty="0" err="1">
                <a:solidFill>
                  <a:schemeClr val="bg2"/>
                </a:solidFill>
                <a:latin typeface="Avenir" panose="02000503020000020003" pitchFamily="2" charset="0"/>
              </a:rPr>
              <a:t>behaviours</a:t>
            </a:r>
            <a:r>
              <a:rPr lang="en" sz="1800" dirty="0">
                <a:solidFill>
                  <a:schemeClr val="bg2"/>
                </a:solidFill>
                <a:latin typeface="Avenir" panose="02000503020000020003" pitchFamily="2" charset="0"/>
              </a:rPr>
              <a:t> is so important.</a:t>
            </a:r>
            <a:endParaRPr lang="en" sz="1800" dirty="0">
              <a:solidFill>
                <a:schemeClr val="bg2"/>
              </a:solidFill>
              <a:latin typeface="Avenir" panose="02000503020000020003" pitchFamily="2" charset="0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A6A2625-415B-AC41-829F-3ED1C87A5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954" y="4560661"/>
            <a:ext cx="1091438" cy="2490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6349BD0-0DE8-4D4A-A3B7-EB8A38A9FE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661" y="4496489"/>
            <a:ext cx="996405" cy="3774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66F259-FC43-044F-8252-0E3D55547C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9881">
            <a:off x="5871030" y="161623"/>
            <a:ext cx="2743200" cy="3993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D1B24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9">
            <a:extLst>
              <a:ext uri="{FF2B5EF4-FFF2-40B4-BE49-F238E27FC236}">
                <a16:creationId xmlns:a16="http://schemas.microsoft.com/office/drawing/2014/main" xmlns="" id="{ECCF6BAF-6F11-F243-AA9B-F4B100A57646}"/>
              </a:ext>
            </a:extLst>
          </p:cNvPr>
          <p:cNvSpPr txBox="1">
            <a:spLocks/>
          </p:cNvSpPr>
          <p:nvPr/>
        </p:nvSpPr>
        <p:spPr>
          <a:xfrm>
            <a:off x="273581" y="290154"/>
            <a:ext cx="5299905" cy="36635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l"/>
            <a:r>
              <a:rPr lang="en-GB" dirty="0">
                <a:solidFill>
                  <a:schemeClr val="bg1"/>
                </a:solidFill>
                <a:latin typeface="Avenir Black" panose="02000503020000020003" pitchFamily="2" charset="0"/>
              </a:rPr>
              <a:t>What areas are included?</a:t>
            </a:r>
            <a:endParaRPr lang="en" sz="1800" dirty="0">
              <a:solidFill>
                <a:schemeClr val="bg1"/>
              </a:solidFill>
              <a:latin typeface="Avenir" panose="02000503020000020003" pitchFamily="2" charset="0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9E1C3C5-0447-8B4D-A082-778D9F86A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954" y="4560661"/>
            <a:ext cx="1091438" cy="2490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55097EB-C090-9A45-BB9D-97548F36A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661" y="4496489"/>
            <a:ext cx="996405" cy="3774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8E03B04-0B3E-3240-B396-3AB7AF351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469" y="2516778"/>
            <a:ext cx="8350648" cy="1812544"/>
          </a:xfrm>
          <a:prstGeom prst="rect">
            <a:avLst/>
          </a:prstGeom>
        </p:spPr>
      </p:pic>
      <p:sp>
        <p:nvSpPr>
          <p:cNvPr id="5" name="Shape 93">
            <a:extLst>
              <a:ext uri="{FF2B5EF4-FFF2-40B4-BE49-F238E27FC236}">
                <a16:creationId xmlns:a16="http://schemas.microsoft.com/office/drawing/2014/main" xmlns="" id="{5386B61B-0FB4-444E-81DE-E5D8245AC0F6}"/>
              </a:ext>
            </a:extLst>
          </p:cNvPr>
          <p:cNvSpPr/>
          <p:nvPr/>
        </p:nvSpPr>
        <p:spPr>
          <a:xfrm rot="5400000" flipH="1">
            <a:off x="4539626" y="31353"/>
            <a:ext cx="45719" cy="85778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2B3C46-8474-D24A-B4F3-FD8858CAC2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6165" y="382739"/>
            <a:ext cx="4778188" cy="3914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B2C749D-2970-0940-900E-B182426E0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65" y="-1324110"/>
            <a:ext cx="5143500" cy="5143500"/>
          </a:xfrm>
          <a:prstGeom prst="rect">
            <a:avLst/>
          </a:prstGeom>
        </p:spPr>
      </p:pic>
      <p:sp>
        <p:nvSpPr>
          <p:cNvPr id="9" name="Shape 93">
            <a:extLst>
              <a:ext uri="{FF2B5EF4-FFF2-40B4-BE49-F238E27FC236}">
                <a16:creationId xmlns:a16="http://schemas.microsoft.com/office/drawing/2014/main" xmlns="" id="{77C1D868-A244-424B-B4C1-CAB8C3330523}"/>
              </a:ext>
            </a:extLst>
          </p:cNvPr>
          <p:cNvSpPr/>
          <p:nvPr/>
        </p:nvSpPr>
        <p:spPr>
          <a:xfrm rot="5400000" flipH="1">
            <a:off x="4539626" y="31353"/>
            <a:ext cx="45719" cy="8577812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B64C9CB-402B-CB40-B5DC-FBDE3204C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954" y="4560661"/>
            <a:ext cx="1091438" cy="2490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C1ADFD0-2C98-2B47-A51A-92F68E206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661" y="4496489"/>
            <a:ext cx="996405" cy="377426"/>
          </a:xfrm>
          <a:prstGeom prst="rect">
            <a:avLst/>
          </a:prstGeom>
        </p:spPr>
      </p:pic>
      <p:sp>
        <p:nvSpPr>
          <p:cNvPr id="12" name="Shape 79">
            <a:extLst>
              <a:ext uri="{FF2B5EF4-FFF2-40B4-BE49-F238E27FC236}">
                <a16:creationId xmlns:a16="http://schemas.microsoft.com/office/drawing/2014/main" xmlns="" id="{73CBED91-252A-B24E-AC7B-8F4221657760}"/>
              </a:ext>
            </a:extLst>
          </p:cNvPr>
          <p:cNvSpPr txBox="1">
            <a:spLocks/>
          </p:cNvSpPr>
          <p:nvPr/>
        </p:nvSpPr>
        <p:spPr>
          <a:xfrm>
            <a:off x="273579" y="290154"/>
            <a:ext cx="5038650" cy="451959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buClr>
                <a:srgbClr val="ED1B24"/>
              </a:buClr>
            </a:pPr>
            <a:r>
              <a:rPr lang="en-GB" sz="3600" dirty="0">
                <a:solidFill>
                  <a:srgbClr val="ED1B24"/>
                </a:solidFill>
                <a:latin typeface="Avenir Black" panose="02000503020000020003" pitchFamily="2" charset="0"/>
              </a:rPr>
              <a:t>Pilot areas</a:t>
            </a:r>
          </a:p>
          <a:p>
            <a:pPr>
              <a:buClr>
                <a:srgbClr val="ED1B24"/>
              </a:buClr>
            </a:pPr>
            <a:endParaRPr lang="en-GB" sz="1800" dirty="0">
              <a:solidFill>
                <a:schemeClr val="bg2"/>
              </a:solidFill>
              <a:latin typeface="Avenir" panose="02000503020000020003" pitchFamily="2" charset="0"/>
            </a:endParaRPr>
          </a:p>
          <a:p>
            <a:pPr>
              <a:buClr>
                <a:srgbClr val="ED1B24"/>
              </a:buClr>
            </a:pPr>
            <a:r>
              <a:rPr lang="en-GB" sz="1800" b="1" dirty="0">
                <a:solidFill>
                  <a:schemeClr val="bg2"/>
                </a:solidFill>
                <a:latin typeface="Avenir Black" panose="02000503020000020003" pitchFamily="2" charset="0"/>
              </a:rPr>
              <a:t>Current areas include:</a:t>
            </a:r>
            <a:r>
              <a:rPr lang="en-GB" sz="1800" b="1" dirty="0">
                <a:solidFill>
                  <a:schemeClr val="bg2"/>
                </a:solidFill>
                <a:latin typeface="Avenir" panose="02000503020000020003" pitchFamily="2" charset="0"/>
              </a:rPr>
              <a:t> </a:t>
            </a:r>
          </a:p>
          <a:p>
            <a:pPr>
              <a:buClr>
                <a:srgbClr val="ED1B24"/>
              </a:buClr>
            </a:pPr>
            <a:r>
              <a:rPr lang="en-GB" b="1" dirty="0">
                <a:solidFill>
                  <a:schemeClr val="bg2"/>
                </a:solidFill>
                <a:latin typeface="Avenir" panose="02000503020000020003" pitchFamily="2" charset="0"/>
              </a:rPr>
              <a:t> </a:t>
            </a:r>
          </a:p>
          <a:p>
            <a:pPr marL="457200" lvl="0" indent="-298450">
              <a:spcAft>
                <a:spcPts val="1000"/>
              </a:spcAft>
              <a:buClr>
                <a:srgbClr val="ED1B24"/>
              </a:buClr>
              <a:buSzPct val="100000"/>
              <a:buFont typeface="Arial" panose="020B0604020202020204" pitchFamily="34" charset="0"/>
              <a:buChar char="•"/>
            </a:pPr>
            <a:r>
              <a:rPr lang="en" b="1" dirty="0">
                <a:latin typeface="Avenir" panose="02000503020000020003" pitchFamily="2" charset="0"/>
                <a:ea typeface="Raleway"/>
                <a:cs typeface="Raleway"/>
                <a:sym typeface="Raleway"/>
              </a:rPr>
              <a:t>The entire </a:t>
            </a:r>
            <a:r>
              <a:rPr lang="en" b="1" dirty="0">
                <a:solidFill>
                  <a:srgbClr val="FF0000"/>
                </a:solidFill>
                <a:latin typeface="Avenir" panose="02000503020000020003" pitchFamily="2" charset="0"/>
                <a:ea typeface="Raleway"/>
                <a:cs typeface="Raleway"/>
                <a:sym typeface="Raleway"/>
              </a:rPr>
              <a:t>city </a:t>
            </a:r>
            <a:r>
              <a:rPr lang="en" b="1" dirty="0" err="1">
                <a:solidFill>
                  <a:srgbClr val="FF0000"/>
                </a:solidFill>
                <a:latin typeface="Avenir" panose="02000503020000020003" pitchFamily="2" charset="0"/>
                <a:ea typeface="Raleway"/>
                <a:cs typeface="Raleway"/>
                <a:sym typeface="Raleway"/>
              </a:rPr>
              <a:t>centre</a:t>
            </a:r>
            <a:r>
              <a:rPr lang="en" b="1" dirty="0">
                <a:solidFill>
                  <a:srgbClr val="FF0000"/>
                </a:solidFill>
                <a:latin typeface="Avenir" panose="02000503020000020003" pitchFamily="2" charset="0"/>
                <a:ea typeface="Raleway"/>
                <a:cs typeface="Raleway"/>
                <a:sym typeface="Raleway"/>
              </a:rPr>
              <a:t> </a:t>
            </a:r>
            <a:r>
              <a:rPr lang="en" b="1" dirty="0">
                <a:latin typeface="Avenir" panose="02000503020000020003" pitchFamily="2" charset="0"/>
                <a:ea typeface="Raleway"/>
                <a:cs typeface="Raleway"/>
                <a:sym typeface="Raleway"/>
              </a:rPr>
              <a:t>within the ring </a:t>
            </a:r>
            <a:r>
              <a:rPr lang="en" b="1" dirty="0" err="1">
                <a:latin typeface="Avenir" panose="02000503020000020003" pitchFamily="2" charset="0"/>
                <a:ea typeface="Raleway"/>
                <a:cs typeface="Raleway"/>
                <a:sym typeface="Raleway"/>
              </a:rPr>
              <a:t>roa</a:t>
            </a:r>
            <a:r>
              <a:rPr lang="en-GB" b="1" dirty="0">
                <a:latin typeface="Avenir" panose="02000503020000020003" pitchFamily="2" charset="0"/>
                <a:ea typeface="Raleway"/>
                <a:cs typeface="Raleway"/>
                <a:sym typeface="Raleway"/>
              </a:rPr>
              <a:t>d.</a:t>
            </a:r>
          </a:p>
          <a:p>
            <a:pPr marL="457200" indent="-298450">
              <a:spcAft>
                <a:spcPts val="1000"/>
              </a:spcAft>
              <a:buClr>
                <a:srgbClr val="ED1B24"/>
              </a:buClr>
              <a:buSzPct val="100000"/>
              <a:buFont typeface="Arial" panose="020B0604020202020204" pitchFamily="34" charset="0"/>
              <a:buChar char="•"/>
            </a:pPr>
            <a:r>
              <a:rPr lang="en" b="1" dirty="0">
                <a:solidFill>
                  <a:srgbClr val="FF0000"/>
                </a:solidFill>
                <a:latin typeface="Avenir" panose="02000503020000020003" pitchFamily="2" charset="0"/>
                <a:ea typeface="Raleway"/>
                <a:cs typeface="Raleway"/>
                <a:sym typeface="Raleway"/>
              </a:rPr>
              <a:t>Central South-West: </a:t>
            </a:r>
            <a:r>
              <a:rPr lang="en-GB" b="1" dirty="0">
                <a:latin typeface="Avenir" panose="02000503020000020003" pitchFamily="2" charset="0"/>
                <a:ea typeface="Raleway"/>
                <a:cs typeface="Raleway"/>
                <a:sym typeface="Raleway"/>
              </a:rPr>
              <a:t>C</a:t>
            </a:r>
            <a:r>
              <a:rPr lang="en" b="1" dirty="0" err="1">
                <a:latin typeface="Avenir" panose="02000503020000020003" pitchFamily="2" charset="0"/>
                <a:ea typeface="Raleway"/>
                <a:cs typeface="Raleway"/>
                <a:sym typeface="Raleway"/>
              </a:rPr>
              <a:t>overing</a:t>
            </a:r>
            <a:r>
              <a:rPr lang="en" b="1" dirty="0">
                <a:latin typeface="Avenir" panose="02000503020000020003" pitchFamily="2" charset="0"/>
                <a:ea typeface="Raleway"/>
                <a:cs typeface="Raleway"/>
                <a:sym typeface="Raleway"/>
              </a:rPr>
              <a:t> </a:t>
            </a:r>
            <a:r>
              <a:rPr lang="en-GB" b="1" dirty="0">
                <a:latin typeface="Avenir" panose="02000503020000020003" pitchFamily="2" charset="0"/>
                <a:ea typeface="Raleway"/>
                <a:cs typeface="Raleway"/>
                <a:sym typeface="Raleway"/>
              </a:rPr>
              <a:t>the majority </a:t>
            </a:r>
            <a:r>
              <a:rPr lang="en" b="1" dirty="0">
                <a:latin typeface="Avenir" panose="02000503020000020003" pitchFamily="2" charset="0"/>
                <a:ea typeface="Raleway"/>
                <a:cs typeface="Raleway"/>
                <a:sym typeface="Raleway"/>
              </a:rPr>
              <a:t>of </a:t>
            </a:r>
            <a:r>
              <a:rPr lang="en" b="1" dirty="0" err="1">
                <a:latin typeface="Avenir" panose="02000503020000020003" pitchFamily="2" charset="0"/>
                <a:ea typeface="Raleway"/>
                <a:cs typeface="Raleway"/>
                <a:sym typeface="Raleway"/>
              </a:rPr>
              <a:t>Edgbaston</a:t>
            </a:r>
            <a:r>
              <a:rPr lang="en" b="1" dirty="0">
                <a:latin typeface="Avenir" panose="02000503020000020003" pitchFamily="2" charset="0"/>
                <a:ea typeface="Raleway"/>
                <a:cs typeface="Raleway"/>
                <a:sym typeface="Raleway"/>
              </a:rPr>
              <a:t> </a:t>
            </a:r>
            <a:r>
              <a:rPr lang="en-GB" b="1" dirty="0">
                <a:latin typeface="Avenir" panose="02000503020000020003" pitchFamily="2" charset="0"/>
                <a:ea typeface="Raleway"/>
                <a:cs typeface="Raleway"/>
                <a:sym typeface="Raleway"/>
              </a:rPr>
              <a:t>and Selly Oak and parts of </a:t>
            </a:r>
            <a:r>
              <a:rPr lang="en" b="1" dirty="0" err="1">
                <a:latin typeface="Avenir" panose="02000503020000020003" pitchFamily="2" charset="0"/>
                <a:ea typeface="Raleway"/>
                <a:cs typeface="Raleway"/>
                <a:sym typeface="Raleway"/>
              </a:rPr>
              <a:t>Harborne</a:t>
            </a:r>
            <a:r>
              <a:rPr lang="en" b="1" dirty="0">
                <a:latin typeface="Avenir" panose="02000503020000020003" pitchFamily="2" charset="0"/>
                <a:ea typeface="Raleway"/>
                <a:cs typeface="Raleway"/>
                <a:sym typeface="Raleway"/>
              </a:rPr>
              <a:t> and </a:t>
            </a:r>
            <a:r>
              <a:rPr lang="en-GB" b="1" dirty="0">
                <a:latin typeface="Avenir" panose="02000503020000020003" pitchFamily="2" charset="0"/>
                <a:ea typeface="Raleway"/>
                <a:cs typeface="Raleway"/>
                <a:sym typeface="Raleway"/>
              </a:rPr>
              <a:t>Bourneville wards</a:t>
            </a:r>
            <a:r>
              <a:rPr lang="en" b="1" dirty="0">
                <a:latin typeface="Avenir" panose="02000503020000020003" pitchFamily="2" charset="0"/>
                <a:ea typeface="Raleway"/>
                <a:cs typeface="Raleway"/>
              </a:rPr>
              <a:t>.</a:t>
            </a:r>
            <a:endParaRPr lang="en" b="1" dirty="0">
              <a:solidFill>
                <a:srgbClr val="ED1B24"/>
              </a:solidFill>
              <a:latin typeface="Avenir" panose="02000503020000020003" pitchFamily="2" charset="0"/>
              <a:ea typeface="Raleway"/>
              <a:cs typeface="Raleway"/>
            </a:endParaRPr>
          </a:p>
          <a:p>
            <a:pPr marL="457200" indent="-298450">
              <a:spcAft>
                <a:spcPts val="1000"/>
              </a:spcAft>
              <a:buClr>
                <a:srgbClr val="ED1B24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  <a:latin typeface="Avenir" panose="02000503020000020003" pitchFamily="2" charset="0"/>
                <a:ea typeface="Raleway"/>
                <a:cs typeface="Raleway"/>
                <a:sym typeface="Raleway"/>
              </a:rPr>
              <a:t>Central South: </a:t>
            </a:r>
            <a:r>
              <a:rPr lang="en-GB" b="1" dirty="0">
                <a:latin typeface="Avenir" panose="02000503020000020003" pitchFamily="2" charset="0"/>
                <a:ea typeface="Raleway"/>
                <a:cs typeface="Raleway"/>
                <a:sym typeface="Raleway"/>
              </a:rPr>
              <a:t>Sparkbrook, Pickwick Park, </a:t>
            </a:r>
            <a:r>
              <a:rPr lang="en-GB" b="1" dirty="0" err="1">
                <a:latin typeface="Avenir" panose="02000503020000020003" pitchFamily="2" charset="0"/>
                <a:ea typeface="Raleway"/>
                <a:cs typeface="Raleway"/>
                <a:sym typeface="Raleway"/>
              </a:rPr>
              <a:t>Balsall</a:t>
            </a:r>
            <a:r>
              <a:rPr lang="en-GB" b="1" dirty="0">
                <a:latin typeface="Avenir" panose="02000503020000020003" pitchFamily="2" charset="0"/>
                <a:ea typeface="Raleway"/>
                <a:cs typeface="Raleway"/>
                <a:sym typeface="Raleway"/>
              </a:rPr>
              <a:t> Heath, Cannon Hill, Kings Heath, Moseley, Park Hill and </a:t>
            </a:r>
            <a:r>
              <a:rPr lang="en-GB" b="1" dirty="0" err="1">
                <a:latin typeface="Avenir" panose="02000503020000020003" pitchFamily="2" charset="0"/>
                <a:ea typeface="Raleway"/>
                <a:cs typeface="Raleway"/>
                <a:sym typeface="Raleway"/>
              </a:rPr>
              <a:t>Sparkhill</a:t>
            </a:r>
            <a:r>
              <a:rPr lang="en" b="1" dirty="0">
                <a:latin typeface="Avenir" panose="02000503020000020003" pitchFamily="2" charset="0"/>
                <a:ea typeface="Raleway"/>
                <a:cs typeface="Raleway"/>
                <a:sym typeface="Raleway"/>
              </a:rPr>
              <a:t>.</a:t>
            </a:r>
            <a:endParaRPr lang="en" b="1" dirty="0">
              <a:latin typeface="Avenir" panose="02000503020000020003" pitchFamily="2" charset="0"/>
              <a:ea typeface="Raleway"/>
              <a:cs typeface="Raleway"/>
            </a:endParaRPr>
          </a:p>
          <a:p>
            <a:pPr marL="457200" indent="-298450">
              <a:spcAft>
                <a:spcPts val="1000"/>
              </a:spcAft>
              <a:buClr>
                <a:srgbClr val="ED1B24"/>
              </a:buClr>
              <a:buFont typeface="Arial" panose="020B0604020202020204" pitchFamily="34" charset="0"/>
              <a:buChar char="•"/>
            </a:pPr>
            <a:r>
              <a:rPr lang="en" b="1" dirty="0">
                <a:solidFill>
                  <a:srgbClr val="FF0000"/>
                </a:solidFill>
                <a:latin typeface="Avenir" panose="02000503020000020003" pitchFamily="2" charset="0"/>
                <a:ea typeface="Raleway"/>
                <a:cs typeface="Raleway"/>
                <a:sym typeface="Raleway"/>
              </a:rPr>
              <a:t>Central </a:t>
            </a:r>
            <a:r>
              <a:rPr lang="en-GB" b="1" dirty="0">
                <a:solidFill>
                  <a:srgbClr val="FF0000"/>
                </a:solidFill>
                <a:latin typeface="Avenir" panose="02000503020000020003" pitchFamily="2" charset="0"/>
                <a:ea typeface="Raleway"/>
                <a:cs typeface="Raleway"/>
                <a:sym typeface="Raleway"/>
              </a:rPr>
              <a:t>East</a:t>
            </a:r>
            <a:r>
              <a:rPr lang="en" b="1" dirty="0">
                <a:solidFill>
                  <a:srgbClr val="FF0000"/>
                </a:solidFill>
                <a:latin typeface="Avenir" panose="02000503020000020003" pitchFamily="2" charset="0"/>
                <a:ea typeface="Raleway"/>
                <a:cs typeface="Raleway"/>
                <a:sym typeface="Raleway"/>
              </a:rPr>
              <a:t>: </a:t>
            </a:r>
            <a:r>
              <a:rPr lang="en-GB" b="1" dirty="0">
                <a:latin typeface="Avenir" panose="02000503020000020003" pitchFamily="2" charset="0"/>
                <a:ea typeface="Raleway"/>
                <a:cs typeface="Raleway"/>
                <a:sym typeface="Raleway"/>
              </a:rPr>
              <a:t>Ward End, </a:t>
            </a:r>
            <a:r>
              <a:rPr lang="en-GB" b="1" dirty="0" err="1">
                <a:latin typeface="Avenir" panose="02000503020000020003" pitchFamily="2" charset="0"/>
                <a:ea typeface="Raleway"/>
                <a:cs typeface="Raleway"/>
                <a:sym typeface="Raleway"/>
              </a:rPr>
              <a:t>Saltley</a:t>
            </a:r>
            <a:r>
              <a:rPr lang="en-GB" b="1" dirty="0">
                <a:latin typeface="Avenir" panose="02000503020000020003" pitchFamily="2" charset="0"/>
                <a:ea typeface="Raleway"/>
                <a:cs typeface="Raleway"/>
                <a:sym typeface="Raleway"/>
              </a:rPr>
              <a:t>, </a:t>
            </a:r>
            <a:r>
              <a:rPr lang="en-GB" b="1" dirty="0" err="1">
                <a:latin typeface="Avenir" panose="02000503020000020003" pitchFamily="2" charset="0"/>
                <a:ea typeface="Raleway"/>
                <a:cs typeface="Raleway"/>
                <a:sym typeface="Raleway"/>
              </a:rPr>
              <a:t>Bordesley</a:t>
            </a:r>
            <a:r>
              <a:rPr lang="en-GB" b="1" dirty="0">
                <a:latin typeface="Avenir" panose="02000503020000020003" pitchFamily="2" charset="0"/>
                <a:ea typeface="Raleway"/>
                <a:cs typeface="Raleway"/>
                <a:sym typeface="Raleway"/>
              </a:rPr>
              <a:t>, Little Bromwich, </a:t>
            </a:r>
            <a:r>
              <a:rPr lang="en-GB" b="1" dirty="0" err="1">
                <a:latin typeface="Avenir" panose="02000503020000020003" pitchFamily="2" charset="0"/>
                <a:ea typeface="Raleway"/>
                <a:cs typeface="Raleway"/>
                <a:sym typeface="Raleway"/>
              </a:rPr>
              <a:t>Bordesley</a:t>
            </a:r>
            <a:r>
              <a:rPr lang="en-GB" b="1" dirty="0">
                <a:latin typeface="Avenir" panose="02000503020000020003" pitchFamily="2" charset="0"/>
                <a:ea typeface="Raleway"/>
                <a:cs typeface="Raleway"/>
                <a:sym typeface="Raleway"/>
              </a:rPr>
              <a:t> Green and Small Heath.</a:t>
            </a:r>
            <a:endParaRPr lang="en" b="1" dirty="0">
              <a:latin typeface="Avenir" panose="02000503020000020003" pitchFamily="2" charset="0"/>
              <a:ea typeface="Raleway"/>
              <a:cs typeface="Raleway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21B6D3-FB25-A84F-A212-2A0CB09F2E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4127" y="251088"/>
            <a:ext cx="3934442" cy="36449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D1B24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9B2E99E-E5ED-EF49-9CF0-6D30AF63D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954" y="4560661"/>
            <a:ext cx="1091438" cy="2490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A302875-8B39-9446-9448-A94E30FF0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661" y="4496489"/>
            <a:ext cx="996405" cy="377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E173AEE-6BCF-FA4C-9B05-2E8CF4AFB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469" y="2516778"/>
            <a:ext cx="8350648" cy="1812544"/>
          </a:xfrm>
          <a:prstGeom prst="rect">
            <a:avLst/>
          </a:prstGeom>
        </p:spPr>
      </p:pic>
      <p:sp>
        <p:nvSpPr>
          <p:cNvPr id="11" name="Shape 79">
            <a:extLst>
              <a:ext uri="{FF2B5EF4-FFF2-40B4-BE49-F238E27FC236}">
                <a16:creationId xmlns:a16="http://schemas.microsoft.com/office/drawing/2014/main" xmlns="" id="{4886BC93-3CBD-E74C-873C-5D7BE2B8E9AE}"/>
              </a:ext>
            </a:extLst>
          </p:cNvPr>
          <p:cNvSpPr txBox="1">
            <a:spLocks/>
          </p:cNvSpPr>
          <p:nvPr/>
        </p:nvSpPr>
        <p:spPr>
          <a:xfrm>
            <a:off x="273581" y="290154"/>
            <a:ext cx="5299905" cy="36635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l"/>
            <a:r>
              <a:rPr lang="en-GB" dirty="0">
                <a:solidFill>
                  <a:schemeClr val="bg1"/>
                </a:solidFill>
                <a:latin typeface="Avenir Black" panose="02000503020000020003" pitchFamily="2" charset="0"/>
              </a:rPr>
              <a:t>Some things that may surprise you…</a:t>
            </a:r>
            <a:endParaRPr lang="en" sz="1800" dirty="0">
              <a:solidFill>
                <a:schemeClr val="bg1"/>
              </a:solidFill>
              <a:latin typeface="Avenir" panose="02000503020000020003" pitchFamily="2" charset="0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" name="Shape 93">
            <a:extLst>
              <a:ext uri="{FF2B5EF4-FFF2-40B4-BE49-F238E27FC236}">
                <a16:creationId xmlns:a16="http://schemas.microsoft.com/office/drawing/2014/main" xmlns="" id="{9EED4262-F019-9C47-99A7-F9C5DF304BE1}"/>
              </a:ext>
            </a:extLst>
          </p:cNvPr>
          <p:cNvSpPr/>
          <p:nvPr/>
        </p:nvSpPr>
        <p:spPr>
          <a:xfrm rot="5400000" flipH="1">
            <a:off x="4539626" y="31353"/>
            <a:ext cx="45719" cy="85778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712468D-EC34-5646-AEFC-4882A1174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0223" y="722405"/>
            <a:ext cx="5143500" cy="5143500"/>
          </a:xfrm>
          <a:prstGeom prst="rect">
            <a:avLst/>
          </a:prstGeom>
        </p:spPr>
      </p:pic>
      <p:sp>
        <p:nvSpPr>
          <p:cNvPr id="7" name="Shape 93">
            <a:extLst>
              <a:ext uri="{FF2B5EF4-FFF2-40B4-BE49-F238E27FC236}">
                <a16:creationId xmlns:a16="http://schemas.microsoft.com/office/drawing/2014/main" xmlns="" id="{BB4D9484-8C9F-2348-A984-E37A239027F0}"/>
              </a:ext>
            </a:extLst>
          </p:cNvPr>
          <p:cNvSpPr/>
          <p:nvPr/>
        </p:nvSpPr>
        <p:spPr>
          <a:xfrm rot="5400000" flipH="1">
            <a:off x="4539626" y="31353"/>
            <a:ext cx="45719" cy="8577812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C9579B1-E1A2-6B42-B2DD-6B261644F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954" y="4560661"/>
            <a:ext cx="1091438" cy="2490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7FF52F9-1A00-3148-A297-B0F2F6FC8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661" y="4496489"/>
            <a:ext cx="996405" cy="377426"/>
          </a:xfrm>
          <a:prstGeom prst="rect">
            <a:avLst/>
          </a:prstGeom>
        </p:spPr>
      </p:pic>
      <p:sp>
        <p:nvSpPr>
          <p:cNvPr id="11" name="Shape 79">
            <a:extLst>
              <a:ext uri="{FF2B5EF4-FFF2-40B4-BE49-F238E27FC236}">
                <a16:creationId xmlns:a16="http://schemas.microsoft.com/office/drawing/2014/main" xmlns="" id="{6CD15C27-DD4C-9345-940B-265AC82741E5}"/>
              </a:ext>
            </a:extLst>
          </p:cNvPr>
          <p:cNvSpPr txBox="1">
            <a:spLocks/>
          </p:cNvSpPr>
          <p:nvPr/>
        </p:nvSpPr>
        <p:spPr>
          <a:xfrm>
            <a:off x="273580" y="290154"/>
            <a:ext cx="3795500" cy="40529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Raleway"/>
              <a:buNone/>
              <a:defRPr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l"/>
            <a:r>
              <a:rPr lang="en-GB" dirty="0">
                <a:solidFill>
                  <a:srgbClr val="ED1B24"/>
                </a:solidFill>
                <a:latin typeface="Avenir Black" panose="02000503020000020003" pitchFamily="2" charset="0"/>
              </a:rPr>
              <a:t>The odds…</a:t>
            </a:r>
          </a:p>
          <a:p>
            <a:pPr algn="l"/>
            <a:endParaRPr lang="en-GB" sz="1800" dirty="0">
              <a:solidFill>
                <a:schemeClr val="bg2"/>
              </a:solidFill>
              <a:latin typeface="Avenir" panose="02000503020000020003" pitchFamily="2" charset="0"/>
            </a:endParaRPr>
          </a:p>
          <a:p>
            <a:pPr lvl="0" algn="l">
              <a:lnSpc>
                <a:spcPct val="115000"/>
              </a:lnSpc>
              <a:spcAft>
                <a:spcPts val="1600"/>
              </a:spcAft>
            </a:pPr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  <a:ea typeface="Raleway SemiBold"/>
                <a:cs typeface="Raleway SemiBold"/>
                <a:sym typeface="Raleway SemiBold"/>
              </a:rPr>
              <a:t>Many people are scared of flying. </a:t>
            </a:r>
          </a:p>
          <a:p>
            <a:pPr lvl="0" algn="l">
              <a:lnSpc>
                <a:spcPct val="115000"/>
              </a:lnSpc>
              <a:spcAft>
                <a:spcPts val="1600"/>
              </a:spcAft>
            </a:pPr>
            <a:r>
              <a:rPr lang="en-GB" sz="1800" dirty="0">
                <a:solidFill>
                  <a:schemeClr val="bg2"/>
                </a:solidFill>
                <a:latin typeface="Avenir" panose="02000503020000020003" pitchFamily="2" charset="0"/>
                <a:ea typeface="Raleway SemiBold"/>
                <a:cs typeface="Raleway SemiBold"/>
                <a:sym typeface="Raleway SemiBold"/>
              </a:rPr>
              <a:t>But the odds of dying in a plane crash are</a:t>
            </a:r>
          </a:p>
          <a:p>
            <a:pPr lvl="0" algn="l">
              <a:lnSpc>
                <a:spcPct val="115000"/>
              </a:lnSpc>
              <a:spcAft>
                <a:spcPts val="1600"/>
              </a:spcAft>
            </a:pPr>
            <a:r>
              <a:rPr lang="en-GB" dirty="0">
                <a:solidFill>
                  <a:schemeClr val="bg2"/>
                </a:solidFill>
                <a:latin typeface="Avenir Black" panose="02000503020000020003" pitchFamily="2" charset="0"/>
                <a:ea typeface="Raleway SemiBold"/>
                <a:cs typeface="Raleway SemiBold"/>
                <a:sym typeface="Raleway SemiBold"/>
              </a:rPr>
              <a:t>11 million to 1</a:t>
            </a:r>
            <a:endParaRPr lang="en" dirty="0">
              <a:solidFill>
                <a:schemeClr val="bg2"/>
              </a:solidFill>
              <a:latin typeface="Avenir Black" panose="02000503020000020003" pitchFamily="2" charset="0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AD8C287-B169-7945-AAF8-BEE646DA79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7457" y="853440"/>
            <a:ext cx="4628736" cy="20278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42B6F7D-398D-4549-8D1D-800CCF961D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257" y="3140672"/>
            <a:ext cx="3374987" cy="1947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</TotalTime>
  <Words>1253</Words>
  <Application>Microsoft Office PowerPoint</Application>
  <PresentationFormat>On-screen Show (16:9)</PresentationFormat>
  <Paragraphs>167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Avenir Black</vt:lpstr>
      <vt:lpstr>Lato</vt:lpstr>
      <vt:lpstr>Raleway SemiBold</vt:lpstr>
      <vt:lpstr>Raleway</vt:lpstr>
      <vt:lpstr>Avenir</vt:lpstr>
      <vt:lpstr>Swiss</vt:lpstr>
      <vt:lpstr>PowerPoint Presentation</vt:lpstr>
      <vt:lpstr>Hello…  We’d like to start by showing you some of the things our communities have been doing to support 20mph in Birmingham.    (Play video by clicking the play button on the picture).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Coombs</dc:creator>
  <cp:lastModifiedBy>Jennifer Coombs</cp:lastModifiedBy>
  <cp:revision>105</cp:revision>
  <dcterms:modified xsi:type="dcterms:W3CDTF">2018-06-25T15:24:30Z</dcterms:modified>
</cp:coreProperties>
</file>